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77" r:id="rId3"/>
    <p:sldId id="274" r:id="rId4"/>
    <p:sldId id="276" r:id="rId5"/>
    <p:sldId id="278" r:id="rId6"/>
    <p:sldId id="279" r:id="rId7"/>
    <p:sldId id="280" r:id="rId8"/>
    <p:sldId id="281" r:id="rId9"/>
    <p:sldId id="28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74DE"/>
    <a:srgbClr val="660066"/>
    <a:srgbClr val="0000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2" autoAdjust="0"/>
    <p:restoredTop sz="94660"/>
  </p:normalViewPr>
  <p:slideViewPr>
    <p:cSldViewPr>
      <p:cViewPr>
        <p:scale>
          <a:sx n="66" d="100"/>
          <a:sy n="66" d="100"/>
        </p:scale>
        <p:origin x="-498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B49CE-7DC1-4391-AB7F-C1A9A0095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5C020-7238-4918-864D-932752B66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5C662-66BA-41FD-9CB2-7D346E262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16B43-4FAD-4A10-8B14-DC7256125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46932-61B6-401E-B06C-2D6C72393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4F870-8085-439E-B121-F8D90C8B9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42E51-F5DB-46C5-9F2B-4B999FE9D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2C1F0-B6A2-4386-B90A-766E5C1D4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6D633-8F76-4DDB-B247-9F3A4061A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23C42-F295-4D85-B724-4A06DF2B2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B0503-D7AE-4000-B879-063797969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769591-0D4E-4BE8-A4B6-F175A736F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ommons.wikimedia.org/wiki/File:Ruka-rentgen.jpg?uselang=ru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8001000" cy="1295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660066"/>
                </a:solidFill>
              </a:rPr>
              <a:t/>
            </a:r>
            <a:br>
              <a:rPr lang="ru-RU" sz="6000" b="1" dirty="0" smtClean="0">
                <a:solidFill>
                  <a:srgbClr val="660066"/>
                </a:solidFill>
              </a:rPr>
            </a:br>
            <a:r>
              <a:rPr lang="ru-RU" sz="6000" b="1" dirty="0" smtClean="0">
                <a:solidFill>
                  <a:srgbClr val="660066"/>
                </a:solidFill>
              </a:rPr>
              <a:t/>
            </a:r>
            <a:br>
              <a:rPr lang="ru-RU" sz="6000" b="1" dirty="0" smtClean="0">
                <a:solidFill>
                  <a:srgbClr val="660066"/>
                </a:solidFill>
              </a:rPr>
            </a:br>
            <a:r>
              <a:rPr lang="ru-RU" sz="6000" b="1" dirty="0" smtClean="0">
                <a:solidFill>
                  <a:srgbClr val="660066"/>
                </a:solidFill>
                <a:latin typeface="Monotype Corsiva" pitchFamily="66" charset="0"/>
              </a:rPr>
              <a:t>Применение фотографии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 smtClean="0"/>
          </a:p>
        </p:txBody>
      </p:sp>
      <p:pic>
        <p:nvPicPr>
          <p:cNvPr id="2051" name="Picture 2" descr="C:\Users\Серега\Фото\Встреча Лынги\P10003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85875"/>
            <a:ext cx="6643688" cy="4983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174D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304800"/>
            <a:ext cx="8001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dirty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6000" b="1" dirty="0">
                <a:solidFill>
                  <a:srgbClr val="660066"/>
                </a:solidFill>
                <a:latin typeface="+mj-lt"/>
                <a:ea typeface="+mj-ea"/>
                <a:cs typeface="+mj-cs"/>
              </a:rPr>
            </a:br>
            <a:r>
              <a:rPr lang="ru-RU" sz="6000" b="1" dirty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6000" b="1" dirty="0">
                <a:solidFill>
                  <a:srgbClr val="660066"/>
                </a:solidFill>
                <a:latin typeface="+mj-lt"/>
                <a:ea typeface="+mj-ea"/>
                <a:cs typeface="+mj-cs"/>
              </a:rPr>
            </a:br>
            <a:r>
              <a:rPr lang="ru-RU" sz="21600" b="1" dirty="0">
                <a:solidFill>
                  <a:srgbClr val="660066"/>
                </a:solidFill>
                <a:latin typeface="Monotype Corsiva" pitchFamily="66" charset="0"/>
                <a:ea typeface="+mj-ea"/>
                <a:cs typeface="+mj-cs"/>
              </a:rPr>
              <a:t>Законодательство, судебная и следственная практика</a:t>
            </a: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r>
              <a:rPr lang="ru-RU" sz="4800" dirty="0">
                <a:latin typeface="+mj-lt"/>
                <a:ea typeface="+mj-ea"/>
                <a:cs typeface="+mj-cs"/>
              </a:rPr>
              <a:t/>
            </a:r>
            <a:br>
              <a:rPr lang="ru-RU" sz="4800" dirty="0">
                <a:latin typeface="+mj-lt"/>
                <a:ea typeface="+mj-ea"/>
                <a:cs typeface="+mj-cs"/>
              </a:rPr>
            </a:br>
            <a:r>
              <a:rPr lang="ru-RU" sz="4800" dirty="0">
                <a:latin typeface="+mj-lt"/>
                <a:ea typeface="+mj-ea"/>
                <a:cs typeface="+mj-cs"/>
              </a:rPr>
              <a:t/>
            </a:r>
            <a:br>
              <a:rPr lang="ru-RU" sz="4800" dirty="0">
                <a:latin typeface="+mj-lt"/>
                <a:ea typeface="+mj-ea"/>
                <a:cs typeface="+mj-cs"/>
              </a:rPr>
            </a:br>
            <a:endParaRPr lang="ru-RU" sz="48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bertilonag-300x2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4608513" cy="4516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174D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6" name="Rectangle 3"/>
          <p:cNvSpPr txBox="1">
            <a:spLocks/>
          </p:cNvSpPr>
          <p:nvPr/>
        </p:nvSpPr>
        <p:spPr bwMode="auto">
          <a:xfrm>
            <a:off x="4953000" y="2071688"/>
            <a:ext cx="39766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200">
                <a:latin typeface="Arial" charset="0"/>
                <a:cs typeface="Arial" charset="0"/>
              </a:rPr>
              <a:t>         </a:t>
            </a:r>
            <a:r>
              <a:rPr lang="ru-RU" sz="2200" b="1">
                <a:solidFill>
                  <a:srgbClr val="7030A0"/>
                </a:solidFill>
                <a:latin typeface="Arial" charset="0"/>
                <a:cs typeface="Arial" charset="0"/>
              </a:rPr>
              <a:t>Фотоснимки могут служить не только иллюстративным материалом, но и источником доказательств, средством для розыска и идентификации различных объектов.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3"/>
          <p:cNvSpPr>
            <a:spLocks noChangeArrowheads="1"/>
          </p:cNvSpPr>
          <p:nvPr/>
        </p:nvSpPr>
        <p:spPr bwMode="auto">
          <a:xfrm>
            <a:off x="2819400" y="228600"/>
            <a:ext cx="35194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660066"/>
                </a:solidFill>
                <a:latin typeface="Monotype Corsiva" pitchFamily="66" charset="0"/>
                <a:ea typeface="Times New Roman" pitchFamily="18" charset="0"/>
                <a:cs typeface="Arial" charset="0"/>
              </a:rPr>
              <a:t>В геодезии</a:t>
            </a:r>
            <a:endParaRPr lang="ru-RU" sz="6600" b="1">
              <a:solidFill>
                <a:srgbClr val="660066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4099" name="Picture 7" descr="image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19200"/>
            <a:ext cx="6130925" cy="4070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174D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3"/>
          <p:cNvSpPr txBox="1">
            <a:spLocks/>
          </p:cNvSpPr>
          <p:nvPr/>
        </p:nvSpPr>
        <p:spPr>
          <a:xfrm>
            <a:off x="250825" y="5345113"/>
            <a:ext cx="8283575" cy="1512887"/>
          </a:xfrm>
          <a:prstGeom prst="rect">
            <a:avLst/>
          </a:prstGeom>
        </p:spPr>
        <p:txBody>
          <a:bodyPr/>
          <a:lstStyle/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</a:rPr>
              <a:t>      </a:t>
            </a:r>
            <a:r>
              <a:rPr lang="ru-RU" sz="2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Все фотографические геодезические методы направлены к тому, чтобы по возможности точно передать в плане возможно большее количество деталей местности.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838200" y="228600"/>
            <a:ext cx="7772400" cy="13255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5400" b="1" kern="0" dirty="0">
                <a:solidFill>
                  <a:srgbClr val="660066"/>
                </a:solidFill>
                <a:latin typeface="Monotype Corsiva" pitchFamily="66" charset="0"/>
                <a:ea typeface="+mj-ea"/>
                <a:cs typeface="+mj-cs"/>
              </a:rPr>
              <a:t>В металлургии</a:t>
            </a:r>
          </a:p>
        </p:txBody>
      </p:sp>
      <p:pic>
        <p:nvPicPr>
          <p:cNvPr id="5123" name="Picture 5" descr="Металлургические проб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481763" cy="3382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174D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4" name="Rectangle 3"/>
          <p:cNvSpPr txBox="1">
            <a:spLocks/>
          </p:cNvSpPr>
          <p:nvPr/>
        </p:nvSpPr>
        <p:spPr bwMode="auto">
          <a:xfrm>
            <a:off x="304800" y="5229225"/>
            <a:ext cx="82296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</a:pPr>
            <a:r>
              <a:rPr lang="ru-RU" sz="2200">
                <a:latin typeface="Arial" charset="0"/>
                <a:cs typeface="Arial" charset="0"/>
              </a:rPr>
              <a:t>          </a:t>
            </a:r>
            <a:r>
              <a:rPr lang="ru-RU" sz="2200" b="1">
                <a:solidFill>
                  <a:srgbClr val="7030A0"/>
                </a:solidFill>
                <a:latin typeface="Arial" charset="0"/>
                <a:cs typeface="Arial" charset="0"/>
              </a:rPr>
              <a:t>Металлургу часто приходится фотографировать мелкие металлические предметы, например, пробы металлов, небольшие заготовки и т. д. для определения дефектов.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838200" y="228600"/>
            <a:ext cx="7772400" cy="13255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5400" b="1" kern="0" dirty="0">
                <a:solidFill>
                  <a:srgbClr val="660066"/>
                </a:solidFill>
                <a:latin typeface="Monotype Corsiva" pitchFamily="66" charset="0"/>
                <a:ea typeface="+mj-ea"/>
                <a:cs typeface="+mj-cs"/>
              </a:rPr>
              <a:t>В астрономии</a:t>
            </a:r>
          </a:p>
        </p:txBody>
      </p:sp>
      <p:pic>
        <p:nvPicPr>
          <p:cNvPr id="6147" name="Picture 8" descr="108586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349500"/>
            <a:ext cx="4427537" cy="3224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174D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6"/>
          <p:cNvSpPr txBox="1">
            <a:spLocks/>
          </p:cNvSpPr>
          <p:nvPr/>
        </p:nvSpPr>
        <p:spPr>
          <a:xfrm>
            <a:off x="4648200" y="1752600"/>
            <a:ext cx="4114800" cy="4572000"/>
          </a:xfrm>
          <a:prstGeom prst="rect">
            <a:avLst/>
          </a:prstGeom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ru-RU" sz="2200" dirty="0">
                <a:latin typeface="+mn-lt"/>
              </a:rPr>
              <a:t>         </a:t>
            </a:r>
            <a:r>
              <a:rPr lang="ru-RU" sz="2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Наше знание природы солнечной короны было бы очень слабым, если бы нельзя было привлечь фотографию в течение непродолжительных моментов, оказывающихся в нашем распоряжении для исследования короны во время полного солнечного затмения.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838200" y="228600"/>
            <a:ext cx="7772400" cy="13255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5400" b="1" kern="0" dirty="0">
                <a:solidFill>
                  <a:srgbClr val="660066"/>
                </a:solidFill>
                <a:latin typeface="Monotype Corsiva" pitchFamily="66" charset="0"/>
                <a:ea typeface="+mj-ea"/>
                <a:cs typeface="+mj-cs"/>
              </a:rPr>
              <a:t>В медицине</a:t>
            </a:r>
          </a:p>
        </p:txBody>
      </p:sp>
      <p:pic>
        <p:nvPicPr>
          <p:cNvPr id="7171" name="Picture 6" descr="220px-Ruka-rentge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81200"/>
            <a:ext cx="4760420" cy="3944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174D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5"/>
          <p:cNvSpPr txBox="1">
            <a:spLocks/>
          </p:cNvSpPr>
          <p:nvPr/>
        </p:nvSpPr>
        <p:spPr>
          <a:xfrm>
            <a:off x="5105400" y="2349500"/>
            <a:ext cx="3509963" cy="3455988"/>
          </a:xfrm>
          <a:prstGeom prst="rect">
            <a:avLst/>
          </a:prstGeom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ru-RU" sz="2600" dirty="0">
                <a:latin typeface="+mn-lt"/>
              </a:rPr>
              <a:t>       </a:t>
            </a:r>
            <a:r>
              <a:rPr lang="ru-RU" sz="2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Применяется в медицине для диагностики различных органов на наличие переломов, заболеваний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838200" y="228600"/>
            <a:ext cx="7772400" cy="13255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5400" b="1" kern="0" dirty="0">
                <a:solidFill>
                  <a:srgbClr val="660066"/>
                </a:solidFill>
                <a:latin typeface="Monotype Corsiva" pitchFamily="66" charset="0"/>
                <a:ea typeface="+mj-ea"/>
                <a:cs typeface="+mj-cs"/>
              </a:rPr>
              <a:t>В искусстве</a:t>
            </a:r>
          </a:p>
        </p:txBody>
      </p:sp>
      <p:pic>
        <p:nvPicPr>
          <p:cNvPr id="8195" name="Picture 7" descr="Увеличить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5162550" cy="4728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174D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6" name="Rectangle 5"/>
          <p:cNvSpPr txBox="1">
            <a:spLocks/>
          </p:cNvSpPr>
          <p:nvPr/>
        </p:nvSpPr>
        <p:spPr bwMode="auto">
          <a:xfrm>
            <a:off x="5867400" y="2924175"/>
            <a:ext cx="29622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 2" pitchFamily="18" charset="2"/>
              <a:buNone/>
            </a:pPr>
            <a:r>
              <a:rPr lang="ru-RU" sz="2200" b="1">
                <a:solidFill>
                  <a:srgbClr val="7030A0"/>
                </a:solidFill>
                <a:latin typeface="Arial" charset="0"/>
                <a:cs typeface="Arial" charset="0"/>
              </a:rPr>
              <a:t>       Люди зрительную информацию ценят больше, чем текстовую.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28600" y="228600"/>
            <a:ext cx="8915400" cy="13255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5400" b="1" kern="0" dirty="0">
                <a:solidFill>
                  <a:srgbClr val="660066"/>
                </a:solidFill>
                <a:latin typeface="Monotype Corsiva" pitchFamily="66" charset="0"/>
                <a:ea typeface="+mj-ea"/>
                <a:cs typeface="+mj-cs"/>
              </a:rPr>
              <a:t>В  космических  исследованиях</a:t>
            </a:r>
          </a:p>
        </p:txBody>
      </p:sp>
      <p:pic>
        <p:nvPicPr>
          <p:cNvPr id="9219" name="Содержимое 4" descr="http://tipfoto.ru/Picture/114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28750"/>
            <a:ext cx="40005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174D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Рисунок 5" descr="http://tipfoto.ru/Picture/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428750"/>
            <a:ext cx="4124325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174D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21" name="Прямоугольник 6"/>
          <p:cNvSpPr>
            <a:spLocks noChangeArrowheads="1"/>
          </p:cNvSpPr>
          <p:nvPr/>
        </p:nvSpPr>
        <p:spPr bwMode="auto">
          <a:xfrm>
            <a:off x="642938" y="5286375"/>
            <a:ext cx="82867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200" b="1">
                <a:solidFill>
                  <a:srgbClr val="7030A0"/>
                </a:solidFill>
                <a:latin typeface="Arial" charset="0"/>
                <a:cs typeface="Arial" charset="0"/>
              </a:rPr>
              <a:t>В космических исследованиях фотография играет очень важную роль. Она позволяет  открыть нам картину окружающего мира, Вселенной.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838200" y="228600"/>
            <a:ext cx="7772400" cy="13255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5400" b="1" kern="0" dirty="0">
                <a:solidFill>
                  <a:srgbClr val="660066"/>
                </a:solidFill>
                <a:latin typeface="Monotype Corsiva" pitchFamily="66" charset="0"/>
                <a:ea typeface="+mj-ea"/>
                <a:cs typeface="+mj-cs"/>
              </a:rPr>
              <a:t>В естествознании</a:t>
            </a:r>
          </a:p>
        </p:txBody>
      </p:sp>
      <p:pic>
        <p:nvPicPr>
          <p:cNvPr id="10243" name="Рисунок 4" descr="http://tipfoto.ru/Picture/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643063"/>
            <a:ext cx="4357688" cy="4500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174D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4" name="Rectangle 1"/>
          <p:cNvSpPr>
            <a:spLocks noChangeArrowheads="1"/>
          </p:cNvSpPr>
          <p:nvPr/>
        </p:nvSpPr>
        <p:spPr bwMode="auto">
          <a:xfrm>
            <a:off x="5181600" y="2362200"/>
            <a:ext cx="378618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b="1">
                <a:solidFill>
                  <a:srgbClr val="7030A0"/>
                </a:solidFill>
                <a:ea typeface="Times New Roman" pitchFamily="18" charset="0"/>
                <a:cs typeface="Arial" charset="0"/>
              </a:rPr>
              <a:t>     </a:t>
            </a:r>
            <a:r>
              <a:rPr lang="ru-RU" sz="2200" b="1">
                <a:solidFill>
                  <a:srgbClr val="7030A0"/>
                </a:solidFill>
                <a:latin typeface="Arial" charset="0"/>
                <a:ea typeface="Times New Roman" pitchFamily="18" charset="0"/>
                <a:cs typeface="Arial" charset="0"/>
              </a:rPr>
              <a:t>Фотосъемка через микроскоп позволяет делать удивительные сравнения между искусственными и естественными формами жизни. На снимке жало пчелы проходит сквозь игольное ушко.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</TotalTime>
  <Words>185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Tahoma</vt:lpstr>
      <vt:lpstr>Arial</vt:lpstr>
      <vt:lpstr>Calibri</vt:lpstr>
      <vt:lpstr>Monotype Corsiva</vt:lpstr>
      <vt:lpstr>Times New Roman</vt:lpstr>
      <vt:lpstr>Wingdings 2</vt:lpstr>
      <vt:lpstr>Тема Office</vt:lpstr>
      <vt:lpstr>  Применение фотографии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revaz</dc:creator>
  <cp:lastModifiedBy>re</cp:lastModifiedBy>
  <cp:revision>52</cp:revision>
  <cp:lastPrinted>1601-01-01T00:00:00Z</cp:lastPrinted>
  <dcterms:created xsi:type="dcterms:W3CDTF">1601-01-01T00:00:00Z</dcterms:created>
  <dcterms:modified xsi:type="dcterms:W3CDTF">2013-04-20T05:50:36Z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