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BC5651-66FA-4E78-BA97-6008CC8A8E29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B64BF1-647D-4D2D-A87E-97118CF98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02A3A-8209-4E83-9366-C30934BEC6DB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E42D-ECDF-4841-959A-C4AADE98F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7277-9D73-4212-8044-839453E2C3C6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EE0A9-BD93-470C-8D79-1574F30DD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E3A9-A76C-41C5-BE93-7275D18803C8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741CF-E2AD-4692-A842-97CD3533F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0FB44-422A-4BA9-AF05-80C9157C02B3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ECBA2-FE3B-4642-B881-89E4C21C8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1470-7A28-424D-B745-DADAF4CC829A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3177-2B05-4082-A981-041DD65B8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C41B-0765-4FDE-9F22-1D45C7DFEF6C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9C85-480A-40A6-A2E9-ADC32A3CE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4DFA-A71B-407C-86B3-3CBB9750A7F4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0403-251B-405F-A999-DCCC83E9A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79C2-8A2C-465B-832D-766AC80962EF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76B4-D5EE-4B3C-BE56-2263E11F7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F86F-557C-49B5-99D2-E691776515B8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56DD-661C-4BBA-BCAC-F723950B4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276AA-F744-4E37-B2AA-C3A6A9B749F9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5B1C-4D84-4AD1-900A-F19D3018B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5EEE-825A-43E3-A81B-3271047CAFAD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8C484-860F-4B7D-9947-2F4CC151B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8BA9EB-EDAA-4954-A2E9-BEE0172602A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23F868-8B42-442C-9C66-6F3A17FFB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I. </a:t>
            </a:r>
            <a:r>
              <a:rPr lang="ru-RU" b="1" dirty="0" smtClean="0"/>
              <a:t>Проверка домашнего  задания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27088" y="1412875"/>
            <a:ext cx="2046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latin typeface="Calibri" pitchFamily="34" charset="0"/>
              </a:rPr>
              <a:t>жи – ши</a:t>
            </a:r>
            <a:endParaRPr lang="ru-RU" sz="4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32138" y="1366838"/>
            <a:ext cx="5616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4000">
                <a:latin typeface="Calibri" pitchFamily="34" charset="0"/>
                <a:ea typeface="Cambria Math" pitchFamily="18" charset="0"/>
                <a:cs typeface="Arial" charset="0"/>
              </a:rPr>
              <a:t>Пиши</a:t>
            </a:r>
            <a:r>
              <a:rPr lang="ru-RU" sz="4000">
                <a:latin typeface="Cambria Math" pitchFamily="18" charset="0"/>
                <a:ea typeface="Cambria Math" pitchFamily="18" charset="0"/>
                <a:cs typeface="Arial" charset="0"/>
              </a:rPr>
              <a:t> с </a:t>
            </a:r>
            <a:r>
              <a:rPr lang="ru-RU" sz="4000">
                <a:latin typeface="Cambria" pitchFamily="18" charset="0"/>
                <a:ea typeface="Cambria Math" pitchFamily="18" charset="0"/>
                <a:cs typeface="Arial" charset="0"/>
              </a:rPr>
              <a:t>буквой</a:t>
            </a:r>
            <a:r>
              <a:rPr lang="ru-RU" sz="4000">
                <a:latin typeface="Cambria Math" pitchFamily="18" charset="0"/>
                <a:ea typeface="Cambria Math" pitchFamily="18" charset="0"/>
                <a:cs typeface="Arial" charset="0"/>
              </a:rPr>
              <a:t> </a:t>
            </a:r>
            <a:r>
              <a:rPr lang="ru-RU" sz="4800" b="1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charset="0"/>
              </a:rPr>
              <a:t>и.</a:t>
            </a:r>
            <a:endParaRPr lang="ru-RU" sz="480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71550" y="3213100"/>
            <a:ext cx="1728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latin typeface="Calibri" pitchFamily="34" charset="0"/>
              </a:rPr>
              <a:t>ча-ща</a:t>
            </a:r>
            <a:endParaRPr lang="ru-RU" sz="4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132138" y="3141663"/>
            <a:ext cx="4392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4000">
                <a:latin typeface="Calibri" pitchFamily="34" charset="0"/>
                <a:ea typeface="Times New Roman" pitchFamily="18" charset="0"/>
                <a:cs typeface="Arial" charset="0"/>
              </a:rPr>
              <a:t>Пиши с буквой </a:t>
            </a:r>
            <a:r>
              <a:rPr lang="ru-RU" sz="4800" b="1" i="1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а.</a:t>
            </a:r>
            <a:endParaRPr lang="ru-RU" sz="480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42988" y="4508500"/>
            <a:ext cx="1489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latin typeface="Calibri" pitchFamily="34" charset="0"/>
              </a:rPr>
              <a:t>чу-щу</a:t>
            </a:r>
            <a:endParaRPr lang="ru-RU" sz="4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203575" y="4365625"/>
            <a:ext cx="4889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4000">
                <a:latin typeface="Calibri" pitchFamily="34" charset="0"/>
              </a:rPr>
              <a:t>Пиши с буквой </a:t>
            </a:r>
            <a:r>
              <a:rPr lang="ru-RU" sz="4800" b="1" i="1">
                <a:solidFill>
                  <a:srgbClr val="FF0000"/>
                </a:solidFill>
                <a:latin typeface="Calibri" pitchFamily="34" charset="0"/>
              </a:rPr>
              <a:t>у.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10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  <p:bldP spid="5" grpId="0"/>
      <p:bldP spid="102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Найдите в стихотворении слова, в  которых встречается это правило:</a:t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-</a:t>
            </a:r>
            <a:r>
              <a:rPr lang="ru-RU" i="1" dirty="0" err="1" smtClean="0">
                <a:solidFill>
                  <a:srgbClr val="FF0000"/>
                </a:solidFill>
              </a:rPr>
              <a:t>чк</a:t>
            </a:r>
            <a:r>
              <a:rPr lang="ru-RU" i="1" dirty="0" smtClean="0">
                <a:solidFill>
                  <a:srgbClr val="FF0000"/>
                </a:solidFill>
              </a:rPr>
              <a:t>-  -</a:t>
            </a:r>
            <a:r>
              <a:rPr lang="ru-RU" i="1" dirty="0" err="1" smtClean="0">
                <a:solidFill>
                  <a:srgbClr val="FF0000"/>
                </a:solidFill>
              </a:rPr>
              <a:t>чн</a:t>
            </a:r>
            <a:r>
              <a:rPr lang="ru-RU" i="1" dirty="0" smtClean="0">
                <a:solidFill>
                  <a:srgbClr val="FF0000"/>
                </a:solidFill>
              </a:rPr>
              <a:t>-  -</a:t>
            </a:r>
            <a:r>
              <a:rPr lang="ru-RU" i="1" dirty="0" err="1" smtClean="0">
                <a:solidFill>
                  <a:srgbClr val="FF0000"/>
                </a:solidFill>
              </a:rPr>
              <a:t>чт</a:t>
            </a:r>
            <a:r>
              <a:rPr lang="ru-RU" i="1" dirty="0" smtClean="0">
                <a:solidFill>
                  <a:srgbClr val="FF0000"/>
                </a:solidFill>
              </a:rPr>
              <a:t>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68313" y="2492375"/>
            <a:ext cx="7632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Прилетела к нам сини</a:t>
            </a:r>
            <a:r>
              <a:rPr lang="ru-RU" sz="36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а. Села прямо под окном.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lnSpc>
                <a:spcPct val="150000"/>
              </a:lnSpc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Эту маленькую пти</a:t>
            </a:r>
            <a:r>
              <a:rPr lang="ru-RU" sz="36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у с нетерпением мы ждём.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lnSpc>
                <a:spcPct val="150000"/>
              </a:lnSpc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И чтоб ей полегче стало, ведь исчезли червя</a:t>
            </a:r>
            <a:r>
              <a:rPr lang="ru-RU" sz="36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и,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lnSpc>
                <a:spcPct val="150000"/>
              </a:lnSpc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Для неё кусо</a:t>
            </a:r>
            <a:r>
              <a:rPr lang="ru-RU" sz="36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и сала, мы повесим на су</a:t>
            </a:r>
            <a:r>
              <a:rPr lang="ru-RU" sz="36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и.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 </a:t>
            </a:r>
          </a:p>
        </p:txBody>
      </p:sp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1042988" y="1700213"/>
            <a:ext cx="49053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-чк-, -чн-, -чт-, -нщ-, -щн-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58888" y="2843213"/>
            <a:ext cx="70580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4000">
                <a:latin typeface="Calibri" pitchFamily="34" charset="0"/>
                <a:ea typeface="Cambria Math" pitchFamily="18" charset="0"/>
                <a:cs typeface="Arial" charset="0"/>
              </a:rPr>
              <a:t>Пиши</a:t>
            </a:r>
            <a:r>
              <a:rPr lang="ru-RU" sz="4000">
                <a:latin typeface="Cambria Math" pitchFamily="18" charset="0"/>
                <a:ea typeface="Cambria Math" pitchFamily="18" charset="0"/>
                <a:cs typeface="Arial" charset="0"/>
              </a:rPr>
              <a:t> без мягкого знака!</a:t>
            </a:r>
            <a:endParaRPr lang="ru-RU" sz="480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charset="0"/>
            </a:endParaRP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endParaRPr lang="ru-RU">
              <a:cs typeface="Arial" charset="0"/>
            </a:endParaRPr>
          </a:p>
        </p:txBody>
      </p:sp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</a:t>
            </a:r>
            <a:r>
              <a:rPr lang="ru-RU" smtClean="0"/>
              <a:t>Тема  урока</a:t>
            </a:r>
          </a:p>
        </p:txBody>
      </p:sp>
      <p:sp>
        <p:nvSpPr>
          <p:cNvPr id="307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3886200"/>
            <a:ext cx="7345362" cy="1752600"/>
          </a:xfrm>
        </p:spPr>
        <p:txBody>
          <a:bodyPr/>
          <a:lstStyle/>
          <a:p>
            <a:pPr eaLnBrk="1" hangingPunct="1"/>
            <a:r>
              <a:rPr lang="ru-RU" sz="4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Правописание </a:t>
            </a:r>
          </a:p>
          <a:p>
            <a:pPr eaLnBrk="1" hangingPunct="1"/>
            <a:r>
              <a:rPr lang="ru-RU" sz="4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-чк-, -чн-, -чт-, -нщ-, -щн-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III. </a:t>
            </a:r>
            <a:r>
              <a:rPr lang="ru-RU" smtClean="0"/>
              <a:t> Минутка чистописания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71550" y="1474788"/>
            <a:ext cx="5472113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3200" i="1">
                <a:latin typeface="Times New Roman" pitchFamily="18" charset="0"/>
                <a:cs typeface="Times New Roman" pitchFamily="18" charset="0"/>
              </a:rPr>
              <a:t>Четыре Анюто</a:t>
            </a:r>
            <a: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Ни устав, ни чуто</a:t>
            </a:r>
            <a: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Пляшут третьи суто</a:t>
            </a:r>
            <a: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Всё под прибауто</a:t>
            </a:r>
            <a: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Чок-чок, каблучок,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Чуки-чуки-чуки!  Чок!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73138" y="4857750"/>
            <a:ext cx="7197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/>
            <a:r>
              <a:rPr lang="ru-RU" sz="3600" i="1">
                <a:latin typeface="Times New Roman" pitchFamily="18" charset="0"/>
                <a:cs typeface="Times New Roman" pitchFamily="18" charset="0"/>
              </a:rPr>
              <a:t>Запишем: </a:t>
            </a:r>
          </a:p>
          <a:p>
            <a:pPr indent="457200" algn="just" eaLnBrk="0" hangingPunct="0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Чч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   ча   чу   оч    уч</a:t>
            </a:r>
            <a:r>
              <a:rPr lang="ru-RU" sz="3600" i="1" u="sng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ни́к учи́т</a:t>
            </a:r>
            <a:r>
              <a:rPr lang="ru-RU" sz="3600" u="sng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Словарные слова: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55650" y="2708275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i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ньки́, м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ши́на, м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ко́, М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сква́, р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бя́та, с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ро́ка, в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ро́на, р</a:t>
            </a: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бо́та.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Напиши слова-отгадки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0825" y="1557338"/>
            <a:ext cx="43211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ru-RU" sz="2400" i="1">
                <a:latin typeface="Times New Roman" pitchFamily="18" charset="0"/>
                <a:cs typeface="Times New Roman" pitchFamily="18" charset="0"/>
              </a:rPr>
              <a:t>Я весь день ловлю жу</a:t>
            </a:r>
            <a:r>
              <a:rPr 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ов,</a:t>
            </a:r>
          </a:p>
          <a:p>
            <a:pPr indent="457200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Уплетаю червя</a:t>
            </a:r>
            <a:r>
              <a:rPr 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ов.</a:t>
            </a:r>
          </a:p>
          <a:p>
            <a:pPr indent="457200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В теплый край не улетаю</a:t>
            </a:r>
          </a:p>
          <a:p>
            <a:pPr indent="457200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Здесь под крышей обитаю.</a:t>
            </a:r>
          </a:p>
          <a:p>
            <a:pPr indent="457200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Чик-чирик! Не робей! </a:t>
            </a:r>
          </a:p>
          <a:p>
            <a:pPr indent="457200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Я бывалый …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051050" y="4724400"/>
            <a:ext cx="2449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Воробей</a:t>
            </a:r>
            <a:r>
              <a:rPr lang="ru-RU" sz="1400" i="1">
                <a:ea typeface="Times New Roman" pitchFamily="18" charset="0"/>
                <a:cs typeface="Arial" charset="0"/>
              </a:rPr>
              <a:t>!</a:t>
            </a:r>
            <a:endParaRPr lang="ru-RU">
              <a:cs typeface="Arial" charset="0"/>
            </a:endParaRPr>
          </a:p>
        </p:txBody>
      </p:sp>
      <p:pic>
        <p:nvPicPr>
          <p:cNvPr id="18438" name="Picture 6" descr="http://www.stihi.ru/pics/2012/07/18/33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4238"/>
            <a:ext cx="4572000" cy="343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84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184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1268413"/>
            <a:ext cx="41767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Заворчал живой замок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Лёг у двери поперёк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Две медали на груди,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Лучше в дом не заходи!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484438" y="3213100"/>
            <a:ext cx="1217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Собака.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1" name="Picture 5" descr="http://www.symbolsbook.ru/images/S/Do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438525"/>
            <a:ext cx="38100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94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850" y="1557338"/>
            <a:ext cx="48958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Кто альбом раскрасит ваш?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Ну, конечно, …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627313" y="2420938"/>
            <a:ext cx="2124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Каранда́ш.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 descr="http://www.lenagold.ru/fon/clipart/k/kar/karanda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1484313"/>
            <a:ext cx="1944687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23850" y="4149725"/>
            <a:ext cx="5472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Портфель у меня не велик и не мал: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Лежат в нём задачник,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Букварь и …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348038" y="5445125"/>
            <a:ext cx="1871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Пенал.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8" name="Picture 10" descr="http://im8-tub-ru.yandex.net/i?id=229922251-40-72&amp;n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4149725"/>
            <a:ext cx="19446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22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25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85" decel="100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385" decel="100000"/>
                                        <p:tgtEl>
                                          <p:spTgt spid="225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22535" grpId="0"/>
      <p:bldP spid="225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0825" y="884238"/>
            <a:ext cx="51482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Хвост пушистый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Мех золотистый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В лесу живет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В деревне кур крадёт.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Кто это?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http://im0-tub-ru.yandex.net/i?id=336562717-00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6388" y="3068638"/>
            <a:ext cx="5051425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11413" y="2924175"/>
            <a:ext cx="1225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Лисица.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3-tub-ru.yandex.net/i?id=364979600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</a:t>
            </a:r>
            <a:r>
              <a:rPr lang="ru-RU" smtClean="0"/>
              <a:t>. Новый материал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700338" y="1566863"/>
            <a:ext cx="34909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/>
            <a:r>
              <a:rPr lang="ru-RU" sz="4400" i="1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i="1" u="sng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i="1">
                <a:latin typeface="Times New Roman" pitchFamily="18" charset="0"/>
                <a:cs typeface="Times New Roman" pitchFamily="18" charset="0"/>
              </a:rPr>
              <a:t>си́чка</a:t>
            </a:r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 cstate="print"/>
          <a:srcRect l="28220" t="69940" r="35062" b="20641"/>
          <a:stretch>
            <a:fillRect/>
          </a:stretch>
        </p:blipFill>
        <p:spPr bwMode="auto">
          <a:xfrm>
            <a:off x="2124075" y="3141663"/>
            <a:ext cx="50942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269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Cambria</vt:lpstr>
      <vt:lpstr>Times New Roman</vt:lpstr>
      <vt:lpstr>Тема Office</vt:lpstr>
      <vt:lpstr>I. Проверка домашнего  задания   </vt:lpstr>
      <vt:lpstr>II. Тема  урока</vt:lpstr>
      <vt:lpstr>III.  Минутка чистописания</vt:lpstr>
      <vt:lpstr>Словарные слова:</vt:lpstr>
      <vt:lpstr>Напиши слова-отгадки</vt:lpstr>
      <vt:lpstr>Слайд 6</vt:lpstr>
      <vt:lpstr>Слайд 7</vt:lpstr>
      <vt:lpstr>Слайд 8</vt:lpstr>
      <vt:lpstr>IV. Новый материал</vt:lpstr>
      <vt:lpstr>Найдите в стихотворении слова, в  которых встречается это правило: -чк-  -чн-  -чт-</vt:lpstr>
      <vt:lpstr>Вывод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Проверка домашнего  задания.</dc:title>
  <dc:creator>3</dc:creator>
  <cp:lastModifiedBy>re</cp:lastModifiedBy>
  <cp:revision>20</cp:revision>
  <dcterms:created xsi:type="dcterms:W3CDTF">2013-01-28T11:02:12Z</dcterms:created>
  <dcterms:modified xsi:type="dcterms:W3CDTF">2013-04-20T05:28:32Z</dcterms:modified>
</cp:coreProperties>
</file>