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9" r:id="rId6"/>
    <p:sldId id="261" r:id="rId7"/>
    <p:sldId id="283" r:id="rId8"/>
    <p:sldId id="260" r:id="rId9"/>
    <p:sldId id="284" r:id="rId10"/>
    <p:sldId id="280" r:id="rId11"/>
    <p:sldId id="263" r:id="rId12"/>
    <p:sldId id="264" r:id="rId13"/>
    <p:sldId id="265" r:id="rId14"/>
    <p:sldId id="262" r:id="rId15"/>
    <p:sldId id="286" r:id="rId16"/>
    <p:sldId id="269" r:id="rId17"/>
    <p:sldId id="268" r:id="rId18"/>
    <p:sldId id="266" r:id="rId19"/>
    <p:sldId id="271" r:id="rId20"/>
    <p:sldId id="281" r:id="rId21"/>
    <p:sldId id="282" r:id="rId22"/>
    <p:sldId id="273" r:id="rId23"/>
    <p:sldId id="272" r:id="rId24"/>
    <p:sldId id="277" r:id="rId25"/>
    <p:sldId id="275" r:id="rId26"/>
    <p:sldId id="276" r:id="rId27"/>
    <p:sldId id="274" r:id="rId28"/>
    <p:sldId id="278" r:id="rId29"/>
    <p:sldId id="285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 varScale="1">
        <p:scale>
          <a:sx n="70" d="100"/>
          <a:sy n="70" d="100"/>
        </p:scale>
        <p:origin x="-25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0147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282575"/>
            <a:ext cx="2192338" cy="6615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4612" cy="6615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084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9350" cy="493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20725" y="312738"/>
            <a:ext cx="8607425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FF9966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Урок обобщения и закрепления знаний по </a:t>
            </a:r>
            <a:r>
              <a:rPr lang="ru-RU" sz="4400" b="1" dirty="0" smtClean="0">
                <a:solidFill>
                  <a:srgbClr val="FF9966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теме </a:t>
            </a:r>
            <a:endParaRPr lang="ru-RU" sz="4400" b="1" dirty="0">
              <a:solidFill>
                <a:srgbClr val="FF9966"/>
              </a:solidFill>
              <a:latin typeface="Verdana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ct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FF9966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«Тепловые явления»  и</a:t>
            </a:r>
          </a:p>
          <a:p>
            <a:pPr algn="ct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FF9966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 «Изменение агрегатных состояний вещества» </a:t>
            </a:r>
            <a:r>
              <a:rPr lang="ru-RU" sz="4400" dirty="0">
                <a:solidFill>
                  <a:srgbClr val="FF9966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23453"/>
            <a:ext cx="8605837" cy="1258888"/>
          </a:xfrm>
        </p:spPr>
        <p:txBody>
          <a:bodyPr/>
          <a:lstStyle/>
          <a:p>
            <a:pPr algn="just"/>
            <a:r>
              <a:rPr lang="ru-RU" dirty="0"/>
              <a:t>                        </a:t>
            </a:r>
            <a:r>
              <a:rPr lang="ru-RU" sz="6600" dirty="0"/>
              <a:t>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824" y="1403573"/>
            <a:ext cx="8769350" cy="4608512"/>
          </a:xfrm>
        </p:spPr>
        <p:txBody>
          <a:bodyPr/>
          <a:lstStyle/>
          <a:p>
            <a:r>
              <a:rPr lang="ru-RU" dirty="0"/>
              <a:t>   </a:t>
            </a:r>
          </a:p>
          <a:p>
            <a:endParaRPr lang="ru-RU" dirty="0"/>
          </a:p>
          <a:p>
            <a:r>
              <a:rPr lang="ru-RU" dirty="0"/>
              <a:t>   </a:t>
            </a:r>
            <a:r>
              <a:rPr lang="ru-RU" sz="4800" dirty="0"/>
              <a:t>Люди часто говорят: «Мороз трещит». </a:t>
            </a:r>
          </a:p>
          <a:p>
            <a:r>
              <a:rPr lang="ru-RU" sz="4800" dirty="0"/>
              <a:t>   Что происходит на самом деле?</a:t>
            </a:r>
          </a:p>
          <a:p>
            <a:r>
              <a:rPr lang="ru-RU" sz="4800" dirty="0"/>
              <a:t>   Отчего в морозы трещат деревья?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48" y="0"/>
            <a:ext cx="10090673" cy="707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63" y="1"/>
            <a:ext cx="10095888" cy="7092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202"/>
            <a:ext cx="10080624" cy="6997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Вопрос</a:t>
            </a:r>
            <a:endParaRPr lang="ru-RU" sz="66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31800" indent="-322263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dirty="0" smtClean="0"/>
              <a:t>Почему </a:t>
            </a:r>
            <a:r>
              <a:rPr lang="ru-RU" sz="4400" dirty="0"/>
              <a:t>коньки хорошо скользят по льду?</a:t>
            </a:r>
          </a:p>
          <a:p>
            <a:pPr marL="431800" indent="-322263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dirty="0"/>
              <a:t>Почему в морозы это скольжение ухудшается?</a:t>
            </a:r>
          </a:p>
          <a:p>
            <a:pPr marL="431800" indent="-322263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dirty="0"/>
              <a:t>Какой лед более скользкий: гладкий или бугорчатый, шероховатый?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dirty="0"/>
          </a:p>
          <a:p>
            <a:pPr marL="431800" indent="-322263" algn="ct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ост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02019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80625" cy="7092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" y="0"/>
            <a:ext cx="10079038" cy="739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 tIns="3528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dirty="0" smtClean="0"/>
              <a:t>Вопрос</a:t>
            </a:r>
            <a:endParaRPr lang="ru-RU" sz="66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113337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dirty="0"/>
          </a:p>
          <a:p>
            <a:pPr marL="431800" indent="-322263">
              <a:buClr>
                <a:srgbClr val="E6E6E6"/>
              </a:buClr>
              <a:buSzPct val="4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dirty="0"/>
              <a:t>Почему трещат дрова в печи?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979613"/>
            <a:ext cx="8772525" cy="4846637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/>
          </a:p>
          <a:p>
            <a:pPr marL="431800" indent="-322263"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/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        </a:t>
            </a:r>
          </a:p>
        </p:txBody>
      </p:sp>
      <p:pic>
        <p:nvPicPr>
          <p:cNvPr id="19461" name="Picture 5" descr="уз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69761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23850"/>
            <a:ext cx="8609013" cy="1584325"/>
          </a:xfrm>
          <a:ln/>
        </p:spPr>
        <p:txBody>
          <a:bodyPr tIns="31680"/>
          <a:lstStyle/>
          <a:p>
            <a:pPr lvl="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0"/>
              <a:t>«Изменение агрегатных                        состояний вещества»</a:t>
            </a:r>
            <a:r>
              <a:rPr lang="ru-RU" sz="3600"/>
              <a:t/>
            </a:r>
            <a:br>
              <a:rPr lang="ru-RU" sz="3600"/>
            </a:br>
            <a:r>
              <a:rPr lang="ru-RU" sz="3600"/>
              <a:t>       </a:t>
            </a:r>
            <a:r>
              <a:rPr lang="ru-RU" sz="3600" i="0"/>
              <a:t>План урока</a:t>
            </a:r>
            <a:endParaRPr lang="ru-RU" sz="36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908175"/>
            <a:ext cx="8772525" cy="4895850"/>
          </a:xfrm>
          <a:ln/>
        </p:spPr>
        <p:txBody>
          <a:bodyPr/>
          <a:lstStyle/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/>
              <a:t>Введение в урок. </a:t>
            </a:r>
          </a:p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/>
              <a:t>Повторение основных физических понятий и формул по теме  «Тепловые явления» и «Изменение агрегатных состояний вещества».</a:t>
            </a:r>
          </a:p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/>
              <a:t>Литературная составляющая урока.</a:t>
            </a:r>
          </a:p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/>
              <a:t>Объяснение различных природных явлений, наблюдаемых в зимний период.</a:t>
            </a:r>
          </a:p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/>
              <a:t>Подведение итогов урока и рефлексия.</a:t>
            </a:r>
          </a:p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>
                <a:hlinkClick r:id="rId3" action="ppaction://hlinksldjump"/>
              </a:rPr>
              <a:t>Домашнее задание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на ок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02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трихи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7" y="0"/>
            <a:ext cx="10041518" cy="702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80625" cy="7078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 tIns="3528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dirty="0" smtClean="0"/>
              <a:t>Вопрос</a:t>
            </a:r>
            <a:endParaRPr lang="ru-RU" sz="66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846637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dirty="0"/>
          </a:p>
          <a:p>
            <a:pPr marL="431800" indent="-322263">
              <a:buClr>
                <a:srgbClr val="E6E6E6"/>
              </a:buClr>
              <a:buSzPct val="4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dirty="0" smtClean="0"/>
              <a:t>   Как </a:t>
            </a:r>
            <a:r>
              <a:rPr lang="ru-RU" sz="4400" dirty="0"/>
              <a:t>образуются узоры на </a:t>
            </a:r>
            <a:r>
              <a:rPr lang="ru-RU" sz="4400" dirty="0" smtClean="0"/>
              <a:t>стеклах, иней </a:t>
            </a:r>
            <a:r>
              <a:rPr lang="ru-RU" sz="4400" dirty="0"/>
              <a:t>на деревьях?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600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80625" cy="7020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10079038" cy="781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Задача о ледяных сосульках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846637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Случалось ли вам задумываться над тем, как образуются ледяные сосульки, которые мы часто видим свешивающимися с крыш?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В какую погоду образовались сосульки: в оттепель или в мороз?</a:t>
            </a:r>
          </a:p>
          <a:p>
            <a:pPr marL="431800" indent="-322263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Если в оттепель, то как могла замерзнуть вода при температуре выше нуля?</a:t>
            </a:r>
          </a:p>
          <a:p>
            <a:pPr marL="431800" indent="-322263">
              <a:buClr>
                <a:srgbClr val="E6E6E6"/>
              </a:buClr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Если в мороз, то откуда могла взяться вода на крыше?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Задача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258888"/>
            <a:ext cx="8772525" cy="5551487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Зимой Нева покрывается льдом, толщина слоя которого около 60 см. Сколько вагонов угля понадобится для того, чтобы растопить этот лед? Принять среднюю ширину реки равной 300 м, длину — 65 км. Вагон вмешает 50 т угля. Откуда поступает тепло, когда лед тает в естественных условиях?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Удельную теплоту плавления льда, удельную теплоту сгорания топлива взять из таблиц.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Плотность воды 1000 кг/м</a:t>
            </a:r>
            <a:r>
              <a:rPr lang="ru-RU">
                <a:latin typeface="Segoe UI" charset="0"/>
              </a:rPr>
              <a:t>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ru-RU" dirty="0"/>
              <a:t>Два одинаковых кусочка льда летят навстречу друг другу с равными скоростями и при ударе обращаются в пар. Оцените минимально возможные скорости льдинок перед ударом, если их температура равна  -</a:t>
            </a:r>
            <a:r>
              <a:rPr lang="ru-RU" dirty="0" smtClean="0"/>
              <a:t>12ᵒС</a:t>
            </a:r>
            <a:r>
              <a:rPr lang="ru-RU" dirty="0"/>
              <a:t>. Считать известными удельную теплоемкость льда, воды, </a:t>
            </a:r>
          </a:p>
          <a:p>
            <a:pPr>
              <a:lnSpc>
                <a:spcPct val="85000"/>
              </a:lnSpc>
            </a:pPr>
            <a:r>
              <a:rPr lang="ru-RU" dirty="0"/>
              <a:t>   удельную теплоту плавления льда, удельную теплоту парообразования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 tIns="3528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dirty="0"/>
              <a:t> </a:t>
            </a:r>
            <a:r>
              <a:rPr lang="ru-RU" sz="6600" dirty="0" smtClean="0"/>
              <a:t>Цель </a:t>
            </a:r>
            <a:r>
              <a:rPr lang="ru-RU" sz="6600" dirty="0"/>
              <a:t>урока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846637"/>
          </a:xfrm>
          <a:ln/>
        </p:spPr>
        <p:txBody>
          <a:bodyPr/>
          <a:lstStyle/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dirty="0"/>
              <a:t>   </a:t>
            </a:r>
            <a:r>
              <a:rPr lang="ru-RU" sz="4400" dirty="0"/>
              <a:t>Закрепить знания, полученные при изучении тем «Тепловые явления» и «Изменение агрегатных состояний вещества» </a:t>
            </a:r>
          </a:p>
          <a:p>
            <a:pPr marL="430213" indent="-323850"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4400" dirty="0"/>
              <a:t>   и применить эти знания для объяснения природных явлений.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48732" cy="7020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снег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4" y="0"/>
            <a:ext cx="10038177" cy="709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7425" cy="11699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0937" cy="48656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80625" cy="7092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снег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04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791841" y="1979637"/>
            <a:ext cx="8712968" cy="4201146"/>
          </a:xfrm>
          <a:ln/>
        </p:spPr>
        <p:txBody>
          <a:bodyPr tIns="20160" anchor="t"/>
          <a:lstStyle/>
          <a:p>
            <a:pPr marL="430213" indent="-32385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b="0" i="0" dirty="0">
                <a:solidFill>
                  <a:srgbClr val="E6E6E6"/>
                </a:solidFill>
                <a:latin typeface="Times New Roman" pitchFamily="18" charset="0"/>
              </a:rPr>
              <a:t>   </a:t>
            </a:r>
          </a:p>
          <a:p>
            <a:pPr marL="430213" indent="-32385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i="0" dirty="0">
              <a:solidFill>
                <a:srgbClr val="E6E6E6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b="0" i="0" dirty="0">
                <a:solidFill>
                  <a:srgbClr val="E6E6E6"/>
                </a:solidFill>
                <a:latin typeface="Times New Roman" pitchFamily="18" charset="0"/>
              </a:rPr>
              <a:t>   </a:t>
            </a:r>
            <a:r>
              <a:rPr lang="ru-RU" sz="4400" b="0" i="0" dirty="0">
                <a:solidFill>
                  <a:srgbClr val="E6E6E6"/>
                </a:solidFill>
                <a:latin typeface="Times New Roman" pitchFamily="18" charset="0"/>
              </a:rPr>
              <a:t>Почему в морозный день, в морозную ночь и при падении снега устанавливается необычная тишина?</a:t>
            </a:r>
          </a:p>
          <a:p>
            <a:pPr marL="430213" indent="-323850">
              <a:lnSpc>
                <a:spcPct val="95000"/>
              </a:lnSpc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i="0" dirty="0">
              <a:solidFill>
                <a:srgbClr val="E6E6E6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i="0" dirty="0">
              <a:solidFill>
                <a:srgbClr val="E6E6E6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95000"/>
              </a:lnSpc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i="0" dirty="0">
              <a:solidFill>
                <a:srgbClr val="E6E6E6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i="0" dirty="0">
              <a:solidFill>
                <a:srgbClr val="E6E6E6"/>
              </a:solidFill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943968" y="467469"/>
            <a:ext cx="5400599" cy="1224136"/>
          </a:xfrm>
          <a:ln/>
        </p:spPr>
        <p:txBody>
          <a:bodyPr tIns="35280" anchor="ctr"/>
          <a:lstStyle/>
          <a:p>
            <a:pPr marL="0" indent="0"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i="1" dirty="0">
                <a:solidFill>
                  <a:srgbClr val="FF9966"/>
                </a:solidFill>
                <a:latin typeface="Arial" charset="0"/>
              </a:rPr>
              <a:t>              </a:t>
            </a:r>
            <a:r>
              <a:rPr lang="ru-RU" sz="6600" b="1" i="1" dirty="0" smtClean="0">
                <a:solidFill>
                  <a:srgbClr val="FF9966"/>
                </a:solidFill>
                <a:latin typeface="Arial" charset="0"/>
              </a:rPr>
              <a:t>Вопрос</a:t>
            </a:r>
            <a:endParaRPr lang="ru-RU" sz="6600" b="1" i="1" dirty="0">
              <a:solidFill>
                <a:srgbClr val="FF99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images №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3155"/>
            <a:ext cx="10080625" cy="706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Без имени 1</Template>
  <TotalTime>124</TotalTime>
  <Words>385</Words>
  <Application>Microsoft Office PowerPoint</Application>
  <PresentationFormat>Произвольный</PresentationFormat>
  <Paragraphs>52</Paragraphs>
  <Slides>29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«Изменение агрегатных                        состояний вещества»        План урока</vt:lpstr>
      <vt:lpstr> Цель урока</vt:lpstr>
      <vt:lpstr>Слайд 4</vt:lpstr>
      <vt:lpstr>Слайд 5</vt:lpstr>
      <vt:lpstr>Слайд 6</vt:lpstr>
      <vt:lpstr>Слайд 7</vt:lpstr>
      <vt:lpstr>              Вопрос</vt:lpstr>
      <vt:lpstr>Слайд 9</vt:lpstr>
      <vt:lpstr>                        Вопрос</vt:lpstr>
      <vt:lpstr>Слайд 11</vt:lpstr>
      <vt:lpstr>Слайд 12</vt:lpstr>
      <vt:lpstr>Слайд 13</vt:lpstr>
      <vt:lpstr>Вопрос</vt:lpstr>
      <vt:lpstr>Слайд 15</vt:lpstr>
      <vt:lpstr>Слайд 16</vt:lpstr>
      <vt:lpstr>Слайд 17</vt:lpstr>
      <vt:lpstr>Вопрос</vt:lpstr>
      <vt:lpstr>Слайд 19</vt:lpstr>
      <vt:lpstr>Слайд 20</vt:lpstr>
      <vt:lpstr>Слайд 21</vt:lpstr>
      <vt:lpstr>Слайд 22</vt:lpstr>
      <vt:lpstr>Вопрос</vt:lpstr>
      <vt:lpstr>Слайд 24</vt:lpstr>
      <vt:lpstr>Слайд 25</vt:lpstr>
      <vt:lpstr>Слайд 26</vt:lpstr>
      <vt:lpstr>Задача о ледяных сосульках</vt:lpstr>
      <vt:lpstr>Задача</vt:lpstr>
      <vt:lpstr>Задача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Информатика</dc:creator>
  <cp:lastModifiedBy>Tata</cp:lastModifiedBy>
  <cp:revision>11</cp:revision>
  <cp:lastPrinted>1601-01-01T00:00:00Z</cp:lastPrinted>
  <dcterms:created xsi:type="dcterms:W3CDTF">2012-11-27T13:23:01Z</dcterms:created>
  <dcterms:modified xsi:type="dcterms:W3CDTF">2013-07-16T16:17:26Z</dcterms:modified>
</cp:coreProperties>
</file>