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71" r:id="rId4"/>
    <p:sldId id="257" r:id="rId5"/>
    <p:sldId id="261" r:id="rId6"/>
    <p:sldId id="259" r:id="rId7"/>
    <p:sldId id="260" r:id="rId8"/>
    <p:sldId id="266" r:id="rId9"/>
    <p:sldId id="276" r:id="rId10"/>
    <p:sldId id="277" r:id="rId11"/>
    <p:sldId id="262" r:id="rId12"/>
    <p:sldId id="267" r:id="rId13"/>
    <p:sldId id="270" r:id="rId14"/>
    <p:sldId id="264" r:id="rId15"/>
    <p:sldId id="269" r:id="rId16"/>
    <p:sldId id="26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 varScale="1">
        <p:scale>
          <a:sx n="77" d="100"/>
          <a:sy n="7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-lutchenko\&#1052;&#1086;&#1080;%20&#1076;&#1086;&#1082;&#1091;&#1084;&#1077;&#1085;&#1090;&#1099;\&#1051;&#1091;&#1090;&#1095;&#1077;&#1085;&#1082;&#1086;%20&#1058;.&#1042;\&#1051;&#1072;&#1073;%20&#1088;&#1072;&#1073;&#1086;&#1090;&#1099;%20&#1076;&#1083;&#1103;%20&#1087;&#1088;&#1072;&#1082;&#1090;&#1080;&#1082;&#1080;%20&#1087;&#1086;%20&#1048;&#1058;\&#1055;&#1088;&#1086;&#1076;&#1072;&#1078;&#108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-lutchenko\&#1052;&#1086;&#1080;%20&#1076;&#1086;&#1082;&#1091;&#1084;&#1077;&#1085;&#1090;&#1099;\&#1051;&#1091;&#1090;&#1095;&#1077;&#1085;&#1082;&#1086;%20&#1058;.&#1042;\&#1051;&#1072;&#1073;%20&#1088;&#1072;&#1073;&#1086;&#1090;&#1099;%20&#1076;&#1083;&#1103;%20&#1087;&#1088;&#1072;&#1082;&#1090;&#1080;&#1082;&#1080;%20&#1087;&#1086;%20&#1048;&#1058;\&#1055;&#1088;&#1086;&#1076;&#1072;&#1078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-lutchenko\&#1052;&#1086;&#1080;%20&#1076;&#1086;&#1082;&#1091;&#1084;&#1077;&#1085;&#1090;&#1099;\&#1051;&#1091;&#1090;&#1095;&#1077;&#1085;&#1082;&#1086;%20&#1058;.&#1042;\&#1051;&#1072;&#1073;%20&#1088;&#1072;&#1073;&#1086;&#1090;&#1099;%20&#1076;&#1083;&#1103;%20&#1087;&#1088;&#1072;&#1082;&#1090;&#1080;&#1082;&#1080;%20&#1087;&#1086;%20&#1048;&#1058;\&#1055;&#1088;&#1086;&#1076;&#1072;&#1078;&#108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60" b="0" i="0" baseline="0">
                <a:solidFill>
                  <a:srgbClr val="002060"/>
                </a:solidFill>
              </a:defRPr>
            </a:pPr>
            <a:r>
              <a:rPr lang="ru-RU" sz="2000" b="1" i="0" baseline="0" dirty="0">
                <a:solidFill>
                  <a:srgbClr val="FF0000"/>
                </a:solidFill>
              </a:rPr>
              <a:t>Увлечения подростков</a:t>
            </a:r>
          </a:p>
        </c:rich>
      </c:tx>
      <c:layout>
        <c:manualLayout>
          <c:xMode val="edge"/>
          <c:yMode val="edge"/>
          <c:x val="0.2230971128608929"/>
          <c:y val="3.7037037037037118E-2"/>
        </c:manualLayout>
      </c:layout>
    </c:title>
    <c:plotArea>
      <c:layout>
        <c:manualLayout>
          <c:layoutTarget val="inner"/>
          <c:xMode val="edge"/>
          <c:yMode val="edge"/>
          <c:x val="0.25030314960629924"/>
          <c:y val="0.18247703412073518"/>
          <c:w val="0.67834973753281014"/>
          <c:h val="0.6262077136191323"/>
        </c:manualLayout>
      </c:layout>
      <c:barChart>
        <c:barDir val="bar"/>
        <c:grouping val="clustered"/>
        <c:varyColors val="1"/>
        <c:ser>
          <c:idx val="0"/>
          <c:order val="0"/>
          <c:cat>
            <c:strRef>
              <c:f>Лист2!$A$3:$A$7</c:f>
              <c:strCache>
                <c:ptCount val="5"/>
                <c:pt idx="0">
                  <c:v>Чтение</c:v>
                </c:pt>
                <c:pt idx="1">
                  <c:v>Компьютеры</c:v>
                </c:pt>
                <c:pt idx="2">
                  <c:v>Техника</c:v>
                </c:pt>
                <c:pt idx="3">
                  <c:v>Спорт</c:v>
                </c:pt>
                <c:pt idx="4">
                  <c:v>Музыка</c:v>
                </c:pt>
              </c:strCache>
            </c:strRef>
          </c:cat>
          <c:val>
            <c:numRef>
              <c:f>Лист2!$B$3:$B$7</c:f>
              <c:numCache>
                <c:formatCode>0%</c:formatCode>
                <c:ptCount val="5"/>
                <c:pt idx="0">
                  <c:v>8.0000000000000127E-2</c:v>
                </c:pt>
                <c:pt idx="1">
                  <c:v>0.32000000000000045</c:v>
                </c:pt>
                <c:pt idx="2">
                  <c:v>0.1</c:v>
                </c:pt>
                <c:pt idx="3">
                  <c:v>0.21000000000000019</c:v>
                </c:pt>
                <c:pt idx="4">
                  <c:v>0.29000000000000031</c:v>
                </c:pt>
              </c:numCache>
            </c:numRef>
          </c:val>
        </c:ser>
        <c:axId val="51435392"/>
        <c:axId val="51436928"/>
      </c:barChart>
      <c:catAx>
        <c:axId val="51435392"/>
        <c:scaling>
          <c:orientation val="minMax"/>
        </c:scaling>
        <c:axPos val="l"/>
        <c:tickLblPos val="nextTo"/>
        <c:crossAx val="51436928"/>
        <c:crosses val="autoZero"/>
        <c:auto val="1"/>
        <c:lblAlgn val="ctr"/>
        <c:lblOffset val="100"/>
      </c:catAx>
      <c:valAx>
        <c:axId val="51436928"/>
        <c:scaling>
          <c:orientation val="minMax"/>
        </c:scaling>
        <c:axPos val="b"/>
        <c:majorGridlines/>
        <c:numFmt formatCode="0%" sourceLinked="1"/>
        <c:tickLblPos val="nextTo"/>
        <c:crossAx val="51435392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</c:spPr>
    </c:plotArea>
    <c:plotVisOnly val="1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200" b="1" i="1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Увлечение подростков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6273782051025673"/>
          <c:y val="1.9393803654281297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dLbl>
              <c:idx val="1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050" b="1" i="0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200"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Лист2!$A$3:$A$7</c:f>
              <c:strCache>
                <c:ptCount val="5"/>
                <c:pt idx="0">
                  <c:v>Чтение</c:v>
                </c:pt>
                <c:pt idx="1">
                  <c:v>Компьютеры</c:v>
                </c:pt>
                <c:pt idx="2">
                  <c:v>Техника</c:v>
                </c:pt>
                <c:pt idx="3">
                  <c:v>Спорт</c:v>
                </c:pt>
                <c:pt idx="4">
                  <c:v>Музыка</c:v>
                </c:pt>
              </c:strCache>
            </c:strRef>
          </c:cat>
          <c:val>
            <c:numRef>
              <c:f>Лист2!$B$3:$B$7</c:f>
              <c:numCache>
                <c:formatCode>0%</c:formatCode>
                <c:ptCount val="5"/>
                <c:pt idx="0">
                  <c:v>8.0000000000000043E-2</c:v>
                </c:pt>
                <c:pt idx="1">
                  <c:v>0.32000000000000045</c:v>
                </c:pt>
                <c:pt idx="2">
                  <c:v>0.1</c:v>
                </c:pt>
                <c:pt idx="3">
                  <c:v>0.21000000000000019</c:v>
                </c:pt>
                <c:pt idx="4">
                  <c:v>0.29000000000000031</c:v>
                </c:pt>
              </c:numCache>
            </c:numRef>
          </c:val>
        </c:ser>
      </c:pie3DChart>
    </c:plotArea>
    <c:plotVisOnly val="1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60" b="0" i="0" baseline="0">
                <a:solidFill>
                  <a:srgbClr val="002060"/>
                </a:solidFill>
              </a:defRPr>
            </a:pPr>
            <a:r>
              <a:rPr lang="ru-RU" sz="2400" b="1" i="0" baseline="0" dirty="0">
                <a:solidFill>
                  <a:srgbClr val="FF0000"/>
                </a:solidFill>
              </a:rPr>
              <a:t>Увлечения подростков</a:t>
            </a:r>
          </a:p>
        </c:rich>
      </c:tx>
      <c:layout>
        <c:manualLayout>
          <c:xMode val="edge"/>
          <c:yMode val="edge"/>
          <c:x val="0.22309711286089273"/>
          <c:y val="3.7037037037037056E-2"/>
        </c:manualLayout>
      </c:layout>
    </c:title>
    <c:plotArea>
      <c:layout>
        <c:manualLayout>
          <c:layoutTarget val="inner"/>
          <c:xMode val="edge"/>
          <c:yMode val="edge"/>
          <c:x val="0.22544210830837016"/>
          <c:y val="0.15571264593073733"/>
          <c:w val="0.49570126076691212"/>
          <c:h val="0.68103281477956024"/>
        </c:manualLayout>
      </c:layout>
      <c:barChart>
        <c:barDir val="bar"/>
        <c:grouping val="clustered"/>
        <c:varyColors val="1"/>
        <c:ser>
          <c:idx val="0"/>
          <c:order val="0"/>
          <c:dLbls>
            <c:showVal val="1"/>
          </c:dLbls>
          <c:cat>
            <c:strRef>
              <c:f>Лист2!$A$3:$A$7</c:f>
              <c:strCache>
                <c:ptCount val="5"/>
                <c:pt idx="0">
                  <c:v>Чтение</c:v>
                </c:pt>
                <c:pt idx="1">
                  <c:v>Компьютеры</c:v>
                </c:pt>
                <c:pt idx="2">
                  <c:v>Техника</c:v>
                </c:pt>
                <c:pt idx="3">
                  <c:v>Спорт</c:v>
                </c:pt>
                <c:pt idx="4">
                  <c:v>Музыка</c:v>
                </c:pt>
              </c:strCache>
            </c:strRef>
          </c:cat>
          <c:val>
            <c:numRef>
              <c:f>Лист2!$B$3:$B$7</c:f>
              <c:numCache>
                <c:formatCode>0%</c:formatCode>
                <c:ptCount val="5"/>
                <c:pt idx="0">
                  <c:v>8.0000000000000043E-2</c:v>
                </c:pt>
                <c:pt idx="1">
                  <c:v>0.32000000000000045</c:v>
                </c:pt>
                <c:pt idx="2">
                  <c:v>0.1</c:v>
                </c:pt>
                <c:pt idx="3">
                  <c:v>0.21000000000000019</c:v>
                </c:pt>
                <c:pt idx="4">
                  <c:v>0.29000000000000031</c:v>
                </c:pt>
              </c:numCache>
            </c:numRef>
          </c:val>
        </c:ser>
        <c:axId val="57476608"/>
        <c:axId val="57478144"/>
      </c:barChart>
      <c:catAx>
        <c:axId val="57476608"/>
        <c:scaling>
          <c:orientation val="minMax"/>
        </c:scaling>
        <c:axPos val="l"/>
        <c:tickLblPos val="nextTo"/>
        <c:crossAx val="57478144"/>
        <c:crosses val="autoZero"/>
        <c:auto val="1"/>
        <c:lblAlgn val="ctr"/>
        <c:lblOffset val="100"/>
      </c:catAx>
      <c:valAx>
        <c:axId val="57478144"/>
        <c:scaling>
          <c:orientation val="minMax"/>
        </c:scaling>
        <c:axPos val="b"/>
        <c:majorGridlines/>
        <c:numFmt formatCode="0%" sourceLinked="1"/>
        <c:tickLblPos val="nextTo"/>
        <c:crossAx val="57476608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</c:spPr>
    </c:plotArea>
    <c:legend>
      <c:legendPos val="r"/>
      <c:layout/>
    </c:legend>
    <c:plotVisOnly val="1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200" b="1" i="1" baseline="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BE32E9-1295-4F53-BE12-D3E7B6C6FDC4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551DD6-5869-4B95-AC5A-F013AF1A4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1219276464_0lik_ru_bezimeni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50112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2428868"/>
            <a:ext cx="685804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Уважаемые студенты!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Мы рады вас видеть!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2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857364"/>
          <a:ext cx="7072362" cy="192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84692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Время (ч)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произведенных изделий</a:t>
                      </a:r>
                      <a:endParaRPr lang="ru-RU" dirty="0"/>
                    </a:p>
                  </a:txBody>
                  <a:tcPr/>
                </a:tc>
              </a:tr>
              <a:tr h="505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Зубов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Сомов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определить по результатам работы – </a:t>
            </a:r>
            <a:r>
              <a:rPr lang="ru-RU" b="1" i="1" dirty="0" smtClean="0">
                <a:solidFill>
                  <a:srgbClr val="FF0000"/>
                </a:solidFill>
              </a:rPr>
              <a:t>кого будем поощрять?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board.od.ua/uploads/aimages/large/73/72228-673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000500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Производительность труда – </a:t>
            </a:r>
            <a:r>
              <a:rPr lang="ru-RU" sz="3200" i="1" dirty="0" smtClean="0"/>
              <a:t>эффективность производственной деятельности людей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928802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Уровень производительности труда  характеризуется двумя показателями: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3000372"/>
            <a:ext cx="407196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1)  Выработка продукции в единицу    времени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321468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2928934"/>
            <a:ext cx="3000396" cy="11387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Количество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Время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57884" y="3500438"/>
            <a:ext cx="2500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852" y="4500570"/>
            <a:ext cx="407196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2)Трудоемкость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4357694"/>
            <a:ext cx="2928958" cy="11387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Время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Количество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857884" y="4929198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6380" y="464344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=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 animBg="1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Диаграмма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sz="4400" i="1" dirty="0" smtClean="0"/>
              <a:t>графическое представление числовых данных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2571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29190" y="1857364"/>
          <a:ext cx="400049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0100" y="535782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Линейчатая гистограмма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92933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Круговая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07167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ДИАГРАММ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Объекты диаграмм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428860" y="2428868"/>
          <a:ext cx="550072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Соединительная линия уступом 16"/>
          <p:cNvCxnSpPr/>
          <p:nvPr/>
        </p:nvCxnSpPr>
        <p:spPr>
          <a:xfrm rot="5400000">
            <a:off x="6965173" y="2464587"/>
            <a:ext cx="1500198" cy="100013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357158" y="1500174"/>
            <a:ext cx="8572560" cy="5156807"/>
            <a:chOff x="285720" y="1500174"/>
            <a:chExt cx="8572560" cy="5156807"/>
          </a:xfrm>
        </p:grpSpPr>
        <p:sp>
          <p:nvSpPr>
            <p:cNvPr id="7" name="TextBox 6"/>
            <p:cNvSpPr txBox="1"/>
            <p:nvPr/>
          </p:nvSpPr>
          <p:spPr>
            <a:xfrm>
              <a:off x="6715140" y="1643050"/>
              <a:ext cx="2143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Легенда</a:t>
              </a:r>
              <a:endParaRPr lang="ru-RU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1604" y="6000768"/>
              <a:ext cx="1500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Оси</a:t>
              </a:r>
              <a:endParaRPr lang="ru-RU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8926" y="1500174"/>
              <a:ext cx="2214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Заголовок</a:t>
              </a:r>
              <a:endParaRPr lang="ru-RU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20" y="3000372"/>
              <a:ext cx="2428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Область диаграммы</a:t>
              </a:r>
              <a:endParaRPr lang="ru-RU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6380" y="6072206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Ряды данных</a:t>
              </a:r>
              <a:endParaRPr lang="ru-RU" sz="3200" b="1" dirty="0"/>
            </a:p>
          </p:txBody>
        </p:sp>
        <p:cxnSp>
          <p:nvCxnSpPr>
            <p:cNvPr id="14" name="Соединительная линия уступом 13"/>
            <p:cNvCxnSpPr/>
            <p:nvPr/>
          </p:nvCxnSpPr>
          <p:spPr>
            <a:xfrm rot="5400000">
              <a:off x="3464712" y="2107398"/>
              <a:ext cx="714380" cy="5000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20"/>
            <p:cNvCxnSpPr>
              <a:stCxn id="11" idx="2"/>
            </p:cNvCxnSpPr>
            <p:nvPr/>
          </p:nvCxnSpPr>
          <p:spPr>
            <a:xfrm rot="16200000" flipH="1">
              <a:off x="1824461" y="3753295"/>
              <a:ext cx="422980" cy="1071570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9" idx="3"/>
            </p:cNvCxnSpPr>
            <p:nvPr/>
          </p:nvCxnSpPr>
          <p:spPr>
            <a:xfrm flipV="1">
              <a:off x="3071802" y="5214950"/>
              <a:ext cx="285752" cy="107820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Соединительная линия уступом 24"/>
            <p:cNvCxnSpPr>
              <a:stCxn id="9" idx="3"/>
            </p:cNvCxnSpPr>
            <p:nvPr/>
          </p:nvCxnSpPr>
          <p:spPr>
            <a:xfrm flipV="1">
              <a:off x="3071802" y="5643578"/>
              <a:ext cx="1071570" cy="64957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7"/>
            <p:cNvCxnSpPr>
              <a:stCxn id="12" idx="1"/>
            </p:cNvCxnSpPr>
            <p:nvPr/>
          </p:nvCxnSpPr>
          <p:spPr>
            <a:xfrm rot="10800000">
              <a:off x="4714876" y="4572008"/>
              <a:ext cx="571504" cy="179258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Диаграмма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sz="4000" i="1" dirty="0" smtClean="0"/>
              <a:t>графическое представление числовых данных</a:t>
            </a:r>
            <a:endParaRPr lang="ru-RU" sz="4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4029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4086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700" y="4071942"/>
            <a:ext cx="43053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986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1643050"/>
            <a:ext cx="420332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214290"/>
            <a:ext cx="4023360" cy="6400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2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MS Excel 2007</a:t>
            </a:r>
            <a:endParaRPr lang="ru-RU" sz="17200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183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9144000" cy="160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81797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Презентация работы группы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928802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Диаграмма показателей  ПТ работников за каждый месяц;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Динамика ПТ каждого работника за квартал;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Общий анализ ПТ фирмы;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Пути повышения ПТ.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35" y="-285776"/>
            <a:ext cx="9525035" cy="7143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Всем СПАСИБО за внимание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улыбки ваших глаз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Поработали вы славно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порадовали нас!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714348" y="4071942"/>
            <a:ext cx="6858048" cy="2000264"/>
          </a:xfrm>
          <a:prstGeom prst="wave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500570"/>
            <a:ext cx="5857916" cy="1200329"/>
          </a:xfrm>
          <a:prstGeom prst="rect">
            <a:avLst/>
          </a:prstGeom>
          <a:noFill/>
          <a:scene3d>
            <a:camera prst="orthographicFront">
              <a:rot lat="600000" lon="21573786" rev="2159400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860" dirty="0" smtClean="0">
                <a:ln/>
                <a:solidFill>
                  <a:schemeClr val="accent3"/>
                </a:solidFill>
                <a:effectLst/>
              </a:rPr>
              <a:t>Спасибо!!!</a:t>
            </a:r>
            <a:endParaRPr lang="ru-RU" sz="7200" b="1" cap="none" spc="86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00037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</a:t>
            </a:r>
            <a:r>
              <a:rPr lang="ru-RU" sz="6000" b="1" dirty="0" smtClean="0">
                <a:solidFill>
                  <a:srgbClr val="FF0000"/>
                </a:solidFill>
              </a:rPr>
              <a:t>Производительность труда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14546" y="142852"/>
            <a:ext cx="3429024" cy="1785950"/>
            <a:chOff x="4679157" y="177163"/>
            <a:chExt cx="2857520" cy="1500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Горизонтальный свиток 4"/>
            <p:cNvSpPr/>
            <p:nvPr/>
          </p:nvSpPr>
          <p:spPr>
            <a:xfrm>
              <a:off x="4679157" y="177163"/>
              <a:ext cx="2857520" cy="1500198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7283" y="477182"/>
              <a:ext cx="2428892" cy="8531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Я услышал и забыл</a:t>
              </a:r>
            </a:p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Я увидел и запомнил</a:t>
              </a:r>
            </a:p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Я сделал и понял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План урока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50017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1. Показатели производительности труда </a:t>
            </a:r>
          </a:p>
          <a:p>
            <a:r>
              <a:rPr lang="ru-RU" sz="2400" i="1" dirty="0" smtClean="0"/>
              <a:t>2. Пути повышения производительности труда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250030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урока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371475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1. Понять сущность производительности труда </a:t>
            </a:r>
          </a:p>
          <a:p>
            <a:r>
              <a:rPr lang="ru-RU" sz="2400" i="1" dirty="0" smtClean="0"/>
              <a:t>2. Узнать способы расчета и повышения производительности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928662" y="1500174"/>
            <a:ext cx="7429552" cy="4786346"/>
            <a:chOff x="928662" y="1500174"/>
            <a:chExt cx="7429552" cy="4786346"/>
          </a:xfrm>
        </p:grpSpPr>
        <p:cxnSp>
          <p:nvCxnSpPr>
            <p:cNvPr id="19" name="Прямая со стрелкой 18"/>
            <p:cNvCxnSpPr>
              <a:endCxn id="11" idx="6"/>
            </p:cNvCxnSpPr>
            <p:nvPr/>
          </p:nvCxnSpPr>
          <p:spPr>
            <a:xfrm rot="10800000" flipV="1">
              <a:off x="3357554" y="5500701"/>
              <a:ext cx="2786082" cy="35719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/>
            <p:cNvGrpSpPr/>
            <p:nvPr/>
          </p:nvGrpSpPr>
          <p:grpSpPr>
            <a:xfrm>
              <a:off x="928662" y="1500174"/>
              <a:ext cx="7429552" cy="4786346"/>
              <a:chOff x="928662" y="1571612"/>
              <a:chExt cx="7429552" cy="4786346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2714612" y="2928934"/>
                <a:ext cx="3682309" cy="2219354"/>
                <a:chOff x="2714612" y="2928934"/>
                <a:chExt cx="3682309" cy="2219354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3304707" y="3123855"/>
                  <a:ext cx="2571768" cy="192882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 extrusionH="120650" contourW="38100">
                  <a:bevelT w="152400" h="152400" prst="convex"/>
                  <a:bevelB w="152400" h="82550" prst="softRound"/>
                  <a:extrusionClr>
                    <a:schemeClr val="accent4">
                      <a:lumMod val="50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Двойная стрелка вверх/вниз 33"/>
                <p:cNvSpPr/>
                <p:nvPr/>
              </p:nvSpPr>
              <p:spPr>
                <a:xfrm rot="2915328">
                  <a:off x="5699061" y="2731140"/>
                  <a:ext cx="500066" cy="895654"/>
                </a:xfrm>
                <a:prstGeom prst="upDownArrow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Двойная стрелка вверх/вниз 35"/>
                <p:cNvSpPr/>
                <p:nvPr/>
              </p:nvSpPr>
              <p:spPr>
                <a:xfrm rot="7902642">
                  <a:off x="2912406" y="2732024"/>
                  <a:ext cx="500066" cy="895654"/>
                </a:xfrm>
                <a:prstGeom prst="upDownArrow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Двойная стрелка вверх/вниз 36"/>
                <p:cNvSpPr/>
                <p:nvPr/>
              </p:nvSpPr>
              <p:spPr>
                <a:xfrm rot="7985186">
                  <a:off x="5695671" y="4450428"/>
                  <a:ext cx="500066" cy="895654"/>
                </a:xfrm>
                <a:prstGeom prst="upDownArrow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Двойная стрелка вверх/вниз 37"/>
                <p:cNvSpPr/>
                <p:nvPr/>
              </p:nvSpPr>
              <p:spPr>
                <a:xfrm rot="2915328">
                  <a:off x="2963348" y="4420893"/>
                  <a:ext cx="500066" cy="839463"/>
                </a:xfrm>
                <a:prstGeom prst="upDownArrow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928662" y="1571612"/>
                <a:ext cx="7429552" cy="4786346"/>
                <a:chOff x="928662" y="1571612"/>
                <a:chExt cx="7429552" cy="4786346"/>
              </a:xfrm>
            </p:grpSpPr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3214678" y="2285992"/>
                  <a:ext cx="2857520" cy="1588"/>
                </a:xfrm>
                <a:prstGeom prst="straightConnector1">
                  <a:avLst/>
                </a:prstGeom>
                <a:ln w="4445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>
                  <a:endCxn id="10" idx="0"/>
                </p:cNvCxnSpPr>
                <p:nvPr/>
              </p:nvCxnSpPr>
              <p:spPr>
                <a:xfrm rot="5400000">
                  <a:off x="6429388" y="3929066"/>
                  <a:ext cx="1571636" cy="1588"/>
                </a:xfrm>
                <a:prstGeom prst="straightConnector1">
                  <a:avLst/>
                </a:prstGeom>
                <a:ln w="4445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>
                  <a:endCxn id="2" idx="4"/>
                </p:cNvCxnSpPr>
                <p:nvPr/>
              </p:nvCxnSpPr>
              <p:spPr>
                <a:xfrm rot="5400000" flipH="1" flipV="1">
                  <a:off x="1178695" y="3964785"/>
                  <a:ext cx="1785950" cy="1588"/>
                </a:xfrm>
                <a:prstGeom prst="straightConnector1">
                  <a:avLst/>
                </a:prstGeom>
                <a:ln w="4445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Группа 6"/>
                <p:cNvGrpSpPr/>
                <p:nvPr/>
              </p:nvGrpSpPr>
              <p:grpSpPr>
                <a:xfrm>
                  <a:off x="928662" y="1571612"/>
                  <a:ext cx="2357454" cy="1500198"/>
                  <a:chOff x="1571604" y="1500174"/>
                  <a:chExt cx="2357454" cy="1500198"/>
                </a:xfrm>
              </p:grpSpPr>
              <p:sp>
                <p:nvSpPr>
                  <p:cNvPr id="2" name="Овал 1"/>
                  <p:cNvSpPr/>
                  <p:nvPr/>
                </p:nvSpPr>
                <p:spPr>
                  <a:xfrm>
                    <a:off x="1571604" y="1500174"/>
                    <a:ext cx="2286016" cy="15001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scene3d>
                    <a:camera prst="orthographicFront"/>
                    <a:lightRig rig="threePt" dir="t"/>
                  </a:scene3d>
                  <a:sp3d extrusionH="76200" contourW="38100">
                    <a:bevelT w="127000" h="127000" prst="relaxedInset"/>
                    <a:bevelB w="127000" h="127000" prst="softRound"/>
                    <a:extrusionClr>
                      <a:schemeClr val="accent4">
                        <a:lumMod val="40000"/>
                        <a:lumOff val="60000"/>
                      </a:schemeClr>
                    </a:extrusionClr>
                    <a:contourClr>
                      <a:schemeClr val="accent4">
                        <a:lumMod val="50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rmAutofit/>
                  </a:bodyPr>
                  <a:lstStyle/>
                  <a:p>
                    <a:pPr algn="ctr"/>
                    <a:endParaRPr lang="ru-RU" sz="2800" b="1" dirty="0">
                      <a:solidFill>
                        <a:schemeClr val="accent3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571604" y="2000240"/>
                    <a:ext cx="235745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Планирование</a:t>
                    </a:r>
                    <a:endParaRPr lang="ru-RU" sz="2400" b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" name="Группа 11"/>
                <p:cNvGrpSpPr/>
                <p:nvPr/>
              </p:nvGrpSpPr>
              <p:grpSpPr>
                <a:xfrm>
                  <a:off x="6072198" y="1643050"/>
                  <a:ext cx="2286016" cy="1500198"/>
                  <a:chOff x="6072198" y="1643050"/>
                  <a:chExt cx="2286016" cy="1500198"/>
                </a:xfrm>
              </p:grpSpPr>
              <p:sp>
                <p:nvSpPr>
                  <p:cNvPr id="8" name="Овал 7"/>
                  <p:cNvSpPr/>
                  <p:nvPr/>
                </p:nvSpPr>
                <p:spPr>
                  <a:xfrm>
                    <a:off x="6072198" y="1643050"/>
                    <a:ext cx="2286016" cy="15001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scene3d>
                    <a:camera prst="orthographicFront"/>
                    <a:lightRig rig="threePt" dir="t"/>
                  </a:scene3d>
                  <a:sp3d extrusionH="76200" contourW="38100">
                    <a:bevelT w="127000" h="127000" prst="relaxedInset"/>
                    <a:bevelB w="127000" h="127000" prst="softRound"/>
                    <a:extrusionClr>
                      <a:schemeClr val="accent4">
                        <a:lumMod val="40000"/>
                        <a:lumOff val="60000"/>
                      </a:schemeClr>
                    </a:extrusionClr>
                    <a:contourClr>
                      <a:schemeClr val="accent4">
                        <a:lumMod val="50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rmAutofit/>
                  </a:bodyPr>
                  <a:lstStyle/>
                  <a:p>
                    <a:pPr algn="ctr"/>
                    <a:endParaRPr lang="ru-RU" sz="2800" b="1" dirty="0">
                      <a:solidFill>
                        <a:schemeClr val="accent3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215074" y="2143116"/>
                    <a:ext cx="20717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Организация</a:t>
                    </a:r>
                    <a:endParaRPr lang="ru-RU" sz="2400" b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" name="Овал 10"/>
                <p:cNvSpPr/>
                <p:nvPr/>
              </p:nvSpPr>
              <p:spPr>
                <a:xfrm>
                  <a:off x="1071538" y="4857760"/>
                  <a:ext cx="2286016" cy="15001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threePt" dir="t"/>
                </a:scene3d>
                <a:sp3d extrusionH="76200" contourW="38100">
                  <a:bevelT w="127000" h="127000" prst="relaxedInset"/>
                  <a:bevelB w="127000" h="127000" prst="softRound"/>
                  <a:extrusionClr>
                    <a:schemeClr val="accent4">
                      <a:lumMod val="40000"/>
                      <a:lumOff val="60000"/>
                    </a:schemeClr>
                  </a:extrusionClr>
                  <a:contourClr>
                    <a:schemeClr val="accent4">
                      <a:lumMod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rmAutofit/>
                </a:bodyPr>
                <a:lstStyle/>
                <a:p>
                  <a:pPr algn="ctr"/>
                  <a:endParaRPr lang="ru-RU" sz="2800" b="1" dirty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3" name="Группа 42"/>
                <p:cNvGrpSpPr/>
                <p:nvPr/>
              </p:nvGrpSpPr>
              <p:grpSpPr>
                <a:xfrm>
                  <a:off x="1428728" y="3786190"/>
                  <a:ext cx="4572032" cy="2033301"/>
                  <a:chOff x="1428728" y="3786190"/>
                  <a:chExt cx="4572032" cy="2033301"/>
                </a:xfrm>
              </p:grpSpPr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428728" y="5357826"/>
                    <a:ext cx="16430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Контроль</a:t>
                    </a:r>
                    <a:endParaRPr lang="ru-RU" sz="2400" b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357554" y="3786190"/>
                    <a:ext cx="26432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400" b="1" cap="all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Координация</a:t>
                    </a:r>
                    <a:endParaRPr lang="ru-RU" sz="2400" b="1" cap="all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28" name="TextBox 27"/>
          <p:cNvSpPr txBox="1"/>
          <p:nvPr/>
        </p:nvSpPr>
        <p:spPr>
          <a:xfrm>
            <a:off x="1714480" y="285728"/>
            <a:ext cx="67866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9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Функции менеджера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6072198" y="4714884"/>
            <a:ext cx="2286016" cy="1500198"/>
            <a:chOff x="6072198" y="4714884"/>
            <a:chExt cx="2286016" cy="1500198"/>
          </a:xfrm>
        </p:grpSpPr>
        <p:sp>
          <p:nvSpPr>
            <p:cNvPr id="10" name="Овал 9"/>
            <p:cNvSpPr/>
            <p:nvPr/>
          </p:nvSpPr>
          <p:spPr>
            <a:xfrm>
              <a:off x="6072198" y="4714884"/>
              <a:ext cx="2286016" cy="150019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76200" contourW="38100">
              <a:bevelT w="127000" h="127000" prst="relaxedInset"/>
              <a:bevelB w="127000" h="127000" prst="softRound"/>
              <a:extrusionClr>
                <a:schemeClr val="accent4">
                  <a:lumMod val="40000"/>
                  <a:lumOff val="6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rmAutofit/>
            </a:bodyPr>
            <a:lstStyle/>
            <a:p>
              <a:pPr algn="ctr"/>
              <a:endPara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950" y="5214950"/>
              <a:ext cx="17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Мотивация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Благоприятный психологический климат</a:t>
            </a:r>
            <a:endParaRPr lang="ru-RU" b="1" dirty="0"/>
          </a:p>
        </p:txBody>
      </p:sp>
      <p:pic>
        <p:nvPicPr>
          <p:cNvPr id="7" name="Содержимое 6" descr="6a00d8341c630a53ef00e553e9b3dd8833-800wi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714744" y="1500174"/>
            <a:ext cx="5254625" cy="3500437"/>
          </a:xfrm>
        </p:spPr>
      </p:pic>
      <p:pic>
        <p:nvPicPr>
          <p:cNvPr id="8" name="Рисунок 7" descr="aebae2ea8bcfc238904f0f1b5c9b0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4"/>
            <a:ext cx="44291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/>
              <a:t>Организация рабочего места</a:t>
            </a:r>
          </a:p>
        </p:txBody>
      </p:sp>
      <p:pic>
        <p:nvPicPr>
          <p:cNvPr id="9" name="Рисунок 8" descr="DELO-ofice-16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1214422"/>
            <a:ext cx="5080000" cy="3365500"/>
          </a:xfrm>
          <a:prstGeom prst="rect">
            <a:avLst/>
          </a:prstGeom>
        </p:spPr>
      </p:pic>
      <p:pic>
        <p:nvPicPr>
          <p:cNvPr id="10" name="Рисунок 9" descr="0081_12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571744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Материальное поощрение</a:t>
            </a:r>
            <a:endParaRPr lang="ru-RU" b="1" dirty="0"/>
          </a:p>
        </p:txBody>
      </p:sp>
      <p:pic>
        <p:nvPicPr>
          <p:cNvPr id="16" name="Рисунок 15" descr="7953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1643050"/>
            <a:ext cx="6002257" cy="4000528"/>
          </a:xfrm>
          <a:prstGeom prst="rect">
            <a:avLst/>
          </a:prstGeom>
        </p:spPr>
      </p:pic>
      <p:pic>
        <p:nvPicPr>
          <p:cNvPr id="17" name="Рисунок 1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95500"/>
            <a:ext cx="31718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Моральное поощрение</a:t>
            </a:r>
            <a:endParaRPr lang="ru-RU" b="1" dirty="0"/>
          </a:p>
        </p:txBody>
      </p:sp>
      <p:pic>
        <p:nvPicPr>
          <p:cNvPr id="3" name="Рисунок 2" descr="4-%D0%90-%D0%A1%D0%B5%D0%B2%D0%B5%D1%80%D0%BD%D1%8B%D0%B9-%D0%B3%D1%80%D0%B0%D0%BC%D0%BE%D1%82%D1%8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928934"/>
            <a:ext cx="4727984" cy="3500462"/>
          </a:xfrm>
          <a:prstGeom prst="rect">
            <a:avLst/>
          </a:prstGeom>
        </p:spPr>
      </p:pic>
      <p:pic>
        <p:nvPicPr>
          <p:cNvPr id="5" name="Рисунок 4" descr="b9d9aa1087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42873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определить по результатам работы – </a:t>
            </a:r>
            <a:r>
              <a:rPr lang="ru-RU" b="1" i="1" dirty="0" smtClean="0">
                <a:solidFill>
                  <a:srgbClr val="FF0000"/>
                </a:solidFill>
              </a:rPr>
              <a:t>кого будем поощрять?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7" y="1928802"/>
          <a:ext cx="7477158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386"/>
                <a:gridCol w="2492386"/>
                <a:gridCol w="249238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Время (ч)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произведенных изделий</a:t>
                      </a:r>
                      <a:endParaRPr lang="ru-RU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1</a:t>
            </a:r>
            <a:endParaRPr lang="ru-RU" b="1" dirty="0"/>
          </a:p>
        </p:txBody>
      </p:sp>
      <p:pic>
        <p:nvPicPr>
          <p:cNvPr id="10242" name="Picture 2" descr="http://www.eduvluki.ru/data/gallery/44/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4000504"/>
            <a:ext cx="3571900" cy="268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995</TotalTime>
  <Words>230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Тема урока: Производительность труда</vt:lpstr>
      <vt:lpstr>План урока</vt:lpstr>
      <vt:lpstr>Слайд 4</vt:lpstr>
      <vt:lpstr>Благоприятный психологический климат</vt:lpstr>
      <vt:lpstr>Организация рабочего места</vt:lpstr>
      <vt:lpstr>Материальное поощрение</vt:lpstr>
      <vt:lpstr>Моральное поощрение</vt:lpstr>
      <vt:lpstr>Как определить по результатам работы – кого будем поощрять?</vt:lpstr>
      <vt:lpstr>Как определить по результатам работы – кого будем поощрять?</vt:lpstr>
      <vt:lpstr>Производительность труда – эффективность производственной деятельности людей</vt:lpstr>
      <vt:lpstr>Диаграмма - графическое представление числовых данных</vt:lpstr>
      <vt:lpstr>Объекты диаграмм</vt:lpstr>
      <vt:lpstr>Диаграмма - графическое представление числовых данных</vt:lpstr>
      <vt:lpstr>Слайд 15</vt:lpstr>
      <vt:lpstr>Презентация работы группы</vt:lpstr>
      <vt:lpstr>Слайд 17</vt:lpstr>
    </vt:vector>
  </TitlesOfParts>
  <Company>ptptd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t-lutchenko</dc:creator>
  <cp:lastModifiedBy>Tata</cp:lastModifiedBy>
  <cp:revision>87</cp:revision>
  <dcterms:created xsi:type="dcterms:W3CDTF">2010-02-04T09:13:06Z</dcterms:created>
  <dcterms:modified xsi:type="dcterms:W3CDTF">2013-08-05T15:54:07Z</dcterms:modified>
</cp:coreProperties>
</file>