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07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15328" cy="5439556"/>
          </a:xfrm>
        </p:spPr>
        <p:txBody>
          <a:bodyPr>
            <a:normAutofit/>
          </a:bodyPr>
          <a:lstStyle/>
          <a:p>
            <a:pPr algn="ctr"/>
            <a:r>
              <a:rPr lang="ru-RU" sz="7300" b="1" dirty="0" smtClean="0">
                <a:latin typeface="Monotype Corsiva" pitchFamily="66" charset="0"/>
              </a:rPr>
              <a:t>«</a:t>
            </a:r>
            <a:r>
              <a:rPr lang="ru-RU" sz="7300" b="1" dirty="0" smtClean="0">
                <a:latin typeface="Monotype Corsiva" pitchFamily="66" charset="0"/>
              </a:rPr>
              <a:t>Диалог</a:t>
            </a:r>
            <a:r>
              <a:rPr lang="ru-RU" sz="7300" b="1" dirty="0" smtClean="0">
                <a:latin typeface="Monotype Corsiva" pitchFamily="66" charset="0"/>
              </a:rPr>
              <a:t>»</a:t>
            </a:r>
            <a:r>
              <a:rPr lang="ru-RU" sz="1400" b="1" dirty="0" smtClean="0">
                <a:latin typeface="Monotype Corsiva" pitchFamily="66" charset="0"/>
              </a:rPr>
              <a:t/>
            </a:r>
            <a:br>
              <a:rPr lang="ru-RU" sz="1400" b="1" dirty="0" smtClean="0">
                <a:latin typeface="Monotype Corsiva" pitchFamily="66" charset="0"/>
              </a:rPr>
            </a:br>
            <a:r>
              <a:rPr lang="ru-RU" sz="3200" b="1" dirty="0" smtClean="0">
                <a:latin typeface="Monotype Corsiva" pitchFamily="66" charset="0"/>
              </a:rPr>
              <a:t>У</a:t>
            </a:r>
            <a:r>
              <a:rPr lang="ru-RU" sz="3200" b="1" dirty="0" smtClean="0">
                <a:latin typeface="Monotype Corsiva" pitchFamily="66" charset="0"/>
              </a:rPr>
              <a:t>частникам раздают бумагу и ручки.</a:t>
            </a:r>
            <a:r>
              <a:rPr lang="ru-RU" sz="3200" b="1" dirty="0" smtClean="0">
                <a:latin typeface="Monotype Corsiva" pitchFamily="66" charset="0"/>
              </a:rPr>
              <a:t/>
            </a:r>
            <a:br>
              <a:rPr lang="ru-RU" sz="3200" b="1" dirty="0" smtClean="0">
                <a:latin typeface="Monotype Corsiva" pitchFamily="66" charset="0"/>
              </a:rPr>
            </a:br>
            <a:r>
              <a:rPr lang="ru-RU" sz="3200" b="1" dirty="0" smtClean="0">
                <a:latin typeface="Monotype Corsiva" pitchFamily="66" charset="0"/>
              </a:rPr>
              <a:t>Ведущий предлагает всем участникам представить себя в роли начальника и «продолжить разговор» с подчиненными в предложенной ситуации. Свою реплику ( не более 1-2 предложений) надо молча записать на листе бумаги. Затем ведущий зачитывает ситуацию.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58204" cy="5153804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/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/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/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Ситуация 1.</a:t>
            </a:r>
            <a:r>
              <a:rPr lang="ru-RU" sz="1400" dirty="0" smtClean="0">
                <a:latin typeface="Monotype Corsiva" pitchFamily="66" charset="0"/>
              </a:rPr>
              <a:t/>
            </a:r>
            <a:br>
              <a:rPr lang="ru-RU" sz="1400" dirty="0" smtClean="0">
                <a:latin typeface="Monotype Corsiva" pitchFamily="66" charset="0"/>
              </a:rPr>
            </a:br>
            <a:r>
              <a:rPr lang="ru-RU" sz="4900" dirty="0" smtClean="0">
                <a:latin typeface="Monotype Corsiva" pitchFamily="66" charset="0"/>
              </a:rPr>
              <a:t>Начальник: Петр Иванович, я прошу вас остаться!</a:t>
            </a:r>
            <a:br>
              <a:rPr lang="ru-RU" sz="4900" dirty="0" smtClean="0">
                <a:latin typeface="Monotype Corsiva" pitchFamily="66" charset="0"/>
              </a:rPr>
            </a:br>
            <a:r>
              <a:rPr lang="ru-RU" sz="4900" dirty="0" smtClean="0">
                <a:latin typeface="Monotype Corsiva" pitchFamily="66" charset="0"/>
              </a:rPr>
              <a:t>Подчиненный: Я не могу. Рабочий день уже закончился.</a:t>
            </a:r>
            <a:br>
              <a:rPr lang="ru-RU" sz="4900" dirty="0" smtClean="0">
                <a:latin typeface="Monotype Corsiva" pitchFamily="66" charset="0"/>
              </a:rPr>
            </a:br>
            <a:r>
              <a:rPr lang="ru-RU" sz="4900" dirty="0" smtClean="0">
                <a:latin typeface="Monotype Corsiva" pitchFamily="66" charset="0"/>
              </a:rPr>
              <a:t>Начальник: … ( предполагаемая реплика)</a:t>
            </a:r>
            <a:endParaRPr lang="ru-RU" sz="49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72518" cy="543955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Ситуация 2.</a:t>
            </a:r>
            <a:r>
              <a:rPr lang="ru-RU" sz="1800" dirty="0" smtClean="0">
                <a:latin typeface="Monotype Corsiva" pitchFamily="66" charset="0"/>
              </a:rPr>
              <a:t/>
            </a:r>
            <a:br>
              <a:rPr lang="ru-RU" sz="18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Начальник: Вера Ивановна! В следующем месяце я хотел бы вас отправить на курсы повышения квалификации.</a:t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Подчиненная: До пенсии осталось немного, и без повышения квалификации как-нибудь доработаю.</a:t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Начальник: … ( предполагаемая реплика)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58204" cy="558243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Ведущий собирает листы с ответами по первой и второй ситуациям, и группа переходит к обсуждению. Обсуждение проходит анонимно.  В  процессе обсуждения квалифицируются тактики поведения в  конфликтных ситуациях: давление, </a:t>
            </a:r>
            <a:r>
              <a:rPr lang="ru-RU" sz="2400" dirty="0" err="1" smtClean="0">
                <a:latin typeface="Monotype Corsiva" pitchFamily="66" charset="0"/>
              </a:rPr>
              <a:t>подстраивание</a:t>
            </a:r>
            <a:r>
              <a:rPr lang="ru-RU" sz="2400" dirty="0" smtClean="0">
                <a:latin typeface="Monotype Corsiva" pitchFamily="66" charset="0"/>
              </a:rPr>
              <a:t>, заигрывание, вступление в диалог, включение партнера в разговор об истинных причинах отказа.</a:t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У частники должны представить себе дальнейшее развитие диалога при различных  тактиках начальника ( реакции подчиненного на  реплику начальника,  возможные причины отказа, попытки разрешения проблемы подчиненного, оказание возможной помощи в их решении со стороны начальника)</a:t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 ведущий может использовать вспомогательные вопросы,  направляющие обсуждение. Например,  является конфликт деловым или личностным? В чём овод конфликта, а в чем его настоящая причина?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901146" cy="53681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«</a:t>
            </a:r>
            <a:r>
              <a:rPr lang="ru-RU" b="1" dirty="0" smtClean="0">
                <a:latin typeface="Monotype Corsiva" pitchFamily="66" charset="0"/>
              </a:rPr>
              <a:t>ТРОЙКА»</a:t>
            </a:r>
            <a:r>
              <a:rPr lang="ru-RU" sz="1600" dirty="0" smtClean="0">
                <a:latin typeface="Monotype Corsiva" pitchFamily="66" charset="0"/>
              </a:rPr>
              <a:t/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2700" dirty="0" smtClean="0">
                <a:latin typeface="Monotype Corsiva" pitchFamily="66" charset="0"/>
              </a:rPr>
              <a:t>Упражнение может быть использовано для развития коммуникативных умений, повышения эмоционального восприятия  собеседника.</a:t>
            </a:r>
            <a:br>
              <a:rPr lang="ru-RU" sz="2700" dirty="0" smtClean="0">
                <a:latin typeface="Monotype Corsiva" pitchFamily="66" charset="0"/>
              </a:rPr>
            </a:br>
            <a:r>
              <a:rPr lang="ru-RU" sz="2700" dirty="0" smtClean="0">
                <a:latin typeface="Monotype Corsiva" pitchFamily="66" charset="0"/>
              </a:rPr>
              <a:t>Участники объединяются в группы по трое. Начинает  игру первая тройка (  остальные  участники- наблюдатели). Двое в отсутствие третьего ( выходит за дверь) договариваются о том,  что они хотели бы узнать у него ( например, марку часов или что он ел на завтрак).  Отсутствующий возвращается,  и кто-то из участников начинает разговор,  цель которого – задать  человеку интересующий вопрос, узнать нужную информацию, но так, чтобы тот  не догадался,  что именно у него хотят узнать. После выступления каждой тройки проводится анализ: угадал ли участник, что у него хотели узнать, где он чувствовал  «слабые места» разговора, что было удачным. Даётся возможность  высказать своё мнение другим членам группы- наблюдателям. Затем игру продолжают с другими  « тройками».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58204" cy="551099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« Комплимент»</a:t>
            </a:r>
            <a:r>
              <a:rPr lang="ru-RU" sz="4800" dirty="0" smtClean="0">
                <a:latin typeface="Monotype Corsiva" pitchFamily="66" charset="0"/>
              </a:rPr>
              <a:t/>
            </a:r>
            <a:br>
              <a:rPr lang="ru-RU" sz="4800" dirty="0" smtClean="0">
                <a:latin typeface="Monotype Corsiva" pitchFamily="66" charset="0"/>
              </a:rPr>
            </a:br>
            <a:r>
              <a:rPr lang="ru-RU" sz="4800" dirty="0" smtClean="0">
                <a:latin typeface="Monotype Corsiva" pitchFamily="66" charset="0"/>
              </a:rPr>
              <a:t>В</a:t>
            </a:r>
            <a:r>
              <a:rPr lang="ru-RU" sz="4800" dirty="0" smtClean="0">
                <a:latin typeface="Monotype Corsiva" pitchFamily="66" charset="0"/>
              </a:rPr>
              <a:t> кругу каждый по очереди говорит своему соседу комплимент. Тот, кому сделан комплимент, благодарит и говорит комплимент своему соседу и т.д.                            ( комплименты по возможности не должны повторяться).</a:t>
            </a:r>
            <a:endParaRPr lang="ru-RU" sz="48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228</TotalTime>
  <Words>62</Words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«Диалог» Участникам раздают бумагу и ручки. Ведущий предлагает всем участникам представить себя в роли начальника и «продолжить разговор» с подчиненными в предложенной ситуации. Свою реплику ( не более 1-2 предложений) надо молча записать на листе бумаги. Затем ведущий зачитывает ситуацию. </vt:lpstr>
      <vt:lpstr>   Ситуация 1. Начальник: Петр Иванович, я прошу вас остаться! Подчиненный: Я не могу. Рабочий день уже закончился. Начальник: … ( предполагаемая реплика)</vt:lpstr>
      <vt:lpstr>Ситуация 2. Начальник: Вера Ивановна! В следующем месяце я хотел бы вас отправить на курсы повышения квалификации. Подчиненная: До пенсии осталось немного, и без повышения квалификации как-нибудь доработаю. Начальник: … ( предполагаемая реплика)</vt:lpstr>
      <vt:lpstr>Ведущий собирает листы с ответами по первой и второй ситуациям, и группа переходит к обсуждению. Обсуждение проходит анонимно.  В  процессе обсуждения квалифицируются тактики поведения в  конфликтных ситуациях: давление, подстраивание, заигрывание, вступление в диалог, включение партнера в разговор об истинных причинах отказа.  У частники должны представить себе дальнейшее развитие диалога при различных  тактиках начальника ( реакции подчиненного на  реплику начальника,  возможные причины отказа, попытки разрешения проблемы подчиненного, оказание возможной помощи в их решении со стороны начальника)  ведущий может использовать вспомогательные вопросы,  направляющие обсуждение. Например,  является конфликт деловым или личностным? В чём овод конфликта, а в чем его настоящая причина?</vt:lpstr>
      <vt:lpstr>«ТРОЙКА» Упражнение может быть использовано для развития коммуникативных умений, повышения эмоционального восприятия  собеседника. Участники объединяются в группы по трое. Начинает  игру первая тройка (  остальные  участники- наблюдатели). Двое в отсутствие третьего ( выходит за дверь) договариваются о том,  что они хотели бы узнать у него ( например, марку часов или что он ел на завтрак).  Отсутствующий возвращается,  и кто-то из участников начинает разговор,  цель которого – задать  человеку интересующий вопрос, узнать нужную информацию, но так, чтобы тот  не догадался,  что именно у него хотят узнать. После выступления каждой тройки проводится анализ: угадал ли участник, что у него хотели узнать, где он чувствовал  «слабые места» разговора, что было удачным. Даётся возможность  высказать своё мнение другим членам группы- наблюдателям. Затем игру продолжают с другими  « тройками». </vt:lpstr>
      <vt:lpstr>« Комплимент» В кругу каждый по очереди говорит своему соседу комплимент. Тот, кому сделан комплимент, благодарит и говорит комплимент своему соседу и т.д.                            ( комплименты по возможности не должны повторяться).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«Диалог» </dc:title>
  <cp:lastModifiedBy>Кабинет 27</cp:lastModifiedBy>
  <cp:revision>25</cp:revision>
  <dcterms:modified xsi:type="dcterms:W3CDTF">2012-10-22T07:10:16Z</dcterms:modified>
</cp:coreProperties>
</file>