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5" r:id="rId3"/>
    <p:sldId id="270" r:id="rId4"/>
    <p:sldId id="262" r:id="rId5"/>
    <p:sldId id="271" r:id="rId6"/>
    <p:sldId id="266" r:id="rId7"/>
    <p:sldId id="264" r:id="rId8"/>
    <p:sldId id="267" r:id="rId9"/>
    <p:sldId id="263" r:id="rId10"/>
    <p:sldId id="273" r:id="rId11"/>
    <p:sldId id="274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7416-C5A1-42F8-B6FC-447D2D689DB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91FA-C9E4-4CC6-86F3-3A33D0A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7416-C5A1-42F8-B6FC-447D2D689DB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91FA-C9E4-4CC6-86F3-3A33D0A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7416-C5A1-42F8-B6FC-447D2D689DB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91FA-C9E4-4CC6-86F3-3A33D0A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7416-C5A1-42F8-B6FC-447D2D689DB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91FA-C9E4-4CC6-86F3-3A33D0A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7416-C5A1-42F8-B6FC-447D2D689DB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91FA-C9E4-4CC6-86F3-3A33D0A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7416-C5A1-42F8-B6FC-447D2D689DB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91FA-C9E4-4CC6-86F3-3A33D0A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7416-C5A1-42F8-B6FC-447D2D689DB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91FA-C9E4-4CC6-86F3-3A33D0A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7416-C5A1-42F8-B6FC-447D2D689DB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91FA-C9E4-4CC6-86F3-3A33D0A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7416-C5A1-42F8-B6FC-447D2D689DB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91FA-C9E4-4CC6-86F3-3A33D0A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7416-C5A1-42F8-B6FC-447D2D689DB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91FA-C9E4-4CC6-86F3-3A33D0A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7416-C5A1-42F8-B6FC-447D2D689DB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491FA-C9E4-4CC6-86F3-3A33D0A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7416-C5A1-42F8-B6FC-447D2D689DB3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491FA-C9E4-4CC6-86F3-3A33D0A9B8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history.ntagil.ru/images/24.jpg&amp;imgrefurl=http://history.ntagil.ru/4_17.htm&amp;usg=__L63qwwuT1v9Go91NoEvFnBxjsXU=&amp;h=545&amp;w=800&amp;sz=60&amp;hl=ru&amp;start=12&amp;sig2=abGnM1gd2k8EjywnBP7fvg&amp;zoom=1&amp;tbnid=buhGPGag4EKvNM:&amp;tbnh=97&amp;tbnw=143&amp;ei=eo-LT-SsBsHHtAbnxe3sCw&amp;prev=/images?q=%D0%A4%D0%B0%D0%B1%D1%80%D0%B8%D0%BA%D0%B8+%D0%B8+%D0%B7%D0%B0%D0%B2%D0%BE%D0%B4%D1%8B+%D0%B2+%D0%BA%D0%BE%D0%BD%D1%86%D0%B5+19+%D0%B2%D0%B5%D0%BA%D0%B0&amp;hl=ru&amp;newwindow=1&amp;sa=X&amp;gbv=2&amp;tbm=isch&amp;itbs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hyperlink" Target="http://www.google.ru/imgres?imgurl=http://pics.livejournal.com/alonna_bud/pic/000534cc&amp;imgrefurl=http://alonna-bud.livejournal.com/453072.html&amp;usg=__Cio2POnKlCUZ7-tLU8JWZjuEdMM=&amp;h=395&amp;w=450&amp;sz=52&amp;hl=ru&amp;start=3&amp;sig2=xeHLQ-yjF3D9rUHWrgaBSg&amp;zoom=1&amp;tbnid=8G5BriM1cg7h-M:&amp;tbnh=111&amp;tbnw=127&amp;ei=lYKLT5SAE8fLswbItNXHDw&amp;prev=/images?q=%D0%9A%D1%80%D0%B5%D0%BF%D0%BE%D1%81%D1%82%D0%BD%D0%BE%D0%B5+%D0%BF%D1%80%D0%B0%D0%B2%D0%BE+%D0%BA%D0%B0%D1%80%D1%82%D0%B8%D0%BD%D0%BA%D0%B8&amp;hl=ru&amp;newwindow=1&amp;sa=X&amp;gbv=2&amp;tbm=isch&amp;itbs=1" TargetMode="Externa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www.google.ru/imgres?imgurl=http://chestimeem.ru/sites/chestimeem.ru/files/blog_entry_133819.jpg&amp;imgrefurl=http://chestimeem.ru/%D0%B3%D0%BE%D1%80%D0%B4%D0%BE%D1%81%D1%82%D1%8C/%D0%BC%D0%B5%D1%86%D0%B5%D0%BD%D0%B0%D1%82/%D0%B1%D1%80%D0%B0%D1%82%D1%8C%D1%8F-%D1%82%D1%80%D0%B5%D1%82%D1%8C%D1%8F%D0%BA%D0%BE%D0%B2%D1%8B&amp;usg=__66HkAWIvEKDPs5nKFmtvYaBYurY=&amp;h=339&amp;w=485&amp;sz=135&amp;hl=ru&amp;start=2&amp;sig2=PI9eYATx3qvqdKDYRjMycQ&amp;zoom=1&amp;tbnid=1mXjf3eYA3VA9M:&amp;tbnh=90&amp;tbnw=129&amp;ei=_JGLT_uFDcjWsga0jOWCDA&amp;prev=/images?q=%D0%BC%D0%B5%D1%86%D0%B5%D0%BD%D0%B0%D1%82%D1%8B+%D0%91%D1%80%D0%B0%D1%82%D1%8C%D1%8F+%D0%A2%D1%80%D0%B5%D1%82%D1%8C%D1%8F%D0%BA%D0%BE%D0%B2%D1%8B&amp;hl=ru&amp;newwindow=1&amp;sa=N&amp;gbv=2&amp;tbm=isch&amp;itbs=1" TargetMode="External"/><Relationship Id="rId7" Type="http://schemas.openxmlformats.org/officeDocument/2006/relationships/hyperlink" Target="http://www.google.ru/imgres?imgurl=http://www.puzhalova.ru/i/p/chai%20pirogi.jpg&amp;imgrefurl=http://www.puzhalova.ru/zima/tours/corporate/&amp;usg=__7zXnOWcOkE4ltHqSiCQetE9lTPg=&amp;h=333&amp;w=500&amp;sz=75&amp;hl=ru&amp;start=210&amp;sig2=-s4hzfUbOHlf8uhItpGztQ&amp;zoom=1&amp;tbnid=UjhplkWJvhTBMM:&amp;tbnh=87&amp;tbnw=130&amp;ei=JZGLT9f0HcLotQaS1t2-Cw&amp;prev=/images?q=%D0%9A%D1%83%D0%BF%D1%86%D1%8B+%D0%BD%D0%B0+%D0%A0%D1%83%D1%81%D0%B8+%D0%B2+%D0%BA%D0%BE%D0%BD%D1%86%D0%B5+19+%D0%B2%D0%B5%D0%BA%D0%B0&amp;start=200&amp;hl=ru&amp;newwindow=1&amp;sa=N&amp;gbv=2&amp;tbm=isch&amp;itbs=1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hyperlink" Target="http://www.google.ru/imgres?imgurl=http://88.86.72.250/htmldb/635/Image1912.gif&amp;imgrefurl=http://88.86.72.250/htmldb/635/chapter_8.html&amp;usg=__dUpGvDqlHIKvxeI6KfgTHDJKuV0=&amp;h=528&amp;w=912&amp;sz=27&amp;hl=ru&amp;start=17&amp;sig2=nP2n9tSqJDU0qDzXsEVtZQ&amp;zoom=1&amp;tbnid=77ZX-iXSvokiFM:&amp;tbnh=85&amp;tbnw=147&amp;ei=SViLT_uqLImCOtXnjMkJ&amp;prev=/images?q=%D0%9F%D0%B5%D1%80%D0%B2%D0%B0%D1%8F+%D0%B6%D0%B5%D0%BB%D0%B5%D0%B7%D0%BD%D0%B0%D1%8F+%D0%B4%D0%BE%D1%80%D0%BE%D0%B3%D0%B0+%D0%9C%D0%BE%D1%81%D0%BA%D0%B2%D0%B0+-+%D0%9F%D0%B5%D1%82%D0%B5%D1%80%D0%B1%D1%83%D1%80%D0%B3+%D0%BA%D0%B0%D1%80%D1%82%D0%B8%D0%BD%D0%BA%D0%B8&amp;hl=ru&amp;newwindow=1&amp;sa=X&amp;gbv=2&amp;tbm=isch&amp;itbs=1" TargetMode="Externa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hyperlink" Target="http://www.google.ru/imgres?imgurl=http://stranymira.com/uploads/posts/2008-09/1221308918_zim.jpg&amp;imgrefurl=http://stranymira.com/milagros/mea/971-zimnijj-dvorec.html&amp;usg=__2RCTl45kKYowPqj20U05F5sF2s0=&amp;h=750&amp;w=1000&amp;sz=166&amp;hl=ru&amp;start=8&amp;sig2=UgYTwhg-cTq8n0WPxxTq0w&amp;zoom=1&amp;tbnid=B42TsIUpWE9IWM:&amp;tbnh=112&amp;tbnw=149&amp;ei=O16LT_rbMMeBOtDC8LQJ&amp;prev=/images?q=%D0%97%D0%B8%D0%BC%D0%BD%D0%B8%D0%B9+%D0%B4%D0%B2%D0%BE%D1%80%D0%B5%D1%86+%D0%BA%D0%B0%D1%80%D1%82%D0%B8%D0%BD%D0%BA%D0%B0&amp;hl=ru&amp;newwindow=1&amp;sa=X&amp;gbv=2&amp;tbm=isch&amp;itbs=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4%D0%B0%D0%B9%D0%BB:Pugachev1879.jpg" TargetMode="External"/><Relationship Id="rId3" Type="http://schemas.openxmlformats.org/officeDocument/2006/relationships/hyperlink" Target="http://www.google.ru/imgres?imgurl=http://www.calend.ru/img/content_events/i2/2920.jpg&amp;imgrefurl=http://www.calend.ru/event/2920/&amp;usg=__lDLg-L0Y4R0dvbAiUQdQmGPGmmo=&amp;h=178&amp;w=240&amp;sz=34&amp;hl=ru&amp;start=13&amp;sig2=_vYz7BaYfKC0YSOl38BDzA&amp;zoom=1&amp;tbnid=it3L5Zrv_EkmnM:&amp;tbnh=82&amp;tbnw=110&amp;ei=n1GLT9u5EImVOvqcuMEJ&amp;prev=/images?q=%D0%90.+%D0%A1%D1%83%D0%B2%D0%BE%D1%80%D0%BE%D0%B2&amp;hl=ru&amp;newwindow=1&amp;sa=X&amp;gbv=2&amp;tbm=isch&amp;itbs=1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hyperlink" Target="http://www.revda-info.ru/wp-content/uploads/2010/03/ushakov.jpg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6.jpeg"/><Relationship Id="rId7" Type="http://schemas.openxmlformats.org/officeDocument/2006/relationships/hyperlink" Target="http://www.google.ru/imgres?imgurl=http://bbs.krasnogorsk.ru/gallery/albums/userpics/10150/IMG_0503.jpg&amp;imgrefurl=http://sav-in.livejournal.com/9276.html&amp;usg=__xrVKzmrEEhbdGDV6Ep9GirEP6zM=&amp;h=482&amp;w=727&amp;sz=120&amp;hl=ru&amp;start=17&amp;sig2=bPRLcd4XMXp8wohB-eQiFw&amp;zoom=1&amp;tbnid=OsxbQMC0RSLlGM:&amp;tbnh=93&amp;tbnw=141&amp;ei=0l-LT6zrIIiUOtKx_ckJ&amp;prev=/images?q=%D0%91%D0%BE%D1%80%D0%BE%D0%B4%D0%B8%D0%BD%D1%81%D0%BA%D0%BE%D0%B5+%D1%81%D1%80%D0%B0%D0%B6%D0%B5%D0%BD%D0%B8%D0%B5+%D0%BA%D0%B0%D1%80%D1%82%D0%B8%D0%BD%D0%BA%D0%B0&amp;hl=ru&amp;newwindow=1&amp;sa=X&amp;gbv=2&amp;tbm=isch&amp;itbs=1" TargetMode="External"/><Relationship Id="rId12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11" Type="http://schemas.openxmlformats.org/officeDocument/2006/relationships/hyperlink" Target="http://www.google.ru/imgres?imgurl=http://www.kazan1000.ru/rus/design/images/cms/kgu1.jpg&amp;imgrefurl=http://www.kazan1000.ru/rus/culture/universety.htm&amp;usg=__VNqCjkfDQkHQxY3OgPKABD3Mzas=&amp;h=300&amp;w=400&amp;sz=38&amp;hl=ru&amp;start=8&amp;sig2=TQ1lJLIK5xyhs_dHnSQ1FQ&amp;zoom=1&amp;tbnid=U5wGLjcwYrIBMM:&amp;tbnh=93&amp;tbnw=124&amp;ei=WoSLT7-1G8PntQbAjZ2uCw&amp;prev=/images?q=%D0%A3%D0%BD%D0%B8%D0%B2%D0%B5%D1%80%D1%81%D0%B8%D1%82%D0%B5%D1%82+%D0%B2+%D0%9A%D0%B0%D0%B7%D0%B0%D0%BD%D0%B8+1805+%D0%B3%D0%BE%D0%B4+%D0%BA%D0%B0%D1%80%D1%82%D0%B8%D0%BD%D0%BA%D0%B0&amp;hl=ru&amp;newwindow=1&amp;sa=X&amp;gbv=2&amp;tbm=isch&amp;itbs=1" TargetMode="External"/><Relationship Id="rId5" Type="http://schemas.openxmlformats.org/officeDocument/2006/relationships/hyperlink" Target="http://www.google.ru/imgres?imgurl=http://www.1812panorama.ru/i/battle015.jpg&amp;imgrefurl=http://www.1812panorama.ru/painting/battle015.html&amp;usg=__ruthqzCECzITHRUuZFkoINsmQPU=&amp;h=498&amp;w=600&amp;sz=78&amp;hl=ru&amp;start=9&amp;sig2=_naVCnXLeNzRkTsqXmnroQ&amp;zoom=1&amp;tbnid=7TFEfO78f485PM:&amp;tbnh=112&amp;tbnw=135&amp;ei=0l-LT6zrIIiUOtKx_ckJ&amp;prev=/images?q=%D0%91%D0%BE%D1%80%D0%BE%D0%B4%D0%B8%D0%BD%D1%81%D0%BA%D0%BE%D0%B5+%D1%81%D1%80%D0%B0%D0%B6%D0%B5%D0%BD%D0%B8%D0%B5+%D0%BA%D0%B0%D1%80%D1%82%D0%B8%D0%BD%D0%BA%D0%B0&amp;hl=ru&amp;newwindow=1&amp;sa=X&amp;gbv=2&amp;tbm=isch&amp;itbs=1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27.jpeg"/><Relationship Id="rId9" Type="http://schemas.openxmlformats.org/officeDocument/2006/relationships/hyperlink" Target="http://www.google.ru/imgres?imgurl=http://www.sculptura.ru/Ru/Ps/CCS/Big/CCS.jpg&amp;imgrefurl=http://www.sculptura.ru/Ru/Hs/CCS/CCS.htm&amp;usg=__v8jJ-zY6Ezg-_TRprRYGT0YjeTA=&amp;h=330&amp;w=300&amp;sz=31&amp;hl=ru&amp;start=4&amp;sig2=z7iDwgL6hyxpwwaiBA-Aww&amp;zoom=1&amp;tbnid=7hm5WuomyMR0oM:&amp;tbnh=119&amp;tbnw=108&amp;ei=0oSLT9fFOY7tsgaauNnACw&amp;prev=/images?q=%D0%A6%D0%B5%D1%80%D0%BA%D0%BE%D0%B2%D1%8C+%D0%B2%D0%BE+%D0%B8%D0%BC%D1%8F+%D0%A1%D0%BF%D0%B0%D1%81%D0%B8%D1%82%D0%B5%D0%BB%D1%8F+%D0%A5%D1%80%D0%B8%D1%81%D1%82%D0%B0+%D0%B2+%D0%9C%D0%BE%D1%81%D0%BA%D0%B2%D0%B5+%D0%BA%D0%B0%D1%80%D1%82%D0%B8%D0%BD%D0%BA%D0%B0&amp;hl=ru&amp;newwindow=1&amp;sa=X&amp;gbv=2&amp;tbm=isch&amp;itbs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414" y="1124744"/>
            <a:ext cx="3384376" cy="4104456"/>
          </a:xfrm>
          <a:prstGeom prst="rect">
            <a:avLst/>
          </a:prstGeom>
          <a:solidFill>
            <a:schemeClr val="tx2">
              <a:alpha val="98822"/>
            </a:schemeClr>
          </a:solidFill>
          <a:ln w="603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43608" y="110935"/>
            <a:ext cx="230425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Пётр 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064" y="214290"/>
            <a:ext cx="388102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1682-1725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1720" y="4941168"/>
            <a:ext cx="52565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u="sng" dirty="0" smtClean="0">
                <a:solidFill>
                  <a:srgbClr val="FF0000"/>
                </a:solidFill>
              </a:rPr>
              <a:t>Империя</a:t>
            </a:r>
            <a:endParaRPr lang="ru-RU" sz="8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3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2.gstatic.com/images?q=tbn:ANd9GcS9OwYnn4R2rkYEKhV03Cq29ifkIACFu3kRv3CnfJaVWlYikao-v3gX6tRF">
            <a:hlinkClick r:id="rId3" tgtFrame="_blank"/>
          </p:cNvPr>
          <p:cNvPicPr/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428596" y="2428868"/>
            <a:ext cx="4143404" cy="30055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14282" y="5572140"/>
            <a:ext cx="5335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Строительство заводов и фабрик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t1.gstatic.com/images?q=tbn:ANd9GcS9NN52JqkQjSt0EGeuMm9HJuNfQ-T4h5mj1U0KjFF5F2Pb1p2n5v8wY9c">
            <a:hlinkClick r:id="rId5" tgtFrame="_blank"/>
          </p:cNvPr>
          <p:cNvPicPr/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072066" y="214290"/>
            <a:ext cx="3571900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628" y="4071942"/>
            <a:ext cx="37889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Отмена крепостного права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3.gstatic.com/images?q=tbn:ANd9GcRO1JifUjqokrXQF4sYVBYCmpHnm-nC1bMNiCaXYYK4turmjQffxb-P4p1T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290"/>
            <a:ext cx="35719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00100" y="2500306"/>
            <a:ext cx="20617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Меценаты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http://t3.gstatic.com/images?q=tbn:ANd9GcTbqoJDvPyf4eKPDBu3ifMUvUxShAmiCcEO_OPndtGxJLGk-jAzA6PhVRY">
            <a:hlinkClick r:id="rId5" tgtFrame="_blank"/>
          </p:cNvPr>
          <p:cNvPicPr/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5143504" y="285728"/>
            <a:ext cx="3500462" cy="2210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572132" y="2500306"/>
            <a:ext cx="28971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Железная дорога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ttp://t1.gstatic.com/images?q=tbn:ANd9GcQGpoNb1H6u-jHFj6bcR6y5U_iYZDAmrwh_LYnLodJZUSiMqInXiTwkQM4">
            <a:hlinkClick r:id="rId7" tgtFrame="_blank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28" y="3071810"/>
            <a:ext cx="3357586" cy="2123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857488" y="4286256"/>
            <a:ext cx="1936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Купечество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5429264"/>
            <a:ext cx="857256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Отмена крепостного права!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Развитие науки и техники!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Россия стремительно догоняла развитые Европейские страны!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3" name="TextBox 2"/>
          <p:cNvSpPr txBox="1"/>
          <p:nvPr/>
        </p:nvSpPr>
        <p:spPr>
          <a:xfrm>
            <a:off x="1530191" y="4933938"/>
            <a:ext cx="1152128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/>
              <a:t>П – </a:t>
            </a:r>
            <a:r>
              <a:rPr lang="en-US" sz="4000" dirty="0" smtClean="0"/>
              <a:t>I</a:t>
            </a:r>
            <a:endParaRPr lang="ru-RU" sz="4000" dirty="0" smtClean="0"/>
          </a:p>
          <a:p>
            <a:r>
              <a:rPr lang="ru-RU" sz="2000" dirty="0" smtClean="0"/>
              <a:t>империя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627784" y="53732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791580" y="5261846"/>
            <a:ext cx="504056" cy="432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771800" y="568099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11760" y="501317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051720" y="3792246"/>
            <a:ext cx="576064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 Р</a:t>
            </a:r>
            <a:endParaRPr lang="ru-RU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3255320" y="5357827"/>
            <a:ext cx="5040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Ф</a:t>
            </a:r>
            <a:endParaRPr lang="ru-RU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298192" y="3620923"/>
            <a:ext cx="149083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   </a:t>
            </a:r>
            <a:r>
              <a:rPr lang="ru-RU" sz="3600" dirty="0" err="1" smtClean="0"/>
              <a:t>С.в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1700-1721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83126" y="4923966"/>
            <a:ext cx="50405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А</a:t>
            </a:r>
            <a:endParaRPr lang="ru-RU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2966095" y="4292659"/>
            <a:ext cx="867912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С-П</a:t>
            </a:r>
            <a:endParaRPr lang="ru-RU" sz="36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1295636" y="4579387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847690" y="5060964"/>
            <a:ext cx="432048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2340085" y="4544253"/>
            <a:ext cx="0" cy="2253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70681" y="4428401"/>
            <a:ext cx="120889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Е - </a:t>
            </a:r>
            <a:r>
              <a:rPr lang="en-US" sz="4400" dirty="0" smtClean="0"/>
              <a:t>II</a:t>
            </a:r>
            <a:endParaRPr lang="ru-RU" sz="4400" dirty="0"/>
          </a:p>
        </p:txBody>
      </p:sp>
      <p:sp>
        <p:nvSpPr>
          <p:cNvPr id="27" name="TextBox 26"/>
          <p:cNvSpPr txBox="1"/>
          <p:nvPr/>
        </p:nvSpPr>
        <p:spPr>
          <a:xfrm>
            <a:off x="4644008" y="4076635"/>
            <a:ext cx="101521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err="1" smtClean="0"/>
              <a:t>Ч.ф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28" name="TextBox 27"/>
          <p:cNvSpPr txBox="1"/>
          <p:nvPr/>
        </p:nvSpPr>
        <p:spPr>
          <a:xfrm>
            <a:off x="7740352" y="4160450"/>
            <a:ext cx="7863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 О.</a:t>
            </a:r>
            <a:endParaRPr lang="ru-RU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6282927" y="3297757"/>
            <a:ext cx="745906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 Н.</a:t>
            </a:r>
            <a:endParaRPr lang="ru-RU" sz="3600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 flipV="1">
            <a:off x="7338506" y="4597311"/>
            <a:ext cx="329838" cy="142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5724128" y="4454716"/>
            <a:ext cx="293756" cy="285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6682570" y="4076635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727684" y="1679341"/>
            <a:ext cx="129614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 А - </a:t>
            </a:r>
            <a:r>
              <a:rPr lang="en-US" sz="4400" dirty="0" smtClean="0"/>
              <a:t>I</a:t>
            </a:r>
            <a:endParaRPr lang="ru-RU" sz="4400" dirty="0"/>
          </a:p>
        </p:txBody>
      </p:sp>
      <p:sp>
        <p:nvSpPr>
          <p:cNvPr id="41" name="TextBox 40"/>
          <p:cNvSpPr txBox="1"/>
          <p:nvPr/>
        </p:nvSpPr>
        <p:spPr>
          <a:xfrm>
            <a:off x="2694725" y="92265"/>
            <a:ext cx="112118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 О.в.</a:t>
            </a:r>
          </a:p>
          <a:p>
            <a:r>
              <a:rPr lang="ru-RU" sz="3600" dirty="0" smtClean="0"/>
              <a:t>1812</a:t>
            </a:r>
            <a:endParaRPr lang="ru-RU" sz="3600" dirty="0"/>
          </a:p>
        </p:txBody>
      </p:sp>
      <p:sp>
        <p:nvSpPr>
          <p:cNvPr id="42" name="TextBox 41"/>
          <p:cNvSpPr txBox="1"/>
          <p:nvPr/>
        </p:nvSpPr>
        <p:spPr>
          <a:xfrm>
            <a:off x="846421" y="601136"/>
            <a:ext cx="79208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 Ц.</a:t>
            </a:r>
            <a:endParaRPr lang="ru-RU" sz="3600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 flipH="1" flipV="1">
            <a:off x="1762206" y="1122014"/>
            <a:ext cx="381105" cy="3411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flipV="1">
            <a:off x="2900227" y="1356033"/>
            <a:ext cx="219906" cy="21428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871006" y="1465905"/>
            <a:ext cx="129614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4400" dirty="0" smtClean="0"/>
              <a:t>А - </a:t>
            </a:r>
            <a:r>
              <a:rPr lang="en-US" sz="4400" dirty="0" smtClean="0"/>
              <a:t>II</a:t>
            </a:r>
            <a:endParaRPr lang="ru-RU" sz="4400" dirty="0"/>
          </a:p>
        </p:txBody>
      </p:sp>
      <p:sp>
        <p:nvSpPr>
          <p:cNvPr id="48" name="TextBox 47"/>
          <p:cNvSpPr txBox="1"/>
          <p:nvPr/>
        </p:nvSpPr>
        <p:spPr>
          <a:xfrm>
            <a:off x="7729296" y="1219683"/>
            <a:ext cx="1296144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Отмена</a:t>
            </a:r>
          </a:p>
          <a:p>
            <a:r>
              <a:rPr lang="ru-RU" sz="3600" dirty="0" smtClean="0"/>
              <a:t>  К.П.</a:t>
            </a:r>
            <a:endParaRPr lang="ru-RU" sz="3600" dirty="0"/>
          </a:p>
        </p:txBody>
      </p:sp>
      <p:sp>
        <p:nvSpPr>
          <p:cNvPr id="50" name="TextBox 49"/>
          <p:cNvSpPr txBox="1"/>
          <p:nvPr/>
        </p:nvSpPr>
        <p:spPr>
          <a:xfrm>
            <a:off x="6228184" y="260677"/>
            <a:ext cx="1390258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Н. и Т.</a:t>
            </a:r>
            <a:endParaRPr lang="ru-RU" sz="3600" dirty="0"/>
          </a:p>
        </p:txBody>
      </p:sp>
      <p:cxnSp>
        <p:nvCxnSpPr>
          <p:cNvPr id="57" name="Прямая со стрелкой 56"/>
          <p:cNvCxnSpPr/>
          <p:nvPr/>
        </p:nvCxnSpPr>
        <p:spPr>
          <a:xfrm flipV="1">
            <a:off x="7314295" y="1628603"/>
            <a:ext cx="354049" cy="662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V="1">
            <a:off x="6804248" y="968532"/>
            <a:ext cx="119065" cy="3902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071670" y="6088559"/>
            <a:ext cx="76438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Российская империя</a:t>
            </a:r>
            <a:endParaRPr lang="ru-RU" sz="4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3375" y="2475756"/>
            <a:ext cx="31683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Строительство </a:t>
            </a:r>
            <a:r>
              <a:rPr lang="ru-RU" sz="2000" b="1" dirty="0" smtClean="0"/>
              <a:t>кораблей.</a:t>
            </a:r>
          </a:p>
          <a:p>
            <a:r>
              <a:rPr lang="ru-RU" sz="2000" b="1" dirty="0" smtClean="0"/>
              <a:t>Создание флота.</a:t>
            </a:r>
            <a:endParaRPr lang="ru-RU" sz="2000" b="1" dirty="0"/>
          </a:p>
        </p:txBody>
      </p:sp>
      <p:pic>
        <p:nvPicPr>
          <p:cNvPr id="5" name="Picture 10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6446" y="214290"/>
            <a:ext cx="3011750" cy="189924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59939" y="2089383"/>
            <a:ext cx="2329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Северная война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000240"/>
            <a:ext cx="2448271" cy="1641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99"/>
          <a:stretch/>
        </p:blipFill>
        <p:spPr bwMode="auto">
          <a:xfrm>
            <a:off x="428596" y="3786190"/>
            <a:ext cx="3768935" cy="24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28596" y="6215082"/>
            <a:ext cx="3833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Основание Санкт - Петербурга</a:t>
            </a:r>
            <a:endParaRPr lang="ru-RU" b="1" dirty="0"/>
          </a:p>
        </p:txBody>
      </p:sp>
      <p:pic>
        <p:nvPicPr>
          <p:cNvPr id="16" name="Picture 4" descr="Потехи молодого Петра I возле села Преображенского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9256" y="3786190"/>
            <a:ext cx="3288210" cy="243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786446" y="6215082"/>
            <a:ext cx="2913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Основание  армии</a:t>
            </a:r>
            <a:endParaRPr lang="ru-RU" sz="2000" b="1" dirty="0"/>
          </a:p>
        </p:txBody>
      </p:sp>
      <p:pic>
        <p:nvPicPr>
          <p:cNvPr id="19" name="Picture 12" descr="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43" y="71313"/>
            <a:ext cx="2915816" cy="244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09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19" y="209716"/>
            <a:ext cx="2159471" cy="228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2538664"/>
            <a:ext cx="33513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Первая русская печатная газета</a:t>
            </a: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ltGray">
          <a:xfrm>
            <a:off x="3779912" y="224206"/>
            <a:ext cx="2664990" cy="1079451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solidFill>
                  <a:srgbClr val="663300"/>
                </a:solidFill>
              </a:rPr>
              <a:t>1700 г. – </a:t>
            </a:r>
            <a:r>
              <a:rPr lang="en-US" sz="2400" b="1" dirty="0">
                <a:solidFill>
                  <a:srgbClr val="663300"/>
                </a:solidFill>
              </a:rPr>
              <a:t>XVIII</a:t>
            </a:r>
            <a:r>
              <a:rPr lang="ru-RU" sz="2400" b="1" dirty="0">
                <a:solidFill>
                  <a:srgbClr val="663300"/>
                </a:solidFill>
              </a:rPr>
              <a:t> век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118256" y="1367823"/>
            <a:ext cx="1988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Новый календарь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503" y="5229200"/>
            <a:ext cx="8797907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Война!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Преобразования в государстве</a:t>
            </a:r>
            <a:r>
              <a:rPr lang="ru-RU" b="1" dirty="0">
                <a:solidFill>
                  <a:srgbClr val="FF0000"/>
                </a:solidFill>
              </a:rPr>
              <a:t>! </a:t>
            </a:r>
            <a:r>
              <a:rPr lang="ru-RU" dirty="0"/>
              <a:t>(реформа государственного управления, преобразования в армии, реформа церковного управления)</a:t>
            </a:r>
          </a:p>
          <a:p>
            <a:r>
              <a:rPr lang="ru-RU" sz="2400" b="1" dirty="0">
                <a:solidFill>
                  <a:srgbClr val="FF0000"/>
                </a:solidFill>
              </a:rPr>
              <a:t>Преобразование в культуре, науке, быту!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lum bright="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1" y="2905856"/>
            <a:ext cx="2487206" cy="217932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0" name="Picture 9" descr="Костюм XVII ве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774" y="3346755"/>
            <a:ext cx="1403263" cy="208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Костюм XVII ве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605" y="3532845"/>
            <a:ext cx="1368797" cy="2089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kunstkame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004" y="1231401"/>
            <a:ext cx="2339752" cy="185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588224" y="3031395"/>
            <a:ext cx="26772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Кунсткамера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6223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4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400"/>
                            </p:stCondLst>
                            <p:childTnLst>
                              <p:par>
                                <p:cTn id="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400"/>
                            </p:stCondLst>
                            <p:childTnLst>
                              <p:par>
                                <p:cTn id="5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\Documents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27132"/>
            <a:ext cx="3528392" cy="4102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243853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Екатерина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4589" y="283379"/>
            <a:ext cx="4071966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1762 – 1796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5157192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 smtClean="0">
                <a:solidFill>
                  <a:srgbClr val="FF0000"/>
                </a:solidFill>
              </a:rPr>
              <a:t>«Золотой век дворянства»</a:t>
            </a:r>
            <a:endParaRPr lang="ru-RU" sz="4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5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Фотографии\отпуск 2008\SDC109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0"/>
          <a:stretch/>
        </p:blipFill>
        <p:spPr bwMode="auto">
          <a:xfrm>
            <a:off x="5637255" y="2841196"/>
            <a:ext cx="2437610" cy="180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30181" y="4646110"/>
            <a:ext cx="2706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Московский университет</a:t>
            </a:r>
          </a:p>
        </p:txBody>
      </p:sp>
      <p:pic>
        <p:nvPicPr>
          <p:cNvPr id="4" name="Рисунок 3" descr="http://t3.gstatic.com/images?q=tbn:ANd9GcR7NIe_3ozL1LJ5aUaSHwHD1Ly6aAGQ5cLkEIXzJaulTNZx2vlC-rLzSnnt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040" y="219347"/>
            <a:ext cx="3142825" cy="2083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651089" y="2302381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Зимний дворец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9467" y="5229200"/>
            <a:ext cx="72008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Мир!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Преобразования в государстве !</a:t>
            </a:r>
          </a:p>
          <a:p>
            <a:r>
              <a:rPr lang="ru-RU" sz="3200" b="1" dirty="0">
                <a:solidFill>
                  <a:srgbClr val="FF0000"/>
                </a:solidFill>
              </a:rPr>
              <a:t>Развитие образования и науки!</a:t>
            </a:r>
          </a:p>
        </p:txBody>
      </p:sp>
      <p:pic>
        <p:nvPicPr>
          <p:cNvPr id="7" name="Picture 4" descr="8404_301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" t="16957" r="7428" b="30991"/>
          <a:stretch/>
        </p:blipFill>
        <p:spPr>
          <a:xfrm>
            <a:off x="539552" y="214442"/>
            <a:ext cx="3041939" cy="2206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Санкт-Петербург Эрмитаж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31"/>
          <a:stretch/>
        </p:blipFill>
        <p:spPr>
          <a:xfrm>
            <a:off x="834248" y="2815300"/>
            <a:ext cx="3305704" cy="203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66130" y="2414178"/>
            <a:ext cx="3041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Академия наук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22881" y="4784055"/>
            <a:ext cx="2465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Эрмитаж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300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t3.gstatic.com/images?q=tbn:ANd9GcRl3Ar8ocBvByl2OsjQScmUYQGJONYAdxSZTAc5YDTS8aIQfmC-rS7hg7U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9675" y="1988840"/>
            <a:ext cx="1800200" cy="177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осмотреть картинку в полном размере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3929066"/>
            <a:ext cx="2160240" cy="149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7"/>
          <a:stretch>
            <a:fillRect/>
          </a:stretch>
        </p:blipFill>
        <p:spPr>
          <a:xfrm>
            <a:off x="7020272" y="711860"/>
            <a:ext cx="1744687" cy="2098509"/>
          </a:xfrm>
          <a:prstGeom prst="rect">
            <a:avLst/>
          </a:prstGeom>
        </p:spPr>
      </p:pic>
      <p:pic>
        <p:nvPicPr>
          <p:cNvPr id="8" name="Рисунок 7" descr="Pugachev1879.jp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30921" y="223590"/>
            <a:ext cx="3998548" cy="277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932406" y="2822563"/>
            <a:ext cx="1832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М.В. Ломоносов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3007229"/>
            <a:ext cx="40076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Крестьянская война 1773—1775 </a:t>
            </a:r>
            <a:r>
              <a:rPr lang="ru-RU" b="1" dirty="0" smtClean="0"/>
              <a:t>годов</a:t>
            </a:r>
          </a:p>
          <a:p>
            <a:r>
              <a:rPr lang="ru-RU" b="1" dirty="0" smtClean="0"/>
              <a:t>                     Емельян Пугачёв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907791" y="3765864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А. Суворов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643306" y="5000636"/>
            <a:ext cx="1857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Ф. Ушаков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580112" y="18864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Великие люди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34" y="5357826"/>
            <a:ext cx="6048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Создание Черноморского флота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563888" y="6111287"/>
            <a:ext cx="4608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Введение бумажных денег</a:t>
            </a:r>
            <a:endParaRPr lang="ru-RU" sz="2800" b="1" dirty="0"/>
          </a:p>
        </p:txBody>
      </p:sp>
      <p:pic>
        <p:nvPicPr>
          <p:cNvPr id="13" name="Рисунок 12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64593" y="4479660"/>
            <a:ext cx="2940546" cy="163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974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5" grpId="0"/>
      <p:bldP spid="16" grpId="0"/>
      <p:bldP spid="2" grpId="0"/>
      <p:bldP spid="10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\Documents\Алекс.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93560"/>
            <a:ext cx="3312368" cy="383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548680"/>
            <a:ext cx="424847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4048" y="54868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1801 - 1825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5716" y="5445224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Благословенный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22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00768/img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332656"/>
            <a:ext cx="15716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festival.1september.ru/articles/500768/img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99792" y="332656"/>
            <a:ext cx="151501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4282" y="2783421"/>
            <a:ext cx="45918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Отечественная война 1812 года</a:t>
            </a:r>
          </a:p>
        </p:txBody>
      </p:sp>
      <p:pic>
        <p:nvPicPr>
          <p:cNvPr id="5" name="Рисунок 4" descr="http://t0.gstatic.com/images?q=tbn:ANd9GcRZQkWYsRnGQCmJEySRyPxNqWoUVyf5NFQwCsBKPNz6d2WmFgxHui6af3Q">
            <a:hlinkClick r:id="rId5" tgtFrame="_blank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7544" y="3245086"/>
            <a:ext cx="2520280" cy="2128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t3.gstatic.com/images?q=tbn:ANd9GcTXBbX0cU7yiNqJPdKpWENqHUvfO2BCWsJfxlAlVxJOGloIUEELhxRhEUXk">
            <a:hlinkClick r:id="rId7" tgtFrame="_blank"/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60822" y="3194581"/>
            <a:ext cx="2723346" cy="2178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727684" y="5373216"/>
            <a:ext cx="3205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Бородинская битва</a:t>
            </a:r>
          </a:p>
        </p:txBody>
      </p:sp>
      <p:pic>
        <p:nvPicPr>
          <p:cNvPr id="8" name="Рисунок 7" descr="http://t1.gstatic.com/images?q=tbn:ANd9GcQNYJhVZu_84Fcheuxed0bcQqBxqLob82qrq75vHB8fjdy90dsm1cL58MM">
            <a:hlinkClick r:id="rId9" tgtFrame="_blank"/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40032" y="192864"/>
            <a:ext cx="1956304" cy="210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933370" y="2319263"/>
            <a:ext cx="37324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Церковь Христа Спасителя</a:t>
            </a:r>
          </a:p>
        </p:txBody>
      </p:sp>
      <p:pic>
        <p:nvPicPr>
          <p:cNvPr id="10" name="Рисунок 9" descr="http://t2.gstatic.com/images?q=tbn:ANd9GcRfSgmt7UwLV2CZ9GK79JiHnjNvNSwhRqpjShIDY3suk84tlPnOk-FL5Q">
            <a:hlinkClick r:id="rId11" tgtFrame="_blank"/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44208" y="2924944"/>
            <a:ext cx="2297440" cy="178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20366" y="4714314"/>
            <a:ext cx="25192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Казанский университет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55776" y="5805264"/>
            <a:ext cx="6383806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Отечественная Война!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4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100"/>
                            </p:stCondLst>
                            <p:childTnLst>
                              <p:par>
                                <p:cTn id="5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1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\Downloads\Алекс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414" y="1214174"/>
            <a:ext cx="3605714" cy="430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71600" y="5498116"/>
            <a:ext cx="73906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dirty="0">
                <a:solidFill>
                  <a:srgbClr val="FF0000"/>
                </a:solidFill>
              </a:rPr>
              <a:t>Император - освободитель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984" y="260648"/>
            <a:ext cx="4036170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II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5" y="322823"/>
            <a:ext cx="3223959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1856 - 1887</a:t>
            </a:r>
          </a:p>
        </p:txBody>
      </p:sp>
    </p:spTree>
    <p:extLst>
      <p:ext uri="{BB962C8B-B14F-4D97-AF65-F5344CB8AC3E}">
        <p14:creationId xmlns:p14="http://schemas.microsoft.com/office/powerpoint/2010/main" val="31535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215</Words>
  <Application>Microsoft Office PowerPoint</Application>
  <PresentationFormat>Экран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Admini</cp:lastModifiedBy>
  <cp:revision>89</cp:revision>
  <dcterms:created xsi:type="dcterms:W3CDTF">2012-04-14T00:47:57Z</dcterms:created>
  <dcterms:modified xsi:type="dcterms:W3CDTF">2013-01-17T10:38:18Z</dcterms:modified>
</cp:coreProperties>
</file>