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02" y="-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1ED83-A1E0-4982-9404-90D70C5E3520}" type="datetimeFigureOut">
              <a:rPr lang="ru-RU"/>
              <a:pPr>
                <a:defRPr/>
              </a:pPr>
              <a:t>17.03.2013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205A9-23BF-4050-AA03-BD2D2C6CAA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C7274-D06D-46BF-9C81-701D93A832C8}" type="datetimeFigureOut">
              <a:rPr lang="ru-RU"/>
              <a:pPr>
                <a:defRPr/>
              </a:pPr>
              <a:t>17.03.2013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86199-F2F9-427C-9B6F-1238CD8BDC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697EA-61B5-4346-8DC0-C617F0139A1A}" type="datetimeFigureOut">
              <a:rPr lang="ru-RU"/>
              <a:pPr>
                <a:defRPr/>
              </a:pPr>
              <a:t>17.03.2013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1F8D3-1227-4541-B80A-B9E394B2C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EC45E-468E-4073-B87F-5719E8DFBCF1}" type="datetimeFigureOut">
              <a:rPr lang="ru-RU"/>
              <a:pPr>
                <a:defRPr/>
              </a:pPr>
              <a:t>17.03.2013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C6B0D-B768-47B6-AEBA-AB77A82B7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F62F8-9538-4B5D-BBE4-A29CDBAD7BD6}" type="datetimeFigureOut">
              <a:rPr lang="ru-RU"/>
              <a:pPr>
                <a:defRPr/>
              </a:pPr>
              <a:t>17.03.2013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40FC6-1803-4284-9F69-F0623C4B6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A4648-352F-4CE5-997C-8D6D6B0094D5}" type="datetimeFigureOut">
              <a:rPr lang="ru-RU"/>
              <a:pPr>
                <a:defRPr/>
              </a:pPr>
              <a:t>17.03.2013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7A55E-C9B3-44DB-9F86-DCF271DA77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1BD6A-A5C7-41EC-A71D-B19AEA16AF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B06DB-B380-41BF-AB14-896647E7CAC4}" type="datetimeFigureOut">
              <a:rPr lang="ru-RU"/>
              <a:pPr>
                <a:defRPr/>
              </a:pPr>
              <a:t>17.03.2013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D4143-2231-4E62-B902-F729B629F752}" type="datetimeFigureOut">
              <a:rPr lang="ru-RU"/>
              <a:pPr>
                <a:defRPr/>
              </a:pPr>
              <a:t>17.03.2013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6DFC5-1A98-4424-8794-102B3BBCBB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912C3-B77E-40BC-8D34-F3906B4FFC7E}" type="datetimeFigureOut">
              <a:rPr lang="ru-RU"/>
              <a:pPr>
                <a:defRPr/>
              </a:pPr>
              <a:t>17.03.2013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B206F-395C-4883-982C-E39F6B4763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7AB76-08D7-43EC-8A06-4DBE6175DA61}" type="datetimeFigureOut">
              <a:rPr lang="ru-RU"/>
              <a:pPr>
                <a:defRPr/>
              </a:pPr>
              <a:t>17.03.2013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31F44-7F17-44AA-937D-0C5734FE13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C6D63-FDF6-418E-9262-407B76413EDC}" type="datetimeFigureOut">
              <a:rPr lang="ru-RU"/>
              <a:pPr>
                <a:defRPr/>
              </a:pPr>
              <a:t>17.03.2013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846E8-6BFC-49DB-8E49-BB9283EAB5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6C84D23-A7B7-440C-9684-1ACF41AF9D98}" type="datetimeFigureOut">
              <a:rPr lang="ru-RU"/>
              <a:pPr>
                <a:defRPr/>
              </a:pPr>
              <a:t>17.03.2013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1975615F-41CE-4DCE-BCF9-36AB092674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74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</p:sldLayoutIdLst>
  <p:transition>
    <p:fade/>
  </p:transition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../../&#1055;&#1088;&#1077;&#1079;&#1077;&#1085;&#1090;&#1072;&#1094;&#1080;&#1103;%20&#1082;%20&#1080;&#1075;&#1088;&#1077;/&#1047;&#1040;&#1043;&#1051;&#1040;&#1042;&#1053;&#1040;&#1071;.%20&#1055;&#1077;&#1088;&#1074;&#1099;&#1077;%20&#1056;&#1086;&#1084;&#1072;&#1085;&#1086;&#1074;&#1099;%20_%206.%20&#1040;&#1091;&#1082;&#1094;&#1080;&#1086;&#1085;.ppt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0/05/1000_Mikhail_F_Romanov.jp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//upload.wikimedia.org/wikipedia/commons/f/fb/Kolomenskoe_Wooden_Palace_(Morning).jpg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700463"/>
            <a:ext cx="8305800" cy="11430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3550" y="92075"/>
            <a:ext cx="8424863" cy="2395538"/>
          </a:xfrm>
        </p:spPr>
      </p:pic>
      <p:pic>
        <p:nvPicPr>
          <p:cNvPr id="5122" name="Picture 2" descr="C:\Documents and Settings\Admin\Рабочий стол\ПЕРВЫЕ РОМАНОВЫ _ Историческая игра 2013\ИЛЛ. _ ИГРА 2012 - 2013. ПЕРВЫЕ РОМАНОВЫ\Культура\Русская архитектура 17 в\Крутицкое подворье в Москве\Крутицкое подворье 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3" y="2541588"/>
            <a:ext cx="9034462" cy="4114800"/>
          </a:xfrm>
          <a:prstGeom prst="rect">
            <a:avLst/>
          </a:prstGeom>
          <a:noFill/>
        </p:spPr>
      </p:pic>
      <p:grpSp>
        <p:nvGrpSpPr>
          <p:cNvPr id="5" name="Скругленный прямоугольник 4"/>
          <p:cNvGrpSpPr>
            <a:grpSpLocks/>
          </p:cNvGrpSpPr>
          <p:nvPr/>
        </p:nvGrpSpPr>
        <p:grpSpPr bwMode="auto">
          <a:xfrm>
            <a:off x="8528050" y="6529388"/>
            <a:ext cx="725488" cy="438150"/>
            <a:chOff x="5372" y="4113"/>
            <a:chExt cx="457" cy="276"/>
          </a:xfrm>
        </p:grpSpPr>
        <p:pic>
          <p:nvPicPr>
            <p:cNvPr id="13316" name="Скругленный прямоугольник 4">
              <a:hlinkClick r:id="rId4" action="ppaction://hlinkpres?slideindex=2&amp;slidetitle="/>
            </p:cNvPr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72" y="4113"/>
              <a:ext cx="457" cy="276"/>
            </a:xfrm>
            <a:prstGeom prst="rect">
              <a:avLst/>
            </a:prstGeom>
            <a:noFill/>
          </p:spPr>
        </p:pic>
        <p:sp>
          <p:nvSpPr>
            <p:cNvPr id="13317" name="Text Box 5"/>
            <p:cNvSpPr txBox="1">
              <a:spLocks noChangeArrowheads="1"/>
            </p:cNvSpPr>
            <p:nvPr/>
          </p:nvSpPr>
          <p:spPr bwMode="auto">
            <a:xfrm>
              <a:off x="5452" y="4192"/>
              <a:ext cx="301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onstantia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Рисунок 5" descr="http://quickstep.narod.ru/foto/my/200507_Novgorod/050703_PICT0084_fr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3" y="738188"/>
            <a:ext cx="4340225" cy="5711825"/>
          </a:xfrm>
          <a:prstGeom prst="rect">
            <a:avLst/>
          </a:prstGeom>
          <a:noFill/>
        </p:spPr>
      </p:pic>
      <p:pic>
        <p:nvPicPr>
          <p:cNvPr id="7" name="Рисунок 6" descr="File:1000 Mikhail F Romanov.jpg">
            <a:hlinkClick r:id="rId3"/>
          </p:cNvPr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3025" y="92075"/>
            <a:ext cx="5127625" cy="6637338"/>
          </a:xfrm>
          <a:prstGeom prst="rect">
            <a:avLst/>
          </a:prstGeom>
          <a:noFill/>
        </p:spPr>
      </p:pic>
      <p:grpSp>
        <p:nvGrpSpPr>
          <p:cNvPr id="9" name="Скругленный прямоугольник 8"/>
          <p:cNvGrpSpPr>
            <a:grpSpLocks/>
          </p:cNvGrpSpPr>
          <p:nvPr/>
        </p:nvGrpSpPr>
        <p:grpSpPr bwMode="auto">
          <a:xfrm>
            <a:off x="1511300" y="5834063"/>
            <a:ext cx="9717088" cy="1133475"/>
            <a:chOff x="952" y="3675"/>
            <a:chExt cx="6121" cy="714"/>
          </a:xfrm>
        </p:grpSpPr>
        <p:pic>
          <p:nvPicPr>
            <p:cNvPr id="14341" name="Скругленный прямоугольник 8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52" y="3675"/>
              <a:ext cx="6121" cy="714"/>
            </a:xfrm>
            <a:prstGeom prst="rect">
              <a:avLst/>
            </a:prstGeom>
            <a:noFill/>
          </p:spPr>
        </p:pic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1048" y="3772"/>
              <a:ext cx="3709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400" b="1">
                  <a:solidFill>
                    <a:srgbClr val="000000"/>
                  </a:solidFill>
                  <a:latin typeface="Constantia" pitchFamily="18" charset="0"/>
                </a:rPr>
                <a:t>Памятник «Тысячелетие России»</a:t>
              </a:r>
              <a:r>
                <a:rPr lang="en-US" sz="2400" b="1">
                  <a:solidFill>
                    <a:srgbClr val="000000"/>
                  </a:solidFill>
                  <a:latin typeface="Constantia" pitchFamily="18" charset="0"/>
                </a:rPr>
                <a:t> </a:t>
              </a:r>
              <a:r>
                <a:rPr lang="ru-RU" sz="2400" b="1">
                  <a:solidFill>
                    <a:srgbClr val="000000"/>
                  </a:solidFill>
                  <a:latin typeface="Constantia" pitchFamily="18" charset="0"/>
                </a:rPr>
                <a:t>в                                                   Великом  Новгороде, 1862 г.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" name="Picture 4" descr="C:\Documents and Settings\Admin\Рабочий стол\ПЕРВЫЕ РОМАНОВЫ _ Историческая игра 2013\ИЛЛ. _ ИГРА 2012 - 2013. ПЕРВЫЕ РОМАНОВЫ\Культура\Русская архитектура 17 в\Коломенский дворец\Панорама сел Коломенское и Дьяково. 1795 г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88" y="523875"/>
            <a:ext cx="8980487" cy="5943600"/>
          </a:xfrm>
          <a:prstGeom prst="rect">
            <a:avLst/>
          </a:prstGeom>
          <a:noFill/>
        </p:spPr>
      </p:pic>
      <p:pic>
        <p:nvPicPr>
          <p:cNvPr id="4101" name="Picture 5" descr="C:\Documents and Settings\Admin\Рабочий стол\ПЕРВЫЕ РОМАНОВЫ _ Историческая игра 2013\ИЛЛ. _ ИГРА 2012 - 2013. ПЕРВЫЕ РОМАНОВЫ\Культура\Русская архитектура 17 в\Коломенский дворец\Современный вид воссозданного Коломенского дворца 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665163"/>
            <a:ext cx="8877300" cy="5778500"/>
          </a:xfrm>
          <a:prstGeom prst="rect">
            <a:avLst/>
          </a:prstGeom>
          <a:noFill/>
        </p:spPr>
      </p:pic>
      <p:pic>
        <p:nvPicPr>
          <p:cNvPr id="4104" name="Picture 8" descr="C:\Documents and Settings\Admin\Рабочий стол\ПЕРВЫЕ РОМАНОВЫ _ Историческая игра 2013\ИЛЛ. _ ИГРА 2012 - 2013. ПЕРВЫЕ РОМАНОВЫ\Культура\Русская архитектура 17 в\Коломенский дворец\Дворец в Коломенском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" y="438150"/>
            <a:ext cx="8877300" cy="6018213"/>
          </a:xfrm>
          <a:prstGeom prst="rect">
            <a:avLst/>
          </a:prstGeom>
          <a:noFill/>
        </p:spPr>
      </p:pic>
      <p:pic>
        <p:nvPicPr>
          <p:cNvPr id="16" name="Picture 2" descr="File:Kolomenskoe Wooden Palace (Morning)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5888" y="377825"/>
            <a:ext cx="9393238" cy="6138863"/>
          </a:xfrm>
          <a:prstGeom prst="rect">
            <a:avLst/>
          </a:prstGeom>
          <a:noFill/>
        </p:spPr>
      </p:pic>
      <p:grpSp>
        <p:nvGrpSpPr>
          <p:cNvPr id="18" name="Скругленный прямоугольник 17"/>
          <p:cNvGrpSpPr>
            <a:grpSpLocks/>
          </p:cNvGrpSpPr>
          <p:nvPr/>
        </p:nvGrpSpPr>
        <p:grpSpPr bwMode="auto">
          <a:xfrm>
            <a:off x="311150" y="5913438"/>
            <a:ext cx="8620125" cy="1054100"/>
            <a:chOff x="196" y="3725"/>
            <a:chExt cx="5430" cy="664"/>
          </a:xfrm>
        </p:grpSpPr>
        <p:pic>
          <p:nvPicPr>
            <p:cNvPr id="15367" name="Скругленный прямоугольник 17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6" y="3725"/>
              <a:ext cx="5430" cy="664"/>
            </a:xfrm>
            <a:prstGeom prst="rect">
              <a:avLst/>
            </a:prstGeom>
            <a:noFill/>
          </p:spPr>
        </p:pic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>
              <a:off x="318" y="3858"/>
              <a:ext cx="5215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ru-RU" sz="2400" b="1">
                  <a:solidFill>
                    <a:srgbClr val="000000"/>
                  </a:solidFill>
                  <a:latin typeface="Constantia" pitchFamily="18" charset="0"/>
                </a:rPr>
                <a:t>Современный вид воссозданного Коломенского дворца (построен в 1667 – 1672 гг., воссоздан в 2010 г.)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4" name="Picture 2" descr="C:\Documents and Settings\Admin\Рабочий стол\ПЕРВЫЕ РОМАНОВЫ _ Историческая игра 2013\ИЛЛ. _ ИГРА 2012 - 2013. ПЕРВЫЕ РОМАНОВЫ\Церковный раскол\Патриарх Никон\Новоиерусалимский монастырь\Новоиерусалимский монастырь. Воскресенский Собор. Ротонда 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3" y="304800"/>
            <a:ext cx="4314825" cy="6181725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ПЕРВЫЕ РОМАНОВЫ _ Историческая игра 2013\ИЛЛ. _ ИГРА 2012 - 2013. ПЕРВЫЕ РОМАНОВЫ\Церковный раскол\Патриарх Никон\Новоиерусалимский монастырь\Новоиерусалимский монастырь. Воскресенский Собор. Ротонда __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38338" y="304800"/>
            <a:ext cx="7096125" cy="4803775"/>
          </a:xfrm>
        </p:spPr>
      </p:pic>
      <p:pic>
        <p:nvPicPr>
          <p:cNvPr id="3076" name="Picture 4" descr="C:\Documents and Settings\Admin\Рабочий стол\ПЕРВЫЕ РОМАНОВЫ _ Историческая игра 2013\ИЛЛ. _ ИГРА 2012 - 2013. ПЕРВЫЕ РОМАНОВЫ\Церковный раскол\Патриарх Никон\Новоиерусалимский монастырь\Новоиерусалимский монастырь. Общий ви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" y="304800"/>
            <a:ext cx="8955088" cy="6503988"/>
          </a:xfrm>
          <a:prstGeom prst="rect">
            <a:avLst/>
          </a:prstGeom>
          <a:noFill/>
        </p:spPr>
      </p:pic>
      <p:pic>
        <p:nvPicPr>
          <p:cNvPr id="9" name="Picture 1" descr="C:\Documents and Settings\Admin\Рабочий стол\ПЕРВЫЕ РОМАНОВЫ _ Историческая игра 2013\ИЛЛ. _ ИГРА 2012 - 2013. ПЕРВЫЕ РОМАНОВЫ\Церковный раскол\Патриарх Никон\Новоиерусалимский монастырь\Новоиерусалимский монастырь. Общий вид _ 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25" y="238125"/>
            <a:ext cx="9017000" cy="6564313"/>
          </a:xfrm>
          <a:prstGeom prst="rect">
            <a:avLst/>
          </a:prstGeom>
          <a:noFill/>
        </p:spPr>
      </p:pic>
      <p:grpSp>
        <p:nvGrpSpPr>
          <p:cNvPr id="10" name="Скругленный прямоугольник 9"/>
          <p:cNvGrpSpPr>
            <a:grpSpLocks/>
          </p:cNvGrpSpPr>
          <p:nvPr/>
        </p:nvGrpSpPr>
        <p:grpSpPr bwMode="auto">
          <a:xfrm>
            <a:off x="706438" y="5810250"/>
            <a:ext cx="7931150" cy="1028700"/>
            <a:chOff x="445" y="3660"/>
            <a:chExt cx="4996" cy="648"/>
          </a:xfrm>
        </p:grpSpPr>
        <p:pic>
          <p:nvPicPr>
            <p:cNvPr id="16390" name="Скругленный прямоугольник 9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45" y="3660"/>
              <a:ext cx="4996" cy="648"/>
            </a:xfrm>
            <a:prstGeom prst="rect">
              <a:avLst/>
            </a:prstGeom>
            <a:noFill/>
          </p:spPr>
        </p:pic>
        <p:sp>
          <p:nvSpPr>
            <p:cNvPr id="16391" name="Text Box 7"/>
            <p:cNvSpPr txBox="1">
              <a:spLocks noChangeArrowheads="1"/>
            </p:cNvSpPr>
            <p:nvPr/>
          </p:nvSpPr>
          <p:spPr bwMode="auto">
            <a:xfrm>
              <a:off x="543" y="3814"/>
              <a:ext cx="4765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400" b="1">
                  <a:solidFill>
                    <a:srgbClr val="000000"/>
                  </a:solidFill>
                  <a:latin typeface="Constantia" pitchFamily="18" charset="0"/>
                </a:rPr>
                <a:t>Воскресенский Новоиерусалимский</a:t>
              </a:r>
              <a:r>
                <a:rPr lang="en-US" sz="2400" b="1">
                  <a:solidFill>
                    <a:srgbClr val="000000"/>
                  </a:solidFill>
                  <a:latin typeface="Constantia" pitchFamily="18" charset="0"/>
                </a:rPr>
                <a:t> </a:t>
              </a:r>
              <a:r>
                <a:rPr lang="ru-RU" sz="2400" b="1">
                  <a:solidFill>
                    <a:srgbClr val="000000"/>
                  </a:solidFill>
                  <a:latin typeface="Constantia" pitchFamily="18" charset="0"/>
                </a:rPr>
                <a:t>монастырь. Основан в 1656 г. 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4" name="Picture 2" descr="http://img-fotki.yandex.ru/get/5604/t-tomis.4/0_53578_82f58ce9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50" y="-96838"/>
            <a:ext cx="4835525" cy="7088188"/>
          </a:xfrm>
          <a:prstGeom prst="rect">
            <a:avLst/>
          </a:prstGeom>
          <a:noFill/>
        </p:spPr>
      </p:pic>
      <p:grpSp>
        <p:nvGrpSpPr>
          <p:cNvPr id="6" name="Скругленный прямоугольник 5"/>
          <p:cNvGrpSpPr>
            <a:grpSpLocks/>
          </p:cNvGrpSpPr>
          <p:nvPr/>
        </p:nvGrpSpPr>
        <p:grpSpPr bwMode="auto">
          <a:xfrm>
            <a:off x="-109538" y="5913438"/>
            <a:ext cx="6229351" cy="1054100"/>
            <a:chOff x="-69" y="3725"/>
            <a:chExt cx="3924" cy="664"/>
          </a:xfrm>
        </p:grpSpPr>
        <p:pic>
          <p:nvPicPr>
            <p:cNvPr id="17412" name="Скругленный прямоугольник 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69" y="3725"/>
              <a:ext cx="3924" cy="664"/>
            </a:xfrm>
            <a:prstGeom prst="rect">
              <a:avLst/>
            </a:prstGeom>
            <a:noFill/>
          </p:spPr>
        </p:pic>
        <p:sp>
          <p:nvSpPr>
            <p:cNvPr id="17413" name="Text Box 5"/>
            <p:cNvSpPr txBox="1">
              <a:spLocks noChangeArrowheads="1"/>
            </p:cNvSpPr>
            <p:nvPr/>
          </p:nvSpPr>
          <p:spPr bwMode="auto">
            <a:xfrm>
              <a:off x="24" y="3862"/>
              <a:ext cx="3740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400" b="1">
                  <a:solidFill>
                    <a:srgbClr val="000000"/>
                  </a:solidFill>
                  <a:latin typeface="Constantia" pitchFamily="18" charset="0"/>
                </a:rPr>
                <a:t>Углич, Алексеевский монастырь. Успенская  «Дивная»  церковь, 1628 г.</a:t>
              </a:r>
            </a:p>
          </p:txBody>
        </p:sp>
      </p:grpSp>
      <p:pic>
        <p:nvPicPr>
          <p:cNvPr id="3075" name="Picture 3" descr="C:\Documents and Settings\Admin\Рабочий стол\ПЕРВЫЕ РОМАНОВЫ _ Историческая игра 2013\ИЛЛ. _ ИГРА 2012 - 2013. ПЕРВЫЕ РОМАНОВЫ\Культура\Русская архитектура 17 в\Успенская церковь в Алексеевском монастыре в Угличе_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5" y="523875"/>
            <a:ext cx="4054475" cy="5486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6" name="Picture 2" descr="C:\Documents and Settings\Admin\Рабочий стол\ПЕРВЫЕ РОМАНОВЫ _ Историческая игра 2013\ИЛЛ. _ ИГРА 2012 - 2013. ПЕРВЫЕ РОМАНОВЫ\Культура\Русская архитектура 17 в\Теремной дворец Московского Кремля\Теремной дворец. Большое крыльц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3" y="165100"/>
            <a:ext cx="4333875" cy="609600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ПЕРВЫЕ РОМАНОВЫ _ Историческая игра 2013\ИЛЛ. _ ИГРА 2012 - 2013. ПЕРВЫЕ РОМАНОВЫ\Культура\Русская архитектура 17 в\Теремной дворец Московского Кремля\Интерьер Теремного дворца. Молельн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9138" y="165100"/>
            <a:ext cx="4406900" cy="6053138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ПЕРВЫЕ РОМАНОВЫ _ Историческая игра 2013\ИЛЛ. _ ИГРА 2012 - 2013. ПЕРВЫЕ РОМАНОВЫ\Культура\Русская архитектура 17 в\Теремной дворец Московского Кремля\Теремной дворец Московского Кремля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3" y="92075"/>
            <a:ext cx="8753475" cy="6564313"/>
          </a:xfrm>
          <a:prstGeom prst="rect">
            <a:avLst/>
          </a:prstGeom>
          <a:noFill/>
        </p:spPr>
      </p:pic>
      <p:pic>
        <p:nvPicPr>
          <p:cNvPr id="13" name="Picture 1" descr="C:\Documents and Settings\Admin\Рабочий стол\ПЕРВЫЕ РОМАНОВЫ _ Историческая игра 2013\ИЛЛ. _ ИГРА 2012 - 2013. ПЕРВЫЕ РОМАНОВЫ\Культура\Русская архитектура 17 в\Теремной дворец Московского Кремля\Теремной дворец в Московском Кремле. 1635—1636. Фото.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25" y="92075"/>
            <a:ext cx="9034463" cy="6497638"/>
          </a:xfrm>
          <a:prstGeom prst="rect">
            <a:avLst/>
          </a:prstGeom>
          <a:noFill/>
        </p:spPr>
      </p:pic>
      <p:grpSp>
        <p:nvGrpSpPr>
          <p:cNvPr id="14" name="Скругленный прямоугольник 13"/>
          <p:cNvGrpSpPr>
            <a:grpSpLocks/>
          </p:cNvGrpSpPr>
          <p:nvPr/>
        </p:nvGrpSpPr>
        <p:grpSpPr bwMode="auto">
          <a:xfrm>
            <a:off x="1652588" y="5949950"/>
            <a:ext cx="7162800" cy="1030288"/>
            <a:chOff x="1041" y="3748"/>
            <a:chExt cx="4512" cy="649"/>
          </a:xfrm>
        </p:grpSpPr>
        <p:pic>
          <p:nvPicPr>
            <p:cNvPr id="18439" name="Скругленный прямоугольник 13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41" y="3748"/>
              <a:ext cx="4512" cy="649"/>
            </a:xfrm>
            <a:prstGeom prst="rect">
              <a:avLst/>
            </a:prstGeom>
            <a:noFill/>
          </p:spPr>
        </p:pic>
        <p:sp>
          <p:nvSpPr>
            <p:cNvPr id="18440" name="Text Box 8"/>
            <p:cNvSpPr txBox="1">
              <a:spLocks noChangeArrowheads="1"/>
            </p:cNvSpPr>
            <p:nvPr/>
          </p:nvSpPr>
          <p:spPr bwMode="auto">
            <a:xfrm>
              <a:off x="1132" y="3905"/>
              <a:ext cx="3632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400" b="1">
                  <a:solidFill>
                    <a:srgbClr val="000000"/>
                  </a:solidFill>
                  <a:latin typeface="Constantia" pitchFamily="18" charset="0"/>
                </a:rPr>
                <a:t>Теремной дворец                                   Московского кремля, 1635 – 1636 гг.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Picture 2" descr="http://tur-pohod.net/img/lands/goldring/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" y="165100"/>
            <a:ext cx="9023350" cy="6583363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ПЕРВЫЕ РОМАНОВЫ _ Историческая игра 2013\ИЛЛ. _ ИГРА 2012 - 2013. ПЕРВЫЕ РОМАНОВЫ\Культура\Русская архитектура 17 в\Ростовский кремль\Надвратная церковь Воскресения (1670) Ростовский Кремль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238125"/>
            <a:ext cx="8370888" cy="6480175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ПЕРВЫЕ РОМАНОВЫ _ Историческая игра 2013\ИЛЛ. _ ИГРА 2012 - 2013. ПЕРВЫЕ РОМАНОВЫ\Культура\Русская архитектура 17 в\Ростовский кремль\Ростовский Кремль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5" y="92075"/>
            <a:ext cx="9023350" cy="6564313"/>
          </a:xfrm>
          <a:prstGeom prst="rect">
            <a:avLst/>
          </a:prstGeom>
          <a:noFill/>
        </p:spPr>
      </p:pic>
      <p:grpSp>
        <p:nvGrpSpPr>
          <p:cNvPr id="10" name="Скругленный прямоугольник 9"/>
          <p:cNvGrpSpPr>
            <a:grpSpLocks/>
          </p:cNvGrpSpPr>
          <p:nvPr/>
        </p:nvGrpSpPr>
        <p:grpSpPr bwMode="auto">
          <a:xfrm>
            <a:off x="-115888" y="5913438"/>
            <a:ext cx="9375776" cy="908050"/>
            <a:chOff x="-73" y="3725"/>
            <a:chExt cx="5906" cy="572"/>
          </a:xfrm>
        </p:grpSpPr>
        <p:pic>
          <p:nvPicPr>
            <p:cNvPr id="19462" name="Скругленный прямоугольник 9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73" y="3725"/>
              <a:ext cx="5906" cy="572"/>
            </a:xfrm>
            <a:prstGeom prst="rect">
              <a:avLst/>
            </a:prstGeom>
            <a:noFill/>
          </p:spPr>
        </p:pic>
        <p:sp>
          <p:nvSpPr>
            <p:cNvPr id="19463" name="Text Box 7"/>
            <p:cNvSpPr txBox="1">
              <a:spLocks noChangeArrowheads="1"/>
            </p:cNvSpPr>
            <p:nvPr/>
          </p:nvSpPr>
          <p:spPr bwMode="auto">
            <a:xfrm>
              <a:off x="21" y="3814"/>
              <a:ext cx="5718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400" b="1">
                  <a:solidFill>
                    <a:srgbClr val="000000"/>
                  </a:solidFill>
                  <a:latin typeface="Constantia" pitchFamily="18" charset="0"/>
                </a:rPr>
                <a:t>Ростовский кремль,  1670 – 1683 гг., архитектор Петр Дасаев</a:t>
              </a:r>
            </a:p>
          </p:txBody>
        </p:sp>
      </p:grpSp>
      <p:grpSp>
        <p:nvGrpSpPr>
          <p:cNvPr id="9" name="Управляющая кнопка: назад 8"/>
          <p:cNvGrpSpPr>
            <a:grpSpLocks/>
          </p:cNvGrpSpPr>
          <p:nvPr/>
        </p:nvGrpSpPr>
        <p:grpSpPr bwMode="auto">
          <a:xfrm>
            <a:off x="8388350" y="5529263"/>
            <a:ext cx="622300" cy="481012"/>
            <a:chOff x="5284" y="3483"/>
            <a:chExt cx="392" cy="303"/>
          </a:xfrm>
        </p:grpSpPr>
        <p:pic>
          <p:nvPicPr>
            <p:cNvPr id="19465" name="Управляющая кнопка: назад 8">
              <a:hlinkClick r:id="" action="ppaction://hlinkshowjump?jump=firstslide" highlightClick="1"/>
            </p:cNvPr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84" y="3483"/>
              <a:ext cx="392" cy="303"/>
            </a:xfrm>
            <a:prstGeom prst="rect">
              <a:avLst/>
            </a:prstGeom>
            <a:noFill/>
          </p:spPr>
        </p:pic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5355" y="3555"/>
              <a:ext cx="252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>
                <a:solidFill>
                  <a:srgbClr val="FFFFFF"/>
                </a:solidFill>
                <a:latin typeface="Constantia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176</TotalTime>
  <Words>52</Words>
  <Application>Microsoft Office PowerPoint</Application>
  <PresentationFormat>Экран (4:3)</PresentationFormat>
  <Paragraphs>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Constantia</vt:lpstr>
      <vt:lpstr>Arial</vt:lpstr>
      <vt:lpstr>Wingdings 2</vt:lpstr>
      <vt:lpstr>Calibri</vt:lpstr>
      <vt:lpstr>Бумажная</vt:lpstr>
      <vt:lpstr>Бумажная</vt:lpstr>
      <vt:lpstr>Бумажная</vt:lpstr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>Organization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Зал под открытым небом</dc:title>
  <dc:creator>Admin</dc:creator>
  <cp:lastModifiedBy>User</cp:lastModifiedBy>
  <cp:revision>33</cp:revision>
  <dcterms:created xsi:type="dcterms:W3CDTF">2013-01-13T17:37:43Z</dcterms:created>
  <dcterms:modified xsi:type="dcterms:W3CDTF">2013-03-17T12:51:19Z</dcterms:modified>
</cp:coreProperties>
</file>