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69" r:id="rId6"/>
    <p:sldId id="266" r:id="rId7"/>
    <p:sldId id="270" r:id="rId8"/>
    <p:sldId id="259" r:id="rId9"/>
    <p:sldId id="260" r:id="rId10"/>
    <p:sldId id="271" r:id="rId11"/>
    <p:sldId id="267" r:id="rId12"/>
    <p:sldId id="272" r:id="rId13"/>
    <p:sldId id="262" r:id="rId14"/>
    <p:sldId id="261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3CD4-539F-45A7-9E88-13733118C26C}" type="datetimeFigureOut">
              <a:rPr lang="ru-RU" smtClean="0"/>
              <a:t>30.06.2012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D2BE-6665-4BF4-A62E-877F74B73E3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3CD4-539F-45A7-9E88-13733118C26C}" type="datetimeFigureOut">
              <a:rPr lang="ru-RU" smtClean="0"/>
              <a:t>30.06.2012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D2BE-6665-4BF4-A62E-877F74B73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3CD4-539F-45A7-9E88-13733118C26C}" type="datetimeFigureOut">
              <a:rPr lang="ru-RU" smtClean="0"/>
              <a:t>30.06.2012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D2BE-6665-4BF4-A62E-877F74B73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3CD4-539F-45A7-9E88-13733118C26C}" type="datetimeFigureOut">
              <a:rPr lang="ru-RU" smtClean="0"/>
              <a:t>30.06.2012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D2BE-6665-4BF4-A62E-877F74B73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3CD4-539F-45A7-9E88-13733118C26C}" type="datetimeFigureOut">
              <a:rPr lang="ru-RU" smtClean="0"/>
              <a:t>30.06.2012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D2BE-6665-4BF4-A62E-877F74B73E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3CD4-539F-45A7-9E88-13733118C26C}" type="datetimeFigureOut">
              <a:rPr lang="ru-RU" smtClean="0"/>
              <a:t>30.06.2012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D2BE-6665-4BF4-A62E-877F74B73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3CD4-539F-45A7-9E88-13733118C26C}" type="datetimeFigureOut">
              <a:rPr lang="ru-RU" smtClean="0"/>
              <a:t>30.06.2012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D2BE-6665-4BF4-A62E-877F74B73E34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3CD4-539F-45A7-9E88-13733118C26C}" type="datetimeFigureOut">
              <a:rPr lang="ru-RU" smtClean="0"/>
              <a:t>30.06.2012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D2BE-6665-4BF4-A62E-877F74B73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3CD4-539F-45A7-9E88-13733118C26C}" type="datetimeFigureOut">
              <a:rPr lang="ru-RU" smtClean="0"/>
              <a:t>30.06.2012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D2BE-6665-4BF4-A62E-877F74B73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3CD4-539F-45A7-9E88-13733118C26C}" type="datetimeFigureOut">
              <a:rPr lang="ru-RU" smtClean="0"/>
              <a:t>30.06.2012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D2BE-6665-4BF4-A62E-877F74B73E3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3CD4-539F-45A7-9E88-13733118C26C}" type="datetimeFigureOut">
              <a:rPr lang="ru-RU" smtClean="0"/>
              <a:t>30.06.2012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D2BE-6665-4BF4-A62E-877F74B73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EEC3CD4-539F-45A7-9E88-13733118C26C}" type="datetimeFigureOut">
              <a:rPr lang="ru-RU" smtClean="0"/>
              <a:t>30.06.2012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C19D2BE-6665-4BF4-A62E-877F74B73E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Наркомания</a:t>
            </a:r>
            <a:r>
              <a:rPr lang="ru-RU" sz="5400" dirty="0" smtClean="0"/>
              <a:t> – соблазн, приводящий к зависимости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Ток –шоу «Пусть говорят»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94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543800" cy="1676400"/>
          </a:xfrm>
        </p:spPr>
        <p:txBody>
          <a:bodyPr/>
          <a:lstStyle/>
          <a:p>
            <a:r>
              <a:rPr lang="ru-RU" dirty="0" smtClean="0"/>
              <a:t>Игровое задание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3356992"/>
            <a:ext cx="6858000" cy="2510408"/>
          </a:xfrm>
        </p:spPr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ru-RU" dirty="0" smtClean="0"/>
              <a:t>Кенгуру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mtClean="0"/>
              <a:t>Перестрелка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9419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Творческое задание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4293096"/>
            <a:ext cx="7391400" cy="80486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Альтернативная реклама (придумать рекламу одного из алкогольных напитков, табачных изделий или лекарств)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Рисунок 2"/>
          <p:cNvSpPr txBox="1">
            <a:spLocks/>
          </p:cNvSpPr>
          <p:nvPr/>
        </p:nvSpPr>
        <p:spPr>
          <a:xfrm>
            <a:off x="755576" y="476672"/>
            <a:ext cx="7543800" cy="2895600"/>
          </a:xfrm>
          <a:prstGeom prst="rect">
            <a:avLst/>
          </a:prstGeom>
          <a:ln w="6350">
            <a:solidFill>
              <a:schemeClr val="tx2"/>
            </a:solidFill>
          </a:ln>
        </p:spPr>
      </p:sp>
      <p:pic>
        <p:nvPicPr>
          <p:cNvPr id="6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9" b="14969"/>
          <a:stretch>
            <a:fillRect/>
          </a:stretch>
        </p:blipFill>
        <p:spPr bwMode="auto">
          <a:xfrm>
            <a:off x="908686" y="476672"/>
            <a:ext cx="7237580" cy="340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2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908720"/>
            <a:ext cx="7543800" cy="1676400"/>
          </a:xfrm>
        </p:spPr>
        <p:txBody>
          <a:bodyPr/>
          <a:lstStyle/>
          <a:p>
            <a:r>
              <a:rPr lang="ru-RU" dirty="0" smtClean="0"/>
              <a:t>Игровое задание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62000" y="3429000"/>
            <a:ext cx="6858000" cy="243840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ru-RU" dirty="0" smtClean="0"/>
              <a:t>Лечь –встать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dirty="0" smtClean="0"/>
              <a:t>Быстроногие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28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Каким способом можно сказать «нет»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5978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557752"/>
              </p:ext>
            </p:extLst>
          </p:nvPr>
        </p:nvGraphicFramePr>
        <p:xfrm>
          <a:off x="539552" y="692696"/>
          <a:ext cx="7704856" cy="5648428"/>
        </p:xfrm>
        <a:graphic>
          <a:graphicData uri="http://schemas.openxmlformats.org/drawingml/2006/table">
            <a:tbl>
              <a:tblPr/>
              <a:tblGrid>
                <a:gridCol w="7417891"/>
                <a:gridCol w="286965"/>
              </a:tblGrid>
              <a:tr h="564842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kern="1400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4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  <a:r>
                        <a:rPr lang="ru-RU" sz="2000" b="1" kern="14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.  </a:t>
                      </a:r>
                      <a:r>
                        <a:rPr lang="ru-RU" sz="1400" b="1" kern="1400" dirty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Говори: «Нет, спасибо».</a:t>
                      </a:r>
                      <a:endParaRPr lang="ru-RU" sz="1100" b="1" kern="1400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—-Ты хочешь выпить?</a:t>
                      </a: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—- Нет, спасибо.</a:t>
                      </a: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2.  </a:t>
                      </a:r>
                      <a:r>
                        <a:rPr lang="ru-RU" sz="1400" b="1" kern="1400" dirty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Объясни причину отказа.</a:t>
                      </a:r>
                      <a:endParaRPr lang="ru-RU" sz="1100" kern="1400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—- Ты бы выпил вина?</a:t>
                      </a: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—- Нет, спасибо, я не пью вино.</a:t>
                      </a: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  <a:r>
                        <a:rPr lang="ru-RU" sz="1400" b="1" kern="1400" dirty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.   Повтори отказ несколько раз («заезженная пластинка»).</a:t>
                      </a:r>
                      <a:endParaRPr lang="ru-RU" sz="1100" kern="1400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—Хочешь покурить марихуану?</a:t>
                      </a: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— Нет.</a:t>
                      </a: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— Ну. давай!</a:t>
                      </a: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— Нет.</a:t>
                      </a: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— Ты только попробуй, тебе понравится!</a:t>
                      </a: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— Нет.</a:t>
                      </a: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  <a:r>
                        <a:rPr lang="ru-RU" sz="1400" kern="1400" dirty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.   </a:t>
                      </a:r>
                      <a:r>
                        <a:rPr lang="ru-RU" sz="1400" b="1" kern="1400" dirty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Уходи.</a:t>
                      </a:r>
                      <a:endParaRPr lang="ru-RU" sz="1100" kern="1400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— Давай выпьем водки и покурим. Сегодня родители придут поздно.</a:t>
                      </a: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— Нет, я ухожу.</a:t>
                      </a: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5.  </a:t>
                      </a:r>
                      <a:r>
                        <a:rPr lang="ru-RU" sz="1400" b="1" kern="1400" dirty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Смени тему разговора.</a:t>
                      </a:r>
                      <a:endParaRPr lang="ru-RU" sz="1100" kern="1400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4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— </a:t>
                      </a:r>
                      <a:r>
                        <a:rPr lang="ru-RU" sz="1400" kern="14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Давай попугаем вон тех девчонок.</a:t>
                      </a: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— Нет, пойдем лучше ко мне, у меня есть новый видеофильм.</a:t>
                      </a: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6. </a:t>
                      </a:r>
                      <a:r>
                        <a:rPr lang="ru-RU" sz="1400" b="1" kern="1400" dirty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Избегай критических ситуаций (порой предвидя их).</a:t>
                      </a:r>
                      <a:endParaRPr lang="ru-RU" sz="1100" kern="1400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Тебе известны места, где пробуют наркотики, ведут себя недостойно.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4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  <a:r>
                        <a:rPr lang="ru-RU" sz="1400" kern="14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Лучше не ходи туда, избегай таких мест.</a:t>
                      </a: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7. </a:t>
                      </a:r>
                      <a:r>
                        <a:rPr lang="ru-RU" sz="1400" b="1" kern="1400" dirty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Используй так называемый «холодный душ».</a:t>
                      </a:r>
                      <a:endParaRPr lang="ru-RU" sz="1100" kern="1400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Не обращай внимание на замечания, игнорируй их, уходи.</a:t>
                      </a: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4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  <a:endParaRPr lang="ru-RU" sz="1100" kern="1400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23502" marR="23502" marT="23502" marB="235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3502" marR="23502" marT="23502" marB="235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7559675" y="2192338"/>
            <a:ext cx="3149600" cy="60483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30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Уверенность – это </a:t>
            </a:r>
            <a:r>
              <a:rPr lang="ru-RU" sz="4000" dirty="0"/>
              <a:t>умение позитивно </a:t>
            </a:r>
            <a:r>
              <a:rPr lang="ru-RU" sz="4000" dirty="0" smtClean="0"/>
              <a:t>утверждать свою позицию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14" y="332655"/>
            <a:ext cx="5281663" cy="396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23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2000" y="4941168"/>
            <a:ext cx="6781800" cy="123103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Всегда </a:t>
            </a:r>
            <a:r>
              <a:rPr lang="ru-RU" dirty="0" smtClean="0">
                <a:solidFill>
                  <a:srgbClr val="FF0000"/>
                </a:solidFill>
              </a:rPr>
              <a:t>помни: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62000" y="1052736"/>
            <a:ext cx="7543800" cy="351926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· Уверенность помогает человеку выйти из конфликтных </a:t>
            </a:r>
            <a:r>
              <a:rPr lang="ru-RU" dirty="0" smtClean="0"/>
              <a:t>ситуаций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· Уверенность помогает человеку противостоять </a:t>
            </a:r>
            <a:r>
              <a:rPr lang="ru-RU" dirty="0" smtClean="0"/>
              <a:t>давлению</a:t>
            </a:r>
          </a:p>
          <a:p>
            <a:endParaRPr lang="ru-RU" dirty="0"/>
          </a:p>
          <a:p>
            <a:r>
              <a:rPr lang="ru-RU" dirty="0"/>
              <a:t>· Уверенность сохраняет </a:t>
            </a:r>
            <a:r>
              <a:rPr lang="ru-RU" dirty="0" smtClean="0"/>
              <a:t>индивидуальность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· Уверенность помогает сказать человеку «нет»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9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776864" cy="533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10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543800" cy="1016496"/>
          </a:xfrm>
        </p:spPr>
        <p:txBody>
          <a:bodyPr/>
          <a:lstStyle/>
          <a:p>
            <a:r>
              <a:rPr lang="ru-RU" dirty="0" smtClean="0"/>
              <a:t>Игровое задание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62000" y="4005064"/>
            <a:ext cx="6858000" cy="1862336"/>
          </a:xfrm>
        </p:spPr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ru-RU" dirty="0" smtClean="0"/>
              <a:t>Двое на трех ногах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dirty="0" smtClean="0"/>
              <a:t>Гонки с мячами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67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Наиболее типичные жизненные проблемы, решая которые подростки становятся </a:t>
            </a:r>
            <a:r>
              <a:rPr lang="ru-RU" sz="4000" b="1" dirty="0" smtClean="0"/>
              <a:t>наркоманами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21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2575" y="980728"/>
            <a:ext cx="763284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3200" dirty="0"/>
              <a:t>·</a:t>
            </a:r>
            <a:r>
              <a:rPr lang="ru-RU" sz="2400" dirty="0"/>
              <a:t> </a:t>
            </a:r>
            <a:r>
              <a:rPr lang="ru-RU" sz="2400" dirty="0" smtClean="0"/>
              <a:t>Любопытство</a:t>
            </a:r>
          </a:p>
          <a:p>
            <a:endParaRPr lang="ru-RU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/>
              <a:t>· Давление </a:t>
            </a:r>
            <a:r>
              <a:rPr lang="ru-RU" sz="2400" dirty="0" smtClean="0"/>
              <a:t>группы</a:t>
            </a:r>
          </a:p>
          <a:p>
            <a:pPr marL="342900" indent="-342900">
              <a:buFont typeface="Wingdings" pitchFamily="2" charset="2"/>
              <a:buChar char="q"/>
            </a:pPr>
            <a:endParaRPr lang="ru-RU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/>
              <a:t>· Отсутствие навыка </a:t>
            </a:r>
            <a:r>
              <a:rPr lang="ru-RU" sz="2400" dirty="0" smtClean="0"/>
              <a:t>отказа</a:t>
            </a:r>
          </a:p>
          <a:p>
            <a:pPr marL="342900" indent="-342900">
              <a:buFont typeface="Wingdings" pitchFamily="2" charset="2"/>
              <a:buChar char="q"/>
            </a:pPr>
            <a:endParaRPr lang="ru-RU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/>
              <a:t>· Попытка установить дружеские отношения со </a:t>
            </a:r>
            <a:r>
              <a:rPr lang="ru-RU" sz="2400" dirty="0" smtClean="0"/>
              <a:t>сверстниками</a:t>
            </a:r>
          </a:p>
          <a:p>
            <a:pPr marL="342900" indent="-342900">
              <a:buFont typeface="Wingdings" pitchFamily="2" charset="2"/>
              <a:buChar char="q"/>
            </a:pPr>
            <a:endParaRPr lang="ru-RU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/>
              <a:t>· Возможность привлечь </a:t>
            </a:r>
            <a:r>
              <a:rPr lang="ru-RU" sz="2400" dirty="0" smtClean="0"/>
              <a:t>внимание</a:t>
            </a:r>
          </a:p>
          <a:p>
            <a:pPr marL="342900" indent="-342900">
              <a:buFont typeface="Wingdings" pitchFamily="2" charset="2"/>
              <a:buChar char="q"/>
            </a:pPr>
            <a:endParaRPr lang="ru-RU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/>
              <a:t>· Неумение интересно проводить свободное </a:t>
            </a:r>
            <a:r>
              <a:rPr lang="ru-RU" sz="2400" dirty="0" smtClean="0"/>
              <a:t>время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5167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543800" cy="1676400"/>
          </a:xfrm>
        </p:spPr>
        <p:txBody>
          <a:bodyPr/>
          <a:lstStyle/>
          <a:p>
            <a:r>
              <a:rPr lang="ru-RU" dirty="0" smtClean="0"/>
              <a:t>Игровое задание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3429000"/>
            <a:ext cx="6858000" cy="243840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ru-RU" dirty="0" smtClean="0"/>
              <a:t>Удержи предмет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dirty="0" smtClean="0"/>
              <a:t>Гонки с двумя мячами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68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Творческое задание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9552" y="511660"/>
            <a:ext cx="7543800" cy="28956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4512726"/>
            <a:ext cx="7391400" cy="80486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Телевизионный ролик (придумать и поставить телевизионный ролик о вреде наркотиков)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2577658"/>
            <a:ext cx="319746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2643"/>
            <a:ext cx="5688632" cy="375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54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43800" cy="1676400"/>
          </a:xfrm>
        </p:spPr>
        <p:txBody>
          <a:bodyPr/>
          <a:lstStyle/>
          <a:p>
            <a:r>
              <a:rPr lang="ru-RU" dirty="0" smtClean="0"/>
              <a:t>Игровое задание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62000" y="4221088"/>
            <a:ext cx="6858000" cy="1646312"/>
          </a:xfrm>
        </p:spPr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ru-RU" dirty="0" smtClean="0"/>
              <a:t>Передал– садись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dirty="0" smtClean="0"/>
              <a:t>Не урони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1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/>
              <a:t>Четыре  </a:t>
            </a:r>
            <a:r>
              <a:rPr lang="ru-RU" b="1" cap="all" dirty="0"/>
              <a:t>класса уверенного поведения</a:t>
            </a:r>
            <a:br>
              <a:rPr lang="ru-RU" b="1" cap="all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55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764704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2800" dirty="0"/>
              <a:t>· Способность сказать «нет</a:t>
            </a:r>
            <a:r>
              <a:rPr lang="ru-RU" sz="2800" dirty="0" smtClean="0"/>
              <a:t>»</a:t>
            </a:r>
          </a:p>
          <a:p>
            <a:pPr marL="457200" indent="-457200">
              <a:buFont typeface="Wingdings" pitchFamily="2" charset="2"/>
              <a:buChar char="q"/>
            </a:pPr>
            <a:endParaRPr lang="ru-RU" sz="2800" dirty="0"/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/>
              <a:t>· Способность открыто говорить о чувствах и </a:t>
            </a:r>
            <a:r>
              <a:rPr lang="ru-RU" sz="2800" dirty="0" smtClean="0"/>
              <a:t>требованиях</a:t>
            </a:r>
          </a:p>
          <a:p>
            <a:pPr marL="457200" indent="-457200">
              <a:buFont typeface="Wingdings" pitchFamily="2" charset="2"/>
              <a:buChar char="q"/>
            </a:pPr>
            <a:endParaRPr lang="ru-RU" sz="2800" dirty="0"/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/>
              <a:t>· Способность устанавливать контакты, начинать и оканчивать </a:t>
            </a:r>
            <a:r>
              <a:rPr lang="ru-RU" sz="2800" dirty="0" smtClean="0"/>
              <a:t>беседу</a:t>
            </a:r>
          </a:p>
          <a:p>
            <a:pPr marL="457200" indent="-457200">
              <a:buFont typeface="Wingdings" pitchFamily="2" charset="2"/>
              <a:buChar char="q"/>
            </a:pPr>
            <a:endParaRPr lang="ru-RU" sz="2800" dirty="0"/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/>
              <a:t>· Способность открыто выражать позитивные и негативные чувства</a:t>
            </a:r>
          </a:p>
          <a:p>
            <a:r>
              <a:rPr lang="ru-RU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7207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229</TotalTime>
  <Words>294</Words>
  <Application>Microsoft Office PowerPoint</Application>
  <PresentationFormat>Экран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NewsPrint</vt:lpstr>
      <vt:lpstr>Наркомания – соблазн, приводящий к зависимости</vt:lpstr>
      <vt:lpstr>Игровое задание</vt:lpstr>
      <vt:lpstr>Наиболее типичные жизненные проблемы, решая которые подростки становятся наркоманами   </vt:lpstr>
      <vt:lpstr>Презентация PowerPoint</vt:lpstr>
      <vt:lpstr>Игровое задание</vt:lpstr>
      <vt:lpstr>Творческое задание</vt:lpstr>
      <vt:lpstr>Игровое задание</vt:lpstr>
      <vt:lpstr>Четыре  класса уверенного поведения   </vt:lpstr>
      <vt:lpstr>Презентация PowerPoint</vt:lpstr>
      <vt:lpstr>Игровое задание</vt:lpstr>
      <vt:lpstr>Творческое задание</vt:lpstr>
      <vt:lpstr>Игровое задание</vt:lpstr>
      <vt:lpstr>Каким способом можно сказать «нет»</vt:lpstr>
      <vt:lpstr>Презентация PowerPoint</vt:lpstr>
      <vt:lpstr>Уверенность – это умение позитивно утверждать свою позицию</vt:lpstr>
      <vt:lpstr>Всегда помни: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Наркомания – соблазн,приводящий к зависимости</dc:title>
  <dc:creator>Елена</dc:creator>
  <cp:lastModifiedBy>Елена</cp:lastModifiedBy>
  <cp:revision>15</cp:revision>
  <dcterms:created xsi:type="dcterms:W3CDTF">2012-06-29T04:46:23Z</dcterms:created>
  <dcterms:modified xsi:type="dcterms:W3CDTF">2012-06-30T09:57:19Z</dcterms:modified>
</cp:coreProperties>
</file>