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62" r:id="rId5"/>
    <p:sldId id="263" r:id="rId6"/>
    <p:sldId id="265" r:id="rId7"/>
    <p:sldId id="267" r:id="rId8"/>
    <p:sldId id="282" r:id="rId9"/>
    <p:sldId id="271" r:id="rId10"/>
    <p:sldId id="283" r:id="rId11"/>
    <p:sldId id="284" r:id="rId12"/>
    <p:sldId id="285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C0030F-8333-449C-909F-2D7DC805EACF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99E05B-C362-48CB-907C-B58583BF8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1A1D-6ACD-4015-AFFE-7190FB418F4E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A830-D9D1-4F32-AEAA-07B56CCC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718D-34BA-4AE6-9FA8-3A4E88CCAEB7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A513-8608-4D23-BE7B-FD5146433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8AE9-BA9B-424A-83CC-DABDB1E0C412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8180-1ECB-4959-9B67-BD8E5C216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CA7B-9F6D-416D-A7C9-F64251801AAC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F848-4C6E-4EAF-8712-5694CB128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3C8D-62BF-4AF9-A899-CBA348B30632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2F61-969D-46B8-B617-2D53FFF01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23E4-7694-4752-AFA8-CB0FC5692FD7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8298-6651-4CFA-93A8-F74AAC19F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9A4D-EEE4-4594-AB33-4397BDFF1523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ACD9-765F-4352-B790-4377AE4D1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1E0A-A1A1-41CF-9556-B21BC74C6BD9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4EE0-25AF-4029-BF93-830840311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0DE8-AD4E-4CDC-AFE6-5500EF7F7E52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63550-23A3-479E-840A-8C3604428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9F65-D4CE-4DE7-A7C6-8213CF7AA792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7B3DB-4ACB-4D79-BE1E-E6C693371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4A43-9C2F-498F-A00D-45CD68C47CB9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F4858-C312-48DE-840E-6609DD999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6B5F-1928-4278-B870-D4C8C348AC47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15940F-F47F-4838-87B8-38F7DBEAC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85813" y="3071813"/>
            <a:ext cx="7429500" cy="2470150"/>
          </a:xfrm>
        </p:spPr>
        <p:txBody>
          <a:bodyPr/>
          <a:lstStyle/>
          <a:p>
            <a:pPr algn="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«Католическая церковь и еретики»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Виноградова О.Н. –учитель истории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Красноярский край, Северо-Енисейский район,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р.п. Тея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3328988" cy="2951163"/>
          </a:xfrm>
          <a:prstGeom prst="rect">
            <a:avLst/>
          </a:prstGeom>
          <a:noFill/>
        </p:spPr>
      </p:pic>
      <p:pic>
        <p:nvPicPr>
          <p:cNvPr id="8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900" y="566738"/>
            <a:ext cx="26574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Христианская церковь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76A9DC-94CF-4136-BC31-4B83D54F08FD}" type="datetime1">
              <a:rPr lang="ru-RU" smtClean="0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15222-8920-4352-A162-A31EA4B5691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43250" y="1357313"/>
            <a:ext cx="3286125" cy="1214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1054 год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029319">
            <a:off x="2735263" y="2728913"/>
            <a:ext cx="571500" cy="1522412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419346">
            <a:off x="6178550" y="2679700"/>
            <a:ext cx="484188" cy="156051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00125" y="4500563"/>
            <a:ext cx="3429000" cy="14287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Католическая церковь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(западная)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214938" y="4500563"/>
            <a:ext cx="3400425" cy="1428750"/>
          </a:xfr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Православная церковь (восточная)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Источники богатства католической церкви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76A9DC-94CF-4136-BC31-4B83D54F08FD}" type="datetime1">
              <a:rPr lang="ru-RU" smtClean="0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09C17-B6EA-4BBD-B3C7-ABECDA83E63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45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1714500"/>
            <a:ext cx="1633537" cy="2500313"/>
          </a:xfrm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14313" y="1500188"/>
            <a:ext cx="2571750" cy="928687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Десятина</a:t>
            </a:r>
          </a:p>
          <a:p>
            <a:pPr algn="ctr"/>
            <a:endParaRPr lang="ru-RU" sz="2400" b="1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14313" y="2857500"/>
            <a:ext cx="2590800" cy="1143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Плата за</a:t>
            </a:r>
          </a:p>
          <a:p>
            <a:pPr algn="ctr"/>
            <a:r>
              <a:rPr lang="ru-RU" sz="2400" b="1"/>
              <a:t>обряды</a:t>
            </a:r>
          </a:p>
          <a:p>
            <a:pPr algn="ctr"/>
            <a:endParaRPr lang="ru-RU" sz="2400" b="1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0" y="4419600"/>
            <a:ext cx="2819400" cy="1143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/>
          </a:p>
          <a:p>
            <a:pPr algn="ctr"/>
            <a:r>
              <a:rPr lang="ru-RU" sz="2400" b="1"/>
              <a:t>Плата за </a:t>
            </a:r>
          </a:p>
          <a:p>
            <a:pPr algn="ctr"/>
            <a:r>
              <a:rPr lang="ru-RU" sz="2400" b="1"/>
              <a:t>поклонение</a:t>
            </a:r>
          </a:p>
          <a:p>
            <a:pPr algn="ctr"/>
            <a:r>
              <a:rPr lang="ru-RU" sz="2400" b="1"/>
              <a:t>святым мощам</a:t>
            </a:r>
          </a:p>
          <a:p>
            <a:pPr algn="ctr"/>
            <a:endParaRPr lang="ru-RU" sz="2400" b="1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971800" y="5257800"/>
            <a:ext cx="2971800" cy="1171575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Продажа</a:t>
            </a:r>
          </a:p>
          <a:p>
            <a:pPr algn="ctr"/>
            <a:r>
              <a:rPr lang="ru-RU" sz="2400" b="1"/>
              <a:t>индульгенций</a:t>
            </a:r>
          </a:p>
          <a:p>
            <a:pPr algn="ctr"/>
            <a:endParaRPr lang="ru-RU" sz="2400" b="1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867400" y="4495800"/>
            <a:ext cx="3048000" cy="9906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Занятия </a:t>
            </a:r>
          </a:p>
          <a:p>
            <a:pPr algn="ctr"/>
            <a:r>
              <a:rPr lang="ru-RU" sz="2400" b="1"/>
              <a:t>ростовщичеством 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072188" y="3000375"/>
            <a:ext cx="2438400" cy="1066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Продажа</a:t>
            </a:r>
          </a:p>
          <a:p>
            <a:pPr algn="ctr"/>
            <a:r>
              <a:rPr lang="ru-RU" sz="2400" b="1"/>
              <a:t> должностей</a:t>
            </a:r>
          </a:p>
          <a:p>
            <a:pPr algn="ctr"/>
            <a:endParaRPr lang="ru-RU" sz="2400" b="1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562600" y="1447800"/>
            <a:ext cx="3429000" cy="12954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/>
          </a:p>
          <a:p>
            <a:pPr algn="ctr"/>
            <a:r>
              <a:rPr lang="ru-RU" sz="2400" b="1"/>
              <a:t>Завещание  и</a:t>
            </a:r>
          </a:p>
          <a:p>
            <a:pPr algn="ctr"/>
            <a:r>
              <a:rPr lang="ru-RU" sz="2400" b="1"/>
              <a:t>дары – «на помин</a:t>
            </a:r>
          </a:p>
          <a:p>
            <a:pPr algn="ctr"/>
            <a:r>
              <a:rPr lang="ru-RU" sz="2400" b="1"/>
              <a:t>души»</a:t>
            </a:r>
          </a:p>
          <a:p>
            <a:pPr algn="ctr"/>
            <a:endParaRPr lang="ru-RU" sz="2400" b="1"/>
          </a:p>
        </p:txBody>
      </p:sp>
      <p:sp>
        <p:nvSpPr>
          <p:cNvPr id="24589" name="AutoShape 11"/>
          <p:cNvSpPr>
            <a:spLocks noChangeArrowheads="1"/>
          </p:cNvSpPr>
          <p:nvPr/>
        </p:nvSpPr>
        <p:spPr bwMode="auto">
          <a:xfrm rot="8434626">
            <a:off x="3068638" y="1987550"/>
            <a:ext cx="485775" cy="838200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D8A982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5244819">
            <a:off x="2957512" y="3048001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rgbClr val="D8A982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AutoShape 23"/>
          <p:cNvSpPr>
            <a:spLocks noChangeArrowheads="1"/>
          </p:cNvSpPr>
          <p:nvPr/>
        </p:nvSpPr>
        <p:spPr bwMode="auto">
          <a:xfrm rot="3052409">
            <a:off x="2967037" y="3849688"/>
            <a:ext cx="485775" cy="1066800"/>
          </a:xfrm>
          <a:prstGeom prst="downArrow">
            <a:avLst>
              <a:gd name="adj1" fmla="val 50000"/>
              <a:gd name="adj2" fmla="val 54902"/>
            </a:avLst>
          </a:prstGeom>
          <a:solidFill>
            <a:srgbClr val="D8A982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AutoShape 13"/>
          <p:cNvSpPr>
            <a:spLocks noChangeArrowheads="1"/>
          </p:cNvSpPr>
          <p:nvPr/>
        </p:nvSpPr>
        <p:spPr bwMode="auto">
          <a:xfrm>
            <a:off x="4214813" y="4071938"/>
            <a:ext cx="485775" cy="12954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D8A982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AutoShape 25"/>
          <p:cNvSpPr>
            <a:spLocks noChangeArrowheads="1"/>
          </p:cNvSpPr>
          <p:nvPr/>
        </p:nvSpPr>
        <p:spPr bwMode="auto">
          <a:xfrm rot="-3124661">
            <a:off x="5145087" y="3733801"/>
            <a:ext cx="485775" cy="1066800"/>
          </a:xfrm>
          <a:prstGeom prst="downArrow">
            <a:avLst>
              <a:gd name="adj1" fmla="val 50000"/>
              <a:gd name="adj2" fmla="val 54902"/>
            </a:avLst>
          </a:prstGeom>
          <a:solidFill>
            <a:srgbClr val="D8A982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AutoShape 16"/>
          <p:cNvSpPr>
            <a:spLocks noChangeArrowheads="1"/>
          </p:cNvSpPr>
          <p:nvPr/>
        </p:nvSpPr>
        <p:spPr bwMode="auto">
          <a:xfrm rot="-9084077">
            <a:off x="5105400" y="2063750"/>
            <a:ext cx="485775" cy="860425"/>
          </a:xfrm>
          <a:prstGeom prst="downArrow">
            <a:avLst>
              <a:gd name="adj1" fmla="val 50000"/>
              <a:gd name="adj2" fmla="val 44281"/>
            </a:avLst>
          </a:prstGeom>
          <a:solidFill>
            <a:srgbClr val="D8A982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AutoShape 14"/>
          <p:cNvSpPr>
            <a:spLocks noChangeArrowheads="1"/>
          </p:cNvSpPr>
          <p:nvPr/>
        </p:nvSpPr>
        <p:spPr bwMode="auto">
          <a:xfrm rot="-5400000">
            <a:off x="5424487" y="3148013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rgbClr val="D8A982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27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5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781800" cy="1143000"/>
          </a:xfrm>
        </p:spPr>
        <p:txBody>
          <a:bodyPr/>
          <a:lstStyle/>
          <a:p>
            <a:pPr algn="just"/>
            <a:r>
              <a:rPr lang="ru-RU" sz="4000" b="1" u="sng" smtClean="0">
                <a:latin typeface="Times New Roman" pitchFamily="18" charset="0"/>
                <a:cs typeface="Times New Roman" pitchFamily="18" charset="0"/>
              </a:rPr>
              <a:t>Еретики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– это противники существующего вероучения  </a:t>
            </a:r>
          </a:p>
        </p:txBody>
      </p:sp>
      <p:pic>
        <p:nvPicPr>
          <p:cNvPr id="25603" name="Picture 8" descr="51272732_hag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4200" y="1600200"/>
            <a:ext cx="5435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27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5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781800" cy="1143000"/>
          </a:xfrm>
        </p:spPr>
        <p:txBody>
          <a:bodyPr/>
          <a:lstStyle/>
          <a:p>
            <a:pPr algn="just"/>
            <a:r>
              <a:rPr lang="ru-RU" sz="4000" b="1" u="sng" smtClean="0">
                <a:latin typeface="Times New Roman" pitchFamily="18" charset="0"/>
                <a:cs typeface="Times New Roman" pitchFamily="18" charset="0"/>
              </a:rPr>
              <a:t>Еретики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– это противники существующего вероучения  </a:t>
            </a:r>
          </a:p>
        </p:txBody>
      </p:sp>
      <p:pic>
        <p:nvPicPr>
          <p:cNvPr id="26627" name="Picture 8" descr="51272732_hag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4200" y="1600200"/>
            <a:ext cx="5435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27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AutoShape 5"/>
          <p:cNvSpPr>
            <a:spLocks noGrp="1" noChangeArrowheads="1"/>
          </p:cNvSpPr>
          <p:nvPr>
            <p:ph type="title"/>
          </p:nvPr>
        </p:nvSpPr>
        <p:spPr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44E3C"/>
              </a:gs>
              <a:gs pos="50000">
                <a:srgbClr val="D8A982"/>
              </a:gs>
              <a:gs pos="100000">
                <a:srgbClr val="644E3C"/>
              </a:gs>
            </a:gsLst>
            <a:lin ang="5400000" scaled="1"/>
          </a:gra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Инквизиция:</a:t>
            </a:r>
          </a:p>
        </p:txBody>
      </p:sp>
      <p:pic>
        <p:nvPicPr>
          <p:cNvPr id="27651" name="Picture 9" descr="x_838bf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371600"/>
            <a:ext cx="76962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27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AutoShape 4"/>
          <p:cNvSpPr>
            <a:spLocks noGrp="1" noChangeArrowheads="1"/>
          </p:cNvSpPr>
          <p:nvPr>
            <p:ph type="title"/>
          </p:nvPr>
        </p:nvSpPr>
        <p:spPr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44E3C"/>
              </a:gs>
              <a:gs pos="50000">
                <a:srgbClr val="D8A982"/>
              </a:gs>
              <a:gs pos="100000">
                <a:srgbClr val="644E3C"/>
              </a:gs>
            </a:gsLst>
            <a:lin ang="5400000" scaled="1"/>
          </a:gra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Инквизиция:</a:t>
            </a:r>
          </a:p>
        </p:txBody>
      </p:sp>
      <p:pic>
        <p:nvPicPr>
          <p:cNvPr id="28676" name="Picture 6" descr="e417e6fd980ed392402596d17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0"/>
            <a:ext cx="498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27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4"/>
          <p:cNvSpPr>
            <a:spLocks noGrp="1" noChangeArrowheads="1"/>
          </p:cNvSpPr>
          <p:nvPr>
            <p:ph type="title"/>
          </p:nvPr>
        </p:nvSpPr>
        <p:spPr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44E3C"/>
              </a:gs>
              <a:gs pos="50000">
                <a:srgbClr val="D8A982"/>
              </a:gs>
              <a:gs pos="100000">
                <a:srgbClr val="644E3C"/>
              </a:gs>
            </a:gsLst>
            <a:lin ang="5400000" scaled="1"/>
          </a:gra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Инквизиция:</a:t>
            </a:r>
          </a:p>
        </p:txBody>
      </p:sp>
      <p:pic>
        <p:nvPicPr>
          <p:cNvPr id="29699" name="Picture 8" descr="1228576732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62484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27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AutoShape 4"/>
          <p:cNvSpPr>
            <a:spLocks noGrp="1" noChangeArrowheads="1"/>
          </p:cNvSpPr>
          <p:nvPr>
            <p:ph type="title"/>
          </p:nvPr>
        </p:nvSpPr>
        <p:spPr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44E3C"/>
              </a:gs>
              <a:gs pos="50000">
                <a:srgbClr val="D8A982"/>
              </a:gs>
              <a:gs pos="100000">
                <a:srgbClr val="644E3C"/>
              </a:gs>
            </a:gsLst>
            <a:lin ang="5400000" scaled="1"/>
          </a:gra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Инквизиция:</a:t>
            </a:r>
          </a:p>
        </p:txBody>
      </p:sp>
      <p:pic>
        <p:nvPicPr>
          <p:cNvPr id="30723" name="Picture 8" descr="20 самых чудовищных орудий пыток инквизи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38862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0" descr="20 самых чудовищных орудий пыток инквизиц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276600"/>
            <a:ext cx="4762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27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5" descr="20 самых чудовищных орудий пыток инквизи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4267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 descr="20 самых чудовищных орудий пыток инквизиц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962400"/>
            <a:ext cx="49530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9"/>
          <p:cNvSpPr>
            <a:spLocks noGrp="1" noChangeArrowheads="1"/>
          </p:cNvSpPr>
          <p:nvPr>
            <p:ph type="title"/>
          </p:nvPr>
        </p:nvSpPr>
        <p:spPr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44E3C"/>
              </a:gs>
              <a:gs pos="50000">
                <a:srgbClr val="D8A982"/>
              </a:gs>
              <a:gs pos="100000">
                <a:srgbClr val="644E3C"/>
              </a:gs>
            </a:gsLst>
            <a:lin ang="5400000" scaled="1"/>
          </a:gra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Инквизиция: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1876425"/>
            <a:ext cx="5715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76A9DC-94CF-4136-BC31-4B83D54F08FD}" type="datetime1">
              <a:rPr lang="ru-RU" smtClean="0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AC880-8B98-409F-938B-71073E1FF39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27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4425" y="1600200"/>
            <a:ext cx="69151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27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Сословия</a:t>
            </a: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-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это большие группы людей с одинаковыми правами и обязанностями.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76A9DC-94CF-4136-BC31-4B83D54F08FD}" type="datetime1">
              <a:rPr lang="ru-RU" smtClean="0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8F1C-1170-48CE-95E6-9A0D4FB79CB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719138"/>
            <a:ext cx="7143750" cy="535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49A14-9E63-4DB0-8456-B856E8544952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6738" y="633413"/>
            <a:ext cx="2901950" cy="1944687"/>
          </a:xfr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6813" y="633413"/>
            <a:ext cx="2535237" cy="1908175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4288" y="706438"/>
            <a:ext cx="2786062" cy="1871662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500438"/>
            <a:ext cx="250031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3357563"/>
            <a:ext cx="2225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3571875"/>
            <a:ext cx="25606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>
            <a:off x="1643063" y="2571750"/>
            <a:ext cx="428625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786313" y="2571750"/>
            <a:ext cx="428625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643813" y="2643188"/>
            <a:ext cx="428625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27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Задание №1</a:t>
            </a:r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>
          <a:xfrm>
            <a:off x="285750" y="928688"/>
            <a:ext cx="8501063" cy="5072062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ru-RU" smtClean="0"/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«… Прежде всего крестьяне должны давать ко дню осеннего равноденствия 6 мер пива, 3 меры пшеницы для белого хлеба и вспахивать 3 акра … и засеивать их, и давать3 меры ячменя в качестве подати, и сложить их в скирды, и нарубить 4 подводы дров в качестве подати, и сложить их  табелями и соорудить 16 ярдов ограды в качестве подати, и на Пасху давать 2 овец с 2 ягнятами».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27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3" descr="C:\Documents and Settings\Admin\Рабочий стол\забрало4.fi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87763" y="633413"/>
            <a:ext cx="2835275" cy="4219575"/>
          </a:xfrm>
        </p:spPr>
      </p:pic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4188" y="420688"/>
            <a:ext cx="1828800" cy="8570912"/>
          </a:xfrm>
          <a:prstGeom prst="rect">
            <a:avLst/>
          </a:prstGeom>
          <a:noFill/>
        </p:spPr>
      </p:pic>
      <p:pic>
        <p:nvPicPr>
          <p:cNvPr id="9221" name="Picture 6" descr="Макаренко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938" y="280988"/>
            <a:ext cx="3249612" cy="6802437"/>
          </a:xfrm>
          <a:prstGeom prst="rect">
            <a:avLst/>
          </a:prstGeom>
          <a:noFill/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5275" y="3852863"/>
            <a:ext cx="3760788" cy="455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76A9DC-94CF-4136-BC31-4B83D54F08FD}" type="datetime1">
              <a:rPr lang="ru-RU" smtClean="0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11003-E208-478F-BC4E-DF15E461D77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" name="Picture 9" descr="283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571625"/>
            <a:ext cx="5508625" cy="4525963"/>
          </a:xfrm>
          <a:noFill/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9461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Сословие - духовенство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76A9DC-94CF-4136-BC31-4B83D54F08FD}" type="datetime1">
              <a:rPr lang="ru-RU" smtClean="0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63BA5-CBC5-41AA-B7A1-E9EC36FF488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8975" y="566738"/>
            <a:ext cx="7673975" cy="11022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714375"/>
          <a:ext cx="8543925" cy="52863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47985"/>
                <a:gridCol w="2847985"/>
                <a:gridCol w="2847985"/>
              </a:tblGrid>
              <a:tr h="1450254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Западная 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(католическая)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Восточная (православная)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30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Глава церкви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025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Язык богослужения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30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семьи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30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Внешний вид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76A9DC-94CF-4136-BC31-4B83D54F08FD}" type="datetime1">
              <a:rPr lang="ru-RU" smtClean="0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6548E-1E3E-4C0E-811A-5331DC98FA3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76A9DC-94CF-4136-BC31-4B83D54F08FD}" type="datetime1">
              <a:rPr lang="ru-RU" smtClean="0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904CE-072E-4968-B882-07960AB3025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1066800"/>
            <a:ext cx="4479925" cy="3438525"/>
          </a:xfr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8438" y="854075"/>
            <a:ext cx="2901950" cy="412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4</Template>
  <TotalTime>57</TotalTime>
  <Words>192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История  4</vt:lpstr>
      <vt:lpstr>«Католическая церковь и еретики»  Виноградова О.Н. –учитель истории  Красноярский край, Северо-Енисейский район,  р.п. Тея </vt:lpstr>
      <vt:lpstr>Сословия</vt:lpstr>
      <vt:lpstr>Слайд 3</vt:lpstr>
      <vt:lpstr>Задание №1</vt:lpstr>
      <vt:lpstr>Слайд 5</vt:lpstr>
      <vt:lpstr>Сословие - духовенство</vt:lpstr>
      <vt:lpstr>Слайд 7</vt:lpstr>
      <vt:lpstr>Слайд 8</vt:lpstr>
      <vt:lpstr>Слайд 9</vt:lpstr>
      <vt:lpstr>Христианская церковь</vt:lpstr>
      <vt:lpstr>Источники богатства католической церкви</vt:lpstr>
      <vt:lpstr>Еретики – это противники существующего вероучения  </vt:lpstr>
      <vt:lpstr>Еретики – это противники существующего вероучения  </vt:lpstr>
      <vt:lpstr>Инквизиция:</vt:lpstr>
      <vt:lpstr>Инквизиция:</vt:lpstr>
      <vt:lpstr>Инквизиция:</vt:lpstr>
      <vt:lpstr>Инквизиция:</vt:lpstr>
      <vt:lpstr>Инквизиция: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«Католическая церковь и еретики» </dc:title>
  <dc:creator>Владелец</dc:creator>
  <dc:description>http://aida.ucoz.ru</dc:description>
  <cp:lastModifiedBy>nadezhda.pronskaya</cp:lastModifiedBy>
  <cp:revision>9</cp:revision>
  <dcterms:created xsi:type="dcterms:W3CDTF">2013-01-13T12:48:05Z</dcterms:created>
  <dcterms:modified xsi:type="dcterms:W3CDTF">2013-03-19T15:15:25Z</dcterms:modified>
  <cp:category>шаблоны к Powerpoint</cp:category>
</cp:coreProperties>
</file>