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</p:sldMasterIdLst>
  <p:sldIdLst>
    <p:sldId id="280" r:id="rId3"/>
    <p:sldId id="256" r:id="rId4"/>
    <p:sldId id="257" r:id="rId5"/>
    <p:sldId id="270" r:id="rId6"/>
    <p:sldId id="261" r:id="rId7"/>
    <p:sldId id="272" r:id="rId8"/>
    <p:sldId id="267" r:id="rId9"/>
    <p:sldId id="266" r:id="rId10"/>
    <p:sldId id="268" r:id="rId11"/>
    <p:sldId id="269" r:id="rId12"/>
    <p:sldId id="279" r:id="rId13"/>
    <p:sldId id="273" r:id="rId14"/>
    <p:sldId id="258" r:id="rId15"/>
    <p:sldId id="282" r:id="rId16"/>
    <p:sldId id="260" r:id="rId17"/>
    <p:sldId id="263" r:id="rId18"/>
    <p:sldId id="265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8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5" d="100"/>
          <a:sy n="65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78E5A-FD09-4A15-AF6E-B15F0FAC2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CA7B5-2F21-434A-B1E3-FFEBD38FA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6E58-8846-4325-8717-EB5CB2262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B9410-C113-4707-BD8D-E0D86CED4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522AB-6D10-4969-B41F-873A53E1B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85ADA-4F2F-40D0-87DB-B6773D5EC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66528-D687-4A6E-9E0B-FDFF08152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D944-87FB-4B62-8194-883967E72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4754D-7DEF-4244-A5E4-999A9DC8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F1863-E287-4010-90F1-CFB0EF304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3604F-BA5F-44B1-9BEB-29886EE8C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50C61-464D-4DBC-AD51-6100913C0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D86C-7C4F-450D-8133-B0FCA1F07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8412D-62E5-4C7B-97BF-1A3062BF9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7A3B5-D6A7-4820-9D8D-177ECD580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AF3FB-90BF-4F39-B77D-DCD5F47BC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8FBBF-1920-47C2-B546-E1CE12831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1D41-0A0F-4B4D-A037-758C2FFD4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650C-F947-4884-85EA-A5F0EFD1B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6741-A1C2-4DC0-89DC-97BBFF4D4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B84B2-4376-4C31-BCE3-B3B84D3AA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0D1-B49D-43AC-9FD3-6526AAD77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0BD17-D568-401A-A25F-8CE2A202E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FA6D-D80F-4B38-A13F-2DD2AF275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D8685-496D-4E58-B36F-A064C23DD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FAFF-0BEA-425B-9BB8-49DBB2DCF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4169E-E676-4F9E-8661-6AEC54EAB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C1AC5-5A10-42FB-87D5-7FBA88314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343C491-EE1C-412C-944F-F1796AD8F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5C1AAFC-9E16-4E9D-992B-68B68501E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476250"/>
            <a:ext cx="8642350" cy="3113088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FF00"/>
                </a:solidFill>
                <a:effectLst/>
              </a:rPr>
              <a:t>Коррекционно – развивающее занятие  логопеда  с учащимися 2 класса (КРО), имеющими логопедическое заключение «ОНР </a:t>
            </a:r>
            <a:r>
              <a:rPr lang="en-US" i="1" dirty="0" smtClean="0">
                <a:solidFill>
                  <a:srgbClr val="FFFF00"/>
                </a:solidFill>
                <a:effectLst/>
              </a:rPr>
              <a:t>III</a:t>
            </a:r>
            <a:r>
              <a:rPr lang="ru-RU" i="1" dirty="0" smtClean="0">
                <a:solidFill>
                  <a:srgbClr val="FFFF00"/>
                </a:solidFill>
                <a:effectLst/>
              </a:rPr>
              <a:t> уровня»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4438" y="4437063"/>
            <a:ext cx="6400800" cy="17526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Е.С. Никифорова </a:t>
            </a:r>
          </a:p>
          <a:p>
            <a:pPr algn="r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r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МОБУ СОШ №35 </a:t>
            </a:r>
          </a:p>
          <a:p>
            <a:pPr algn="r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Оренбурга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16_7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 r="37708" b="60402"/>
          <a:stretch>
            <a:fillRect/>
          </a:stretch>
        </p:blipFill>
        <p:spPr>
          <a:xfrm>
            <a:off x="2124075" y="1279525"/>
            <a:ext cx="5543550" cy="4987925"/>
          </a:xfrm>
          <a:noFill/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395288" y="765175"/>
            <a:ext cx="1385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Задание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541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 t="3796" b="5902"/>
          <a:stretch>
            <a:fillRect/>
          </a:stretch>
        </p:blipFill>
        <p:spPr>
          <a:xfrm>
            <a:off x="0" y="620713"/>
            <a:ext cx="9144000" cy="5688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1484313"/>
            <a:ext cx="56880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125538"/>
            <a:ext cx="2624137" cy="3141662"/>
          </a:xfrm>
          <a:noFill/>
        </p:spPr>
      </p:pic>
      <p:sp>
        <p:nvSpPr>
          <p:cNvPr id="139270" name="WordArt 6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4963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Весенние изменения в жизни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76250"/>
            <a:ext cx="216058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0" name="Picture 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620713"/>
            <a:ext cx="21621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>
            <a:clrChange>
              <a:clrFrom>
                <a:srgbClr val="FEFBFA"/>
              </a:clrFrom>
              <a:clrTo>
                <a:srgbClr val="FEFBF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55875" y="549275"/>
            <a:ext cx="2894013" cy="2379663"/>
          </a:xfrm>
          <a:noFill/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BFA"/>
              </a:clrFrom>
              <a:clrTo>
                <a:srgbClr val="FE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924175"/>
            <a:ext cx="230346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68313" y="260350"/>
            <a:ext cx="1385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Задание 4.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0" y="5229225"/>
            <a:ext cx="913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/>
              <a:t> </a:t>
            </a:r>
            <a:r>
              <a:rPr lang="ru-RU" sz="3200" b="1" i="1"/>
              <a:t>В солнечную весеннюю погоду  хочется распрощаться с 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BFA"/>
              </a:clrFrom>
              <a:clrTo>
                <a:srgbClr val="FE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981075"/>
            <a:ext cx="22336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3552825" y="5722938"/>
            <a:ext cx="313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/>
              <a:t>шубой, шапкой.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/>
      <p:bldP spid="1167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333375"/>
            <a:ext cx="6626225" cy="4695825"/>
          </a:xfr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5125" y="2320925"/>
            <a:ext cx="49688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579438"/>
            <a:ext cx="450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A4"/>
                </a:solidFill>
              </a:rPr>
              <a:t>[б] – губы, рука вверх</a:t>
            </a:r>
            <a:r>
              <a:rPr lang="ru-RU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356100" y="5919788"/>
            <a:ext cx="4386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0000A4"/>
                </a:solidFill>
              </a:rPr>
              <a:t>[</a:t>
            </a:r>
            <a:r>
              <a:rPr lang="ru-RU" sz="2400" b="1">
                <a:solidFill>
                  <a:srgbClr val="0000A4"/>
                </a:solidFill>
              </a:rPr>
              <a:t>д] – язык вверх, рука вниз</a:t>
            </a:r>
            <a:r>
              <a:rPr lang="ru-RU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" name="Пятно 2 8"/>
          <p:cNvSpPr/>
          <p:nvPr/>
        </p:nvSpPr>
        <p:spPr>
          <a:xfrm>
            <a:off x="2714625" y="3143250"/>
            <a:ext cx="428625" cy="3571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858000" y="3071813"/>
            <a:ext cx="428625" cy="3571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ятно 2 10"/>
          <p:cNvSpPr/>
          <p:nvPr/>
        </p:nvSpPr>
        <p:spPr>
          <a:xfrm>
            <a:off x="2867025" y="3295650"/>
            <a:ext cx="428625" cy="3571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7010400" y="3224213"/>
            <a:ext cx="428625" cy="3571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2222 C -0.01667 -0.05486 -0.03872 -0.0875 -0.05695 -0.10185 C -0.07518 -0.1162 -0.10139 -0.11389 -0.12639 -0.1081 C -0.15139 -0.10231 -0.18542 -0.08842 -0.20695 -0.06736 C -0.22848 -0.0463 -0.24445 -0.00995 -0.25538 0.01875 C -0.26632 0.04745 -0.2717 0.08241 -0.27309 0.10463 C -0.27448 0.12685 -0.27014 0.14097 -0.26337 0.15208 C -0.2566 0.1632 -0.24792 0.16713 -0.23282 0.1713 C -0.21771 0.17546 -0.20243 0.19074 -0.17309 0.17778 C -0.14375 0.16482 -0.08212 0.12847 -0.05695 0.09398 C -0.03177 0.05949 -0.01667 0.01042 -0.01667 -0.02222 Z " pathEditMode="relative" rAng="0" ptsTypes="aaaaaaaaaaa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2222 C -0.0151 -0.0537 -0.03715 -0.06967 -0.05538 -0.07824 C -0.07361 -0.0868 -0.10277 -0.07986 -0.12638 -0.07384 C -0.15 -0.06782 -0.17725 -0.06273 -0.19722 -0.04167 C -0.21718 -0.0206 -0.23698 0.02222 -0.24566 0.05301 C -0.25434 0.0838 -0.25434 0.12176 -0.24895 0.14329 C -0.24357 0.16482 -0.22795 0.17546 -0.21336 0.18195 C -0.19878 0.18843 -0.18645 0.19375 -0.1618 0.18195 C -0.13715 0.17014 -0.08923 0.14421 -0.0651 0.11111 C -0.04097 0.07801 -0.01823 0.00926 -0.01666 -0.02222 Z " pathEditMode="relative" rAng="0" ptsTypes="aaaaaaaaaa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-0.01163 -0.0331 -0.02309 -0.06597 -0.03871 -0.08171 C -0.05434 -0.09745 -0.07083 -0.09629 -0.0934 -0.09444 C -0.11597 -0.09259 -0.14965 -0.08912 -0.17413 -0.07083 C -0.19861 -0.05254 -0.22639 -0.01643 -0.24028 0.01505 C -0.25416 0.04653 -0.2559 0.09283 -0.25798 0.11829 C -0.26007 0.14375 -0.26232 0.15533 -0.25312 0.16783 C -0.24392 0.18033 -0.22517 0.19329 -0.20312 0.19352 C -0.18107 0.19375 -0.14496 0.18496 -0.12083 0.16991 C -0.0967 0.15486 -0.08142 0.13866 -0.05798 0.10324 C -0.03455 0.06783 -0.01892 0.0331 0.01945 -0.04282 C 0.05781 -0.11875 0.1099 -0.29259 0.17257 -0.35254 C 0.23525 -0.4125 0.3592 -0.39375 0.39514 -0.40208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-0.03843 -0.02153 -0.05556 -0.03872 -0.06667 C -0.0559 -0.07778 -0.07969 -0.07338 -0.1033 -0.06667 C -0.12691 -0.05995 -0.15851 -0.04676 -0.18056 -0.02593 C -0.2026 -0.00509 -0.22552 0.02824 -0.23542 0.0581 C -0.24531 0.08796 -0.24601 0.12963 -0.24028 0.15255 C -0.23455 0.17546 -0.21771 0.18773 -0.20156 0.1956 C -0.18542 0.20347 -0.16424 0.20532 -0.14358 0.2 C -0.12292 0.19468 -0.10139 0.19606 -0.07743 0.16343 C -0.05347 0.13079 -0.00642 0.03843 0 0 Z " pathEditMode="relative" ptsTypes="aaaaaaaa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837 0.20393 -0.17656 0.40787 -0.22257 0.47523 C -0.26857 0.54259 -0.28941 0.44074 -0.27569 0.40417 C -0.26198 0.36759 -0.21076 0.31204 -0.14028 0.25579 C -0.06979 0.19954 0.09931 0.09792 0.14688 0.06667 " pathEditMode="relative" ptsTypes="aaaaA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25425" y="0"/>
            <a:ext cx="8918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000"/>
              <a:t>  </a:t>
            </a:r>
            <a:r>
              <a:rPr lang="ru-RU" b="1" i="1">
                <a:solidFill>
                  <a:schemeClr val="bg1"/>
                </a:solidFill>
              </a:rPr>
              <a:t>Задание 5.</a:t>
            </a:r>
          </a:p>
          <a:p>
            <a:r>
              <a:rPr lang="ru-RU" sz="4000"/>
              <a:t> </a:t>
            </a:r>
            <a:r>
              <a:rPr lang="ru-RU" sz="4000">
                <a:solidFill>
                  <a:schemeClr val="bg1"/>
                </a:solidFill>
              </a:rPr>
              <a:t>На будке играет пастух на заре,</a:t>
            </a:r>
          </a:p>
          <a:p>
            <a:r>
              <a:rPr lang="ru-RU" sz="4000">
                <a:solidFill>
                  <a:schemeClr val="bg1"/>
                </a:solidFill>
              </a:rPr>
              <a:t>У дудки свернулся Мухтар во дворе.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5076825" y="5661025"/>
            <a:ext cx="3205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4000"/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5148263" y="4724400"/>
            <a:ext cx="3062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дудка – это…</a:t>
            </a:r>
          </a:p>
        </p:txBody>
      </p:sp>
      <p:pic>
        <p:nvPicPr>
          <p:cNvPr id="118806" name="Picture 2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1989138"/>
            <a:ext cx="21605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7" name="Picture 2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205038"/>
            <a:ext cx="2286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08" name="Rectangle 24"/>
          <p:cNvSpPr>
            <a:spLocks noChangeArrowheads="1"/>
          </p:cNvSpPr>
          <p:nvPr/>
        </p:nvSpPr>
        <p:spPr bwMode="auto">
          <a:xfrm>
            <a:off x="0" y="4652963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/>
              <a:t> </a:t>
            </a:r>
            <a:r>
              <a:rPr lang="ru-RU" sz="3200"/>
              <a:t>будка дом это собаки</a:t>
            </a:r>
          </a:p>
        </p:txBody>
      </p:sp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395288" y="5589588"/>
            <a:ext cx="308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будка -  это…</a:t>
            </a:r>
          </a:p>
        </p:txBody>
      </p:sp>
      <p:sp>
        <p:nvSpPr>
          <p:cNvPr id="118810" name="Rectangle 26"/>
          <p:cNvSpPr>
            <a:spLocks noChangeArrowheads="1"/>
          </p:cNvSpPr>
          <p:nvPr/>
        </p:nvSpPr>
        <p:spPr bwMode="auto">
          <a:xfrm>
            <a:off x="5148263" y="3644900"/>
            <a:ext cx="3671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инструмент дудка </a:t>
            </a:r>
          </a:p>
          <a:p>
            <a:pPr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музыкальный это</a:t>
            </a:r>
          </a:p>
        </p:txBody>
      </p:sp>
      <p:sp>
        <p:nvSpPr>
          <p:cNvPr id="118811" name="Rectangle 27"/>
          <p:cNvSpPr>
            <a:spLocks noChangeArrowheads="1"/>
          </p:cNvSpPr>
          <p:nvPr/>
        </p:nvSpPr>
        <p:spPr bwMode="auto">
          <a:xfrm>
            <a:off x="2124075" y="6216650"/>
            <a:ext cx="2600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3600"/>
              <a:t>дом собаки</a:t>
            </a:r>
          </a:p>
        </p:txBody>
      </p:sp>
      <p:sp>
        <p:nvSpPr>
          <p:cNvPr id="118812" name="Rectangle 28"/>
          <p:cNvSpPr>
            <a:spLocks noChangeArrowheads="1"/>
          </p:cNvSpPr>
          <p:nvPr/>
        </p:nvSpPr>
        <p:spPr bwMode="auto">
          <a:xfrm>
            <a:off x="4932363" y="5373688"/>
            <a:ext cx="4211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/>
              <a:t>музыкальный инструмент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808" grpId="0"/>
      <p:bldP spid="118810" grpId="0"/>
      <p:bldP spid="118811" grpId="0"/>
      <p:bldP spid="1188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21" name="Picture 1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" r="12572" b="31111"/>
          <a:stretch>
            <a:fillRect/>
          </a:stretch>
        </p:blipFill>
        <p:spPr bwMode="auto">
          <a:xfrm>
            <a:off x="0" y="3644900"/>
            <a:ext cx="28797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1462088" cy="2476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b="1" i="1" smtClean="0">
                <a:solidFill>
                  <a:schemeClr val="bg1"/>
                </a:solidFill>
              </a:rPr>
              <a:t>Задание 6.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476250"/>
            <a:ext cx="3333750" cy="64928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Девочка стала                      </a:t>
            </a:r>
          </a:p>
        </p:txBody>
      </p:sp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692150"/>
            <a:ext cx="1695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3141663"/>
            <a:ext cx="26765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908050"/>
            <a:ext cx="17208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5" name="Picture 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8025" y="0"/>
            <a:ext cx="20859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0" y="1484313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/>
              <a:t>девушк</a:t>
            </a:r>
            <a:r>
              <a:rPr lang="ru-RU" sz="3200">
                <a:solidFill>
                  <a:schemeClr val="folHlink"/>
                </a:solidFill>
              </a:rPr>
              <a:t>ой</a:t>
            </a:r>
            <a:r>
              <a:rPr lang="ru-RU" sz="320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859338" y="0"/>
            <a:ext cx="1855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/>
              <a:t>сестр</a:t>
            </a:r>
            <a:r>
              <a:rPr lang="ru-RU" sz="3200">
                <a:solidFill>
                  <a:schemeClr val="folHlink"/>
                </a:solidFill>
              </a:rPr>
              <a:t>ой</a:t>
            </a:r>
            <a:r>
              <a:rPr lang="ru-RU" sz="3200">
                <a:solidFill>
                  <a:schemeClr val="bg1"/>
                </a:solidFill>
              </a:rPr>
              <a:t>,</a:t>
            </a:r>
            <a:r>
              <a:rPr lang="ru-RU"/>
              <a:t> </a:t>
            </a:r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1908175" y="6278563"/>
            <a:ext cx="1533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/>
              <a:t>жен</a:t>
            </a:r>
            <a:r>
              <a:rPr lang="ru-RU" sz="3200">
                <a:solidFill>
                  <a:schemeClr val="folHlink"/>
                </a:solidFill>
              </a:rPr>
              <a:t>ой</a:t>
            </a:r>
            <a:r>
              <a:rPr lang="ru-RU" sz="3200"/>
              <a:t>,</a:t>
            </a:r>
            <a:r>
              <a:rPr lang="ru-RU"/>
              <a:t> </a:t>
            </a: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5651500" y="6278563"/>
            <a:ext cx="2211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/>
              <a:t>мамочк</a:t>
            </a:r>
            <a:r>
              <a:rPr lang="ru-RU" sz="3200">
                <a:solidFill>
                  <a:schemeClr val="folHlink"/>
                </a:solidFill>
              </a:rPr>
              <a:t>ой</a:t>
            </a:r>
            <a:r>
              <a:rPr lang="ru-RU" sz="3200"/>
              <a:t>,</a:t>
            </a:r>
            <a:r>
              <a:rPr lang="ru-RU"/>
              <a:t> </a:t>
            </a:r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6996113" y="5084763"/>
            <a:ext cx="2147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/>
              <a:t>бабушк</a:t>
            </a:r>
            <a:r>
              <a:rPr lang="ru-RU" sz="3200">
                <a:solidFill>
                  <a:schemeClr val="folHlink"/>
                </a:solidFill>
              </a:rPr>
              <a:t>ой</a:t>
            </a:r>
            <a:r>
              <a:rPr lang="ru-RU" sz="3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  <p:bldP spid="123916" grpId="0"/>
      <p:bldP spid="123917" grpId="0"/>
      <p:bldP spid="123918" grpId="0"/>
      <p:bldP spid="123919" grpId="0"/>
      <p:bldP spid="1239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744913" cy="3206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Вывод:</a:t>
            </a:r>
          </a:p>
        </p:txBody>
      </p:sp>
      <p:sp>
        <p:nvSpPr>
          <p:cNvPr id="1269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836613"/>
            <a:ext cx="8540750" cy="37449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smtClean="0"/>
              <a:t> </a:t>
            </a:r>
            <a:endParaRPr lang="ru-RU" sz="4400" smtClean="0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4391025" y="0"/>
            <a:ext cx="47529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3200"/>
              <a:t>Слышим звук [б]</a:t>
            </a:r>
          </a:p>
          <a:p>
            <a:pPr>
              <a:buFontTx/>
              <a:buChar char="•"/>
            </a:pPr>
            <a:endParaRPr lang="ru-RU" sz="3200"/>
          </a:p>
          <a:p>
            <a:pPr>
              <a:buFontTx/>
              <a:buChar char="•"/>
            </a:pPr>
            <a:r>
              <a:rPr lang="ru-RU" sz="3200"/>
              <a:t>Чувствуем, как губы соприкасаются </a:t>
            </a:r>
          </a:p>
          <a:p>
            <a:pPr>
              <a:buFontTx/>
              <a:buChar char="•"/>
            </a:pPr>
            <a:endParaRPr lang="ru-RU" sz="3200"/>
          </a:p>
          <a:p>
            <a:pPr>
              <a:buFontTx/>
              <a:buChar char="•"/>
            </a:pPr>
            <a:r>
              <a:rPr lang="ru-RU" sz="3200"/>
              <a:t>Ведём руку     ВВЕРХ!</a:t>
            </a:r>
          </a:p>
          <a:p>
            <a:r>
              <a:rPr lang="ru-RU" sz="3200"/>
              <a:t>«Губы – рука вверх»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468313" y="3354388"/>
            <a:ext cx="5256212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3200"/>
              <a:t>Слышим звук [д]</a:t>
            </a:r>
          </a:p>
          <a:p>
            <a:pPr>
              <a:buFontTx/>
              <a:buChar char="•"/>
            </a:pPr>
            <a:endParaRPr lang="ru-RU" sz="3200"/>
          </a:p>
          <a:p>
            <a:pPr>
              <a:buFontTx/>
              <a:buChar char="•"/>
            </a:pPr>
            <a:r>
              <a:rPr lang="ru-RU" sz="3200"/>
              <a:t>Чувствуем, как язык стукнул в нёбо</a:t>
            </a:r>
          </a:p>
          <a:p>
            <a:pPr>
              <a:buFontTx/>
              <a:buChar char="•"/>
            </a:pPr>
            <a:endParaRPr lang="ru-RU" sz="3200"/>
          </a:p>
          <a:p>
            <a:pPr>
              <a:buFontTx/>
              <a:buChar char="•"/>
            </a:pPr>
            <a:r>
              <a:rPr lang="ru-RU" sz="3200"/>
              <a:t>Ведём руку ВНИЗ!</a:t>
            </a:r>
          </a:p>
          <a:p>
            <a:r>
              <a:rPr lang="ru-RU" sz="3200"/>
              <a:t>«Язык вверх – рука вниз»</a:t>
            </a:r>
          </a:p>
        </p:txBody>
      </p:sp>
      <p:pic>
        <p:nvPicPr>
          <p:cNvPr id="12698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4076700"/>
            <a:ext cx="25209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981075"/>
            <a:ext cx="33845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1" grpId="0"/>
      <p:bldP spid="1269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5" name="Group 3"/>
          <p:cNvGraphicFramePr>
            <a:graphicFrameLocks noGrp="1"/>
          </p:cNvGraphicFramePr>
          <p:nvPr>
            <p:ph type="tbl" idx="1"/>
          </p:nvPr>
        </p:nvGraphicFramePr>
        <p:xfrm>
          <a:off x="250825" y="1844675"/>
          <a:ext cx="8302625" cy="4422775"/>
        </p:xfrm>
        <a:graphic>
          <a:graphicData uri="http://schemas.openxmlformats.org/drawingml/2006/table">
            <a:tbl>
              <a:tblPr/>
              <a:tblGrid>
                <a:gridCol w="592138"/>
                <a:gridCol w="595312"/>
                <a:gridCol w="592138"/>
                <a:gridCol w="592137"/>
                <a:gridCol w="592138"/>
                <a:gridCol w="595312"/>
                <a:gridCol w="592138"/>
                <a:gridCol w="592137"/>
                <a:gridCol w="595313"/>
                <a:gridCol w="592137"/>
                <a:gridCol w="600075"/>
                <a:gridCol w="584200"/>
                <a:gridCol w="595313"/>
                <a:gridCol w="592137"/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1482" name="WordArt 170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60007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Задание 7. Отгадай кроссворд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9" name="Group 3"/>
          <p:cNvGraphicFramePr>
            <a:graphicFrameLocks noGrp="1"/>
          </p:cNvGraphicFramePr>
          <p:nvPr>
            <p:ph type="tbl" idx="1"/>
          </p:nvPr>
        </p:nvGraphicFramePr>
        <p:xfrm>
          <a:off x="250825" y="1844675"/>
          <a:ext cx="8540750" cy="442277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09600"/>
                <a:gridCol w="609600"/>
                <a:gridCol w="611187"/>
                <a:gridCol w="609600"/>
                <a:gridCol w="609600"/>
                <a:gridCol w="611188"/>
                <a:gridCol w="609600"/>
                <a:gridCol w="617537"/>
                <a:gridCol w="601663"/>
                <a:gridCol w="611187"/>
                <a:gridCol w="609600"/>
              </a:tblGrid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б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2505" name="WordArt 169"/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4752975" cy="1195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Проверь себя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2486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0500"/>
            <a:ext cx="91440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9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484438" y="3860800"/>
            <a:ext cx="6659562" cy="27606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«Весенние изменения 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природе»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4813"/>
            <a:ext cx="1390650" cy="7207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b="1" i="1" smtClean="0">
                <a:solidFill>
                  <a:schemeClr val="bg1"/>
                </a:solidFill>
              </a:rPr>
              <a:t>Задание 8.</a:t>
            </a:r>
            <a:r>
              <a:rPr lang="ru-RU" b="1" smtClean="0">
                <a:solidFill>
                  <a:schemeClr val="bg1"/>
                </a:solidFill>
              </a:rPr>
              <a:t>          </a:t>
            </a:r>
            <a:endParaRPr lang="ru-RU" smtClean="0"/>
          </a:p>
        </p:txBody>
      </p:sp>
      <p:pic>
        <p:nvPicPr>
          <p:cNvPr id="22531" name="Picture 3" descr="17_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2060575"/>
            <a:ext cx="8064500" cy="3609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4389" name="WordArt 5"/>
          <p:cNvSpPr>
            <a:spLocks noChangeArrowheads="1" noChangeShapeType="1" noTextEdit="1"/>
          </p:cNvSpPr>
          <p:nvPr/>
        </p:nvSpPr>
        <p:spPr bwMode="auto">
          <a:xfrm>
            <a:off x="4175125" y="404813"/>
            <a:ext cx="4968875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Домашнее задание.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7" name="Picture 1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750" y="-26988"/>
            <a:ext cx="9112250" cy="6858001"/>
          </a:xfrm>
          <a:noFill/>
        </p:spPr>
      </p:pic>
      <p:sp>
        <p:nvSpPr>
          <p:cNvPr id="5123" name="Rectangle 15"/>
          <p:cNvSpPr>
            <a:spLocks noChangeArrowheads="1"/>
          </p:cNvSpPr>
          <p:nvPr/>
        </p:nvSpPr>
        <p:spPr bwMode="auto">
          <a:xfrm>
            <a:off x="395288" y="2603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2659" name="WordArt 19"/>
          <p:cNvSpPr>
            <a:spLocks noChangeArrowheads="1" noChangeShapeType="1" noTextEdit="1"/>
          </p:cNvSpPr>
          <p:nvPr/>
        </p:nvSpPr>
        <p:spPr bwMode="auto">
          <a:xfrm>
            <a:off x="251520" y="4869160"/>
            <a:ext cx="7129288" cy="1449387"/>
          </a:xfrm>
          <a:prstGeom prst="rect">
            <a:avLst/>
          </a:prstGeom>
          <a:effectLst/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Пахнет весной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00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00563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0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3584575"/>
            <a:ext cx="4932362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1" name="WordArt 9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79388" y="3544888"/>
            <a:ext cx="3887787" cy="31019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Весенние 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изменения 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неживой 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14" name="Group 82"/>
          <p:cNvGraphicFramePr>
            <a:graphicFrameLocks noGrp="1"/>
          </p:cNvGraphicFramePr>
          <p:nvPr>
            <p:ph type="tbl" idx="1"/>
          </p:nvPr>
        </p:nvGraphicFramePr>
        <p:xfrm>
          <a:off x="301625" y="765175"/>
          <a:ext cx="8540750" cy="5334000"/>
        </p:xfrm>
        <a:graphic>
          <a:graphicData uri="http://schemas.openxmlformats.org/drawingml/2006/table">
            <a:tbl>
              <a:tblPr/>
              <a:tblGrid>
                <a:gridCol w="2133600"/>
                <a:gridCol w="2135188"/>
                <a:gridCol w="2136775"/>
                <a:gridCol w="2135187"/>
              </a:tblGrid>
              <a:tr h="177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Ночь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Вечер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Ночь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Ночь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Утро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915" name="Rectangle 83"/>
          <p:cNvSpPr>
            <a:spLocks noChangeArrowheads="1"/>
          </p:cNvSpPr>
          <p:nvPr/>
        </p:nvSpPr>
        <p:spPr bwMode="auto">
          <a:xfrm>
            <a:off x="323850" y="333375"/>
            <a:ext cx="1449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i="1"/>
              <a:t>Задание 1.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12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Group 2"/>
          <p:cNvGraphicFramePr>
            <a:graphicFrameLocks noGrp="1"/>
          </p:cNvGraphicFramePr>
          <p:nvPr>
            <p:ph type="tbl" idx="1"/>
          </p:nvPr>
        </p:nvGraphicFramePr>
        <p:xfrm>
          <a:off x="301625" y="765175"/>
          <a:ext cx="8540750" cy="5334000"/>
        </p:xfrm>
        <a:graphic>
          <a:graphicData uri="http://schemas.openxmlformats.org/drawingml/2006/table">
            <a:tbl>
              <a:tblPr/>
              <a:tblGrid>
                <a:gridCol w="2133600"/>
                <a:gridCol w="2135188"/>
                <a:gridCol w="2136775"/>
                <a:gridCol w="2135187"/>
              </a:tblGrid>
              <a:tr h="177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Ночь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Утро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Вечер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Утро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Вечер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Ночь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Вечер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Ночь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Утро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323850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8642350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BFA"/>
              </a:clrFrom>
              <a:clrTo>
                <a:srgbClr val="FE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3068638"/>
            <a:ext cx="14525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1" name="WordArt 9"/>
          <p:cNvSpPr>
            <a:spLocks noChangeArrowheads="1" noChangeShapeType="1" noTextEdit="1"/>
          </p:cNvSpPr>
          <p:nvPr/>
        </p:nvSpPr>
        <p:spPr bwMode="auto">
          <a:xfrm>
            <a:off x="5292080" y="692695"/>
            <a:ext cx="3312368" cy="117102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50800"/>
                <a:solidFill>
                  <a:schemeClr val="bg1">
                    <a:shade val="50000"/>
                  </a:schemeClr>
                </a:solidFill>
                <a:latin typeface="Impact"/>
              </a:rPr>
              <a:t>И з м е н е н и я </a:t>
            </a:r>
          </a:p>
          <a:p>
            <a:pPr algn="ctr">
              <a:defRPr/>
            </a:pPr>
            <a:r>
              <a:rPr lang="ru-RU" sz="3600" b="1" kern="10" dirty="0">
                <a:ln w="50800"/>
                <a:solidFill>
                  <a:schemeClr val="bg1">
                    <a:shade val="50000"/>
                  </a:schemeClr>
                </a:solidFill>
                <a:latin typeface="Impact"/>
              </a:rPr>
              <a:t>в    ж и з н и   п т и 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Найди  отличия между  картинками</a:t>
            </a:r>
            <a:r>
              <a:rPr lang="ru-RU" sz="4000" dirty="0" smtClean="0"/>
              <a:t> </a:t>
            </a:r>
          </a:p>
        </p:txBody>
      </p:sp>
      <p:pic>
        <p:nvPicPr>
          <p:cNvPr id="128004" name="Picture 4" descr="30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 b="51234"/>
          <a:stretch>
            <a:fillRect/>
          </a:stretch>
        </p:blipFill>
        <p:spPr>
          <a:xfrm>
            <a:off x="323850" y="1949450"/>
            <a:ext cx="4248150" cy="3876675"/>
          </a:xfrm>
          <a:noFill/>
        </p:spPr>
      </p:pic>
      <p:pic>
        <p:nvPicPr>
          <p:cNvPr id="128007" name="Picture 7" descr="30_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 t="52386"/>
          <a:stretch>
            <a:fillRect/>
          </a:stretch>
        </p:blipFill>
        <p:spPr>
          <a:xfrm>
            <a:off x="4643438" y="1949450"/>
            <a:ext cx="4249737" cy="3876675"/>
          </a:xfrm>
          <a:noFill/>
        </p:spPr>
      </p:pic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395288" y="260350"/>
            <a:ext cx="132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/>
              <a:t>Задание</a:t>
            </a:r>
            <a:r>
              <a:rPr lang="ru-RU" b="1" i="1">
                <a:solidFill>
                  <a:schemeClr val="bg1"/>
                </a:solidFill>
              </a:rPr>
              <a:t> </a:t>
            </a:r>
            <a:r>
              <a:rPr lang="ru-RU" b="1" i="1"/>
              <a:t>2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/>
      <p:bldP spid="1280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3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2636">
            <a:off x="827088" y="0"/>
            <a:ext cx="50673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1052513"/>
            <a:ext cx="31384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6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92375"/>
            <a:ext cx="41624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7" name="WordArt 1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95288" y="5516563"/>
            <a:ext cx="8497887" cy="1152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Изменения в жизни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2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7" grpId="0" animBg="1"/>
    </p:bld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default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844</TotalTime>
  <Words>306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Wingdings</vt:lpstr>
      <vt:lpstr>Calibri</vt:lpstr>
      <vt:lpstr>Times New Roman</vt:lpstr>
      <vt:lpstr>default</vt:lpstr>
      <vt:lpstr>1_default</vt:lpstr>
      <vt:lpstr>Коррекционно – развивающее занятие  логопеда  с учащимися 2 класса (КРО), имеющими логопедическое заключение «ОНР III уровня»</vt:lpstr>
      <vt:lpstr>Слайд 2</vt:lpstr>
      <vt:lpstr>Слайд 3</vt:lpstr>
      <vt:lpstr>Слайд 4</vt:lpstr>
      <vt:lpstr>Слайд 5</vt:lpstr>
      <vt:lpstr>Слайд 6</vt:lpstr>
      <vt:lpstr>Слайд 7</vt:lpstr>
      <vt:lpstr> Найди  отличия между  картинками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Задание 6.</vt:lpstr>
      <vt:lpstr>Вывод:</vt:lpstr>
      <vt:lpstr>Слайд 18</vt:lpstr>
      <vt:lpstr>Слайд 19</vt:lpstr>
      <vt:lpstr>Задание 8.          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«Весенние изменения  в природе»</dc:title>
  <dc:creator>1</dc:creator>
  <cp:lastModifiedBy>revaz</cp:lastModifiedBy>
  <cp:revision>18</cp:revision>
  <cp:lastPrinted>1601-01-01T00:00:00Z</cp:lastPrinted>
  <dcterms:created xsi:type="dcterms:W3CDTF">2003-03-14T16:44:40Z</dcterms:created>
  <dcterms:modified xsi:type="dcterms:W3CDTF">2013-04-16T21:18:10Z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