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2" autoAdjust="0"/>
    <p:restoredTop sz="94660"/>
  </p:normalViewPr>
  <p:slideViewPr>
    <p:cSldViewPr>
      <p:cViewPr>
        <p:scale>
          <a:sx n="66" d="100"/>
          <a:sy n="6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D34D-6E09-4764-80D5-602CBC4B6523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6DF95-EB33-4446-BEAA-B254480716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или 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C8F1B2-6676-40A7-9433-8C88035558CB}" type="slidenum">
              <a:rPr lang="ru-RU">
                <a:latin typeface="Arial" pitchFamily="34" charset="0"/>
              </a:rPr>
              <a:pPr/>
              <a:t>9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22CF-7E32-4196-AE6B-5D0DEA605B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9FD6-4119-49E0-A5EE-40B4AC6303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769100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тригонометрических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уравнений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 класс</a:t>
            </a:r>
          </a:p>
        </p:txBody>
      </p:sp>
      <p:sp>
        <p:nvSpPr>
          <p:cNvPr id="2048" name="Text Box 0"/>
          <p:cNvSpPr txBox="1">
            <a:spLocks noChangeArrowheads="1"/>
          </p:cNvSpPr>
          <p:nvPr/>
        </p:nvSpPr>
        <p:spPr bwMode="auto">
          <a:xfrm>
            <a:off x="1042988" y="4797425"/>
            <a:ext cx="7561262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Ильина Светлана Владимировна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учитель математики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лицей № 9 имени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</a:rPr>
              <a:t>О.А.Жолдасбекова</a:t>
            </a:r>
            <a:endParaRPr lang="ru-RU" b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г.Шымкент, Казахстан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323528" y="1268760"/>
            <a:ext cx="7500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57250" y="285750"/>
            <a:ext cx="7429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Решить однородное тригонометрическое уравнение: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6084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+ 5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+2cos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 = - 1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+ 5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+2cos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  = - 1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+ 5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+2cos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 +1=0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+ 5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+2cos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 +  sin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=0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 sin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+ 5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+3cos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=0   |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cosx≠0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 tg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+5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+ 3= 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y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2y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+5y +3 = 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свойству коэффициентов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- 1, y 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-  3/2.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-1, 			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-1.5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=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n € Z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(-1.5) +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 € Z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x =  -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1.5 +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n € Z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Ответ: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.5 +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n € Z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88640"/>
            <a:ext cx="30780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rgbClr val="C00000"/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</a:t>
            </a:r>
            <a:endParaRPr lang="ru-RU" sz="5400" b="1" cap="none" spc="0" dirty="0">
              <a:ln w="1905"/>
              <a:gradFill>
                <a:gsLst>
                  <a:gs pos="0">
                    <a:srgbClr val="C00000"/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835150" y="549275"/>
            <a:ext cx="5832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Цели  урока: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</a:rPr>
              <a:t>Формировать умение решать  разные виды тригонометрических уравнений различными способами, умение быстро находить правильное решение,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</a:rPr>
              <a:t>Развивать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</a:rPr>
              <a:t>логическое и критическое мышление, внимание, память,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</a:rPr>
              <a:t>Воспитывать  ответственность,  самоконтроль</a:t>
            </a:r>
          </a:p>
          <a:p>
            <a:pPr marL="342900" indent="-342900" algn="ctr">
              <a:spcBef>
                <a:spcPct val="50000"/>
              </a:spcBef>
              <a:buFont typeface="Wingdings" pitchFamily="2" charset="2"/>
              <a:buChar char="v"/>
            </a:pPr>
            <a:endParaRPr lang="ru-RU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6534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Актуализация опорных знаний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497888" cy="5109091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3366"/>
                </a:solidFill>
                <a:latin typeface="Times New Roman" pitchFamily="18" charset="0"/>
              </a:rPr>
              <a:t>Простейшие тригонометрические уравнения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sin x =a,        x =(-1) </a:t>
            </a:r>
            <a:r>
              <a:rPr lang="en-US" sz="3200" b="1" baseline="30000" dirty="0">
                <a:solidFill>
                  <a:srgbClr val="7030A0"/>
                </a:solidFill>
                <a:latin typeface="Times New Roman" pitchFamily="18" charset="0"/>
              </a:rPr>
              <a:t>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arcsin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a + 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π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n, n € Z,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cos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 x = a,      x =  ±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arccos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Arial" pitchFamily="34" charset="0"/>
              </a:rPr>
              <a:t> a +  2 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</a:rPr>
              <a:t>π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n, n € Z,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tg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x= a,         x =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arctg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a +  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</a:rPr>
              <a:t>π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n, n € Z,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ctg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x = a,       x =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arcctg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a +  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</a:rPr>
              <a:t>π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n, n € Z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11560" y="692696"/>
            <a:ext cx="79200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993366"/>
                </a:solidFill>
              </a:rPr>
              <a:t>Частные случаи</a:t>
            </a:r>
          </a:p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993366"/>
                </a:solidFill>
              </a:rPr>
              <a:t> решения простейших </a:t>
            </a:r>
          </a:p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993366"/>
                </a:solidFill>
              </a:rPr>
              <a:t> тригонометрических </a:t>
            </a:r>
          </a:p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993366"/>
                </a:solidFill>
              </a:rPr>
              <a:t>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993366"/>
                </a:solidFill>
                <a:latin typeface="Times New Roman" pitchFamily="18" charset="0"/>
              </a:rPr>
              <a:t>Решить уравнения:</a:t>
            </a:r>
            <a:r>
              <a:rPr lang="ru-RU" sz="2400" dirty="0">
                <a:solidFill>
                  <a:srgbClr val="9933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27088" y="1341438"/>
            <a:ext cx="7416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1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вариант                                                             2 вариант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500063" y="1857375"/>
          <a:ext cx="3357586" cy="4049714"/>
        </p:xfrm>
        <a:graphic>
          <a:graphicData uri="http://schemas.openxmlformats.org/drawingml/2006/table">
            <a:tbl>
              <a:tblPr/>
              <a:tblGrid>
                <a:gridCol w="1428760"/>
                <a:gridCol w="1928826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-1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- 1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30"/>
          <p:cNvGraphicFramePr>
            <a:graphicFrameLocks noGrp="1"/>
          </p:cNvGraphicFramePr>
          <p:nvPr/>
        </p:nvGraphicFramePr>
        <p:xfrm>
          <a:off x="4572000" y="1857375"/>
          <a:ext cx="4000528" cy="4037025"/>
        </p:xfrm>
        <a:graphic>
          <a:graphicData uri="http://schemas.openxmlformats.org/drawingml/2006/table">
            <a:tbl>
              <a:tblPr/>
              <a:tblGrid>
                <a:gridCol w="1714512"/>
                <a:gridCol w="2286016"/>
              </a:tblGrid>
              <a:tr h="661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-1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- 1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755650" y="1916113"/>
          <a:ext cx="7632700" cy="4049714"/>
        </p:xfrm>
        <a:graphic>
          <a:graphicData uri="http://schemas.openxmlformats.org/drawingml/2006/table">
            <a:tbl>
              <a:tblPr/>
              <a:tblGrid>
                <a:gridCol w="1873250"/>
                <a:gridCol w="57594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-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- 1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3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3" name="Rectangle 27"/>
          <p:cNvSpPr>
            <a:spLocks noChangeArrowheads="1"/>
          </p:cNvSpPr>
          <p:nvPr/>
        </p:nvSpPr>
        <p:spPr bwMode="auto">
          <a:xfrm>
            <a:off x="1547813" y="765175"/>
            <a:ext cx="11641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 вариант</a:t>
            </a:r>
          </a:p>
        </p:txBody>
      </p:sp>
      <p:sp>
        <p:nvSpPr>
          <p:cNvPr id="29696" name="Text Box 0"/>
          <p:cNvSpPr txBox="1">
            <a:spLocks noChangeArrowheads="1"/>
          </p:cNvSpPr>
          <p:nvPr/>
        </p:nvSpPr>
        <p:spPr bwMode="auto">
          <a:xfrm>
            <a:off x="827088" y="333375"/>
            <a:ext cx="612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                               П Р О В Е Р К А </a:t>
            </a:r>
            <a:endParaRPr lang="ru-RU" b="1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755576" y="1916832"/>
          <a:ext cx="7632700" cy="4049714"/>
        </p:xfrm>
        <a:graphic>
          <a:graphicData uri="http://schemas.openxmlformats.org/drawingml/2006/table">
            <a:tbl>
              <a:tblPr/>
              <a:tblGrid>
                <a:gridCol w="1873250"/>
                <a:gridCol w="57594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sin x = 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-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ctg x = - 1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3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331913" y="76517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2 </a:t>
            </a:r>
            <a:r>
              <a:rPr lang="ru-RU" b="1" dirty="0">
                <a:solidFill>
                  <a:srgbClr val="7030A0"/>
                </a:solidFill>
              </a:rPr>
              <a:t> вариант</a:t>
            </a:r>
            <a:r>
              <a:rPr lang="en-US" b="1" dirty="0">
                <a:solidFill>
                  <a:srgbClr val="7030A0"/>
                </a:solidFill>
              </a:rPr>
              <a:t>  </a:t>
            </a:r>
          </a:p>
          <a:p>
            <a:endParaRPr lang="ru-RU" dirty="0"/>
          </a:p>
        </p:txBody>
      </p:sp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827088" y="1773238"/>
          <a:ext cx="7632700" cy="4049714"/>
        </p:xfrm>
        <a:graphic>
          <a:graphicData uri="http://schemas.openxmlformats.org/drawingml/2006/table">
            <a:tbl>
              <a:tblPr/>
              <a:tblGrid>
                <a:gridCol w="1873250"/>
                <a:gridCol w="57594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 х =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/2 +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 n € Z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x = -1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+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tg x = 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tg x =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, 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tg x = - 1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-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/4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π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n, n € Z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492500" y="765175"/>
            <a:ext cx="474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Найти корни уравнения: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79200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Вариант № 1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+ 4sin x- 1 = 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66"/>
                </a:solidFill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66"/>
                </a:solidFill>
              </a:rPr>
              <a:t>				</a:t>
            </a:r>
            <a:r>
              <a:rPr lang="ru-RU" sz="240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Вариант № 2</a:t>
            </a:r>
            <a:r>
              <a:rPr lang="en-US" sz="240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2cos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– sin2x = 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921625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.</a:t>
            </a: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1285875" y="214313"/>
            <a:ext cx="6769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о в е </a:t>
            </a:r>
            <a:r>
              <a:rPr lang="ru-RU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 а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28625" y="1000125"/>
            <a:ext cx="374332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4(1 – sin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x) + 4sinx -1=0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4 -  4 sin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+4sinx -1=0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sin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+ 4sinx +3 =0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sin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- 4sinx -3 =0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y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4y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4y -3 =0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=-1/2,  </a:t>
            </a:r>
            <a:r>
              <a:rPr lang="en-US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 1.5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-1/2,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(-1)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(-1/2) +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x=(-1)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(-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x= (-1) 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 1,5 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(-1) </a:t>
            </a:r>
            <a:r>
              <a:rPr lang="en-US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716463" y="1341438"/>
            <a:ext cx="395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859338" y="1052513"/>
            <a:ext cx="3506787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2cos </a:t>
            </a:r>
            <a:r>
              <a:rPr lang="en-US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–sin2x = 0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– 2sinxcosx =0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2cosx (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)=0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=0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или   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=0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=0  I : 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1 - 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x =0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=1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€ Z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n, n € Z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исключить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n, n € Z          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</p:bld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882</Words>
  <Application>Microsoft Office PowerPoint</Application>
  <PresentationFormat>Экран (4:3)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2013-02-01T04:49:13Z</dcterms:created>
  <dcterms:modified xsi:type="dcterms:W3CDTF">2013-02-01T11:39:24Z</dcterms:modified>
</cp:coreProperties>
</file>