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image" Target="../media/image2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78C83EEC-776D-45D6-B0EE-3A0785396F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027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3D1D1D-A788-4222-89F8-F9455CE7DDBB}" type="slidenum">
              <a:rPr lang="ru-RU"/>
              <a:pPr/>
              <a:t>1</a:t>
            </a:fld>
            <a:endParaRPr 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EBF02C-D1F1-492D-BCE5-43157F1ACCD4}" type="slidenum">
              <a:rPr lang="ru-RU"/>
              <a:pPr/>
              <a:t>10</a:t>
            </a:fld>
            <a:endParaRPr 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43AB0A-6911-464D-99F2-E2260E877E27}" type="slidenum">
              <a:rPr lang="ru-RU"/>
              <a:pPr/>
              <a:t>11</a:t>
            </a:fld>
            <a:endParaRPr 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ED4001-95F8-44CD-8907-49CEE0ED084A}" type="slidenum">
              <a:rPr lang="ru-RU"/>
              <a:pPr/>
              <a:t>12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CD3A97-98C6-4BA8-B1FB-1110984C5F9C}" type="slidenum">
              <a:rPr lang="ru-RU"/>
              <a:pPr/>
              <a:t>13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66653C-C407-4A5D-95AC-055C3435F49D}" type="slidenum">
              <a:rPr lang="ru-RU"/>
              <a:pPr/>
              <a:t>14</a:t>
            </a:fld>
            <a:endParaRPr 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D467E2-FC72-41A9-A7AB-E5C30CEB50DC}" type="slidenum">
              <a:rPr lang="ru-RU"/>
              <a:pPr/>
              <a:t>15</a:t>
            </a:fld>
            <a:endParaRPr 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674AB-3E16-4B09-80EB-E944EDCEC548}" type="slidenum">
              <a:rPr lang="ru-RU"/>
              <a:pPr/>
              <a:t>16</a:t>
            </a:fld>
            <a:endParaRPr 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FC0344-9AC4-48AC-A937-A7447E86FF1C}" type="slidenum">
              <a:rPr lang="ru-RU"/>
              <a:pPr/>
              <a:t>2</a:t>
            </a:fld>
            <a:endParaRPr 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B187C9-DB77-4AF9-AA85-54336417EED9}" type="slidenum">
              <a:rPr lang="ru-RU"/>
              <a:pPr/>
              <a:t>3</a:t>
            </a:fld>
            <a:endParaRPr 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A2DD70-2A67-450E-91D8-1C8D4B9A90CA}" type="slidenum">
              <a:rPr lang="ru-RU"/>
              <a:pPr/>
              <a:t>4</a:t>
            </a:fld>
            <a:endParaRPr 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E1CDF-0C49-4109-8EAD-CE8BFC98831A}" type="slidenum">
              <a:rPr lang="ru-RU"/>
              <a:pPr/>
              <a:t>5</a:t>
            </a:fld>
            <a:endParaRPr 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EAE684-5EAB-4958-95E1-BF8E5E994FA0}" type="slidenum">
              <a:rPr lang="ru-RU"/>
              <a:pPr/>
              <a:t>6</a:t>
            </a:fld>
            <a:endParaRPr 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C61A9B-1BFC-4669-B6DC-F3857954C616}" type="slidenum">
              <a:rPr lang="ru-RU"/>
              <a:pPr/>
              <a:t>7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427CD6-2E02-4764-AD9C-5AA4CF9DDF0B}" type="slidenum">
              <a:rPr lang="ru-RU"/>
              <a:pPr/>
              <a:t>8</a:t>
            </a:fld>
            <a:endParaRPr 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0A7840-AB83-4FE9-8534-063692E3C56A}" type="slidenum">
              <a:rPr lang="ru-RU"/>
              <a:pPr/>
              <a:t>9</a:t>
            </a:fld>
            <a:endParaRPr 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F89F0B-C9F3-4EAE-B4AE-22FF37189B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34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F87BEB-F9F5-4FBB-81E0-8278840A9F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64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6308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630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B108BF-5AC5-4917-9F72-3E9526C7AB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287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CB9401-243A-4D9A-B880-615E18FF64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9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827903-EF54-4E64-BF76-DDE4DB5FBE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22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89630A-0461-462E-B1A7-CF263C28A1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5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D63CDC-710D-4E87-B85F-F0FADC13E8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95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CEE514-9440-4B08-A180-64B5275CFA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71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DE4F94-7528-4B2E-90B6-089EC455C1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12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EAAD72-17C7-44CF-90EA-22C1ECFF04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27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4E8D53-2AEF-4AE7-B85E-0B2C7F66C4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83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92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B633169-0AFD-4200-9257-F3E2D27990F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i-cdr.ucoz.ru/kartinki/karandash.gif" TargetMode="External"/><Relationship Id="rId2" Type="http://schemas.openxmlformats.org/officeDocument/2006/relationships/hyperlink" Target="http://www.relef.ru/data/catalog/products/02363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g.office-planet.ru/goods/210051/4e85b7681bf74_x.png" TargetMode="External"/><Relationship Id="rId4" Type="http://schemas.openxmlformats.org/officeDocument/2006/relationships/hyperlink" Target="http://&#1086;&#1092;&#1080;&#1089;&#1085;&#1072;&#1103;&#1089;&#1083;&#1091;&#1078;&#1073;&#1072;.&#1088;&#1092;/images/72142b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447800"/>
            <a:ext cx="8001000" cy="12192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E2C1D"/>
                </a:solidFill>
              </a:rPr>
              <a:t>МЕДИАНЫ,  БИССЕКТРИСЫ  И ВЫСОТЫ  ТРЕУГОЛЬНИКА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695700" y="533400"/>
            <a:ext cx="175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7 класс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695700" y="6019800"/>
            <a:ext cx="175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791200" y="3962400"/>
            <a:ext cx="28575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Составитель: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учитель математики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Абрамова Ю.А.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33400" y="3429000"/>
          <a:ext cx="2938463" cy="1909763"/>
        </p:xfrm>
        <a:graphic>
          <a:graphicData uri="http://schemas.openxmlformats.org/presentationml/2006/ole">
            <p:oleObj spid="_x0000_s3126" r:id="rId4" imgW="3591426" imgH="2333333" progId="PBrush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85800" y="3810000"/>
          <a:ext cx="1670050" cy="1676400"/>
        </p:xfrm>
        <a:graphic>
          <a:graphicData uri="http://schemas.openxmlformats.org/presentationml/2006/ole">
            <p:oleObj spid="_x0000_s3127" r:id="rId5" imgW="2857899" imgH="2866667" progId="PBrush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676400" y="3429000"/>
          <a:ext cx="1447800" cy="2438400"/>
        </p:xfrm>
        <a:graphic>
          <a:graphicData uri="http://schemas.openxmlformats.org/presentationml/2006/ole">
            <p:oleObj spid="_x0000_s3128" r:id="rId6" imgW="4525007" imgH="7621064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0" y="1752600"/>
            <a:ext cx="4191000" cy="2043113"/>
          </a:xfrm>
          <a:ln/>
        </p:spPr>
        <p:txBody>
          <a:bodyPr anchor="t"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3200" dirty="0"/>
              <a:t>В любом треугольнике медианы пересекаются в одной точке.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E2C1D"/>
                </a:solidFill>
              </a:rPr>
              <a:t>Медианы в треугольнике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0" y="3581400"/>
            <a:ext cx="4191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Точку пересечения медиан (в физике) принято называть </a:t>
            </a:r>
            <a:r>
              <a:rPr lang="ru-RU" sz="3200" b="1" dirty="0">
                <a:solidFill>
                  <a:srgbClr val="0E2C1D"/>
                </a:solidFill>
              </a:rPr>
              <a:t>центром тяжести</a:t>
            </a:r>
            <a:r>
              <a:rPr lang="ru-RU" sz="3200" dirty="0">
                <a:solidFill>
                  <a:srgbClr val="000000"/>
                </a:solidFill>
              </a:rPr>
              <a:t>. 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38175" y="1676400"/>
          <a:ext cx="3933825" cy="4495800"/>
        </p:xfrm>
        <a:graphic>
          <a:graphicData uri="http://schemas.openxmlformats.org/presentationml/2006/ole">
            <p:oleObj spid="_x0000_s12310" r:id="rId4" imgW="2666667" imgH="3048426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build="p"/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0" y="1752600"/>
            <a:ext cx="4191000" cy="1676400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dirty="0"/>
              <a:t>В любом треугольнике биссектрисы пересекаются в одной точке. 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676400" y="457200"/>
            <a:ext cx="56388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E2C1D"/>
                </a:solidFill>
              </a:rPr>
              <a:t>Биссектрисы в треугольнике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72000" y="3581400"/>
            <a:ext cx="4191000" cy="30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Точка пересечения биссектрис треугольника </a:t>
            </a:r>
            <a:r>
              <a:rPr lang="ru-RU" sz="3200" b="1" dirty="0">
                <a:solidFill>
                  <a:srgbClr val="0E2C1D"/>
                </a:solidFill>
              </a:rPr>
              <a:t>есть центр вписанной в треугольник окружности</a:t>
            </a:r>
            <a:r>
              <a:rPr lang="ru-RU" sz="3200" dirty="0">
                <a:solidFill>
                  <a:srgbClr val="000000"/>
                </a:solidFill>
              </a:rPr>
              <a:t>. 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623888" y="1371600"/>
          <a:ext cx="3948112" cy="4724400"/>
        </p:xfrm>
        <a:graphic>
          <a:graphicData uri="http://schemas.openxmlformats.org/presentationml/2006/ole">
            <p:oleObj spid="_x0000_s13334" name="Точечный рисунок" r:id="rId4" imgW="2572109" imgH="3076190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/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E2C1D"/>
                </a:solidFill>
              </a:rPr>
              <a:t>Высоты в треугольнике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81000" y="2743200"/>
          <a:ext cx="2505075" cy="2352675"/>
        </p:xfrm>
        <a:graphic>
          <a:graphicData uri="http://schemas.openxmlformats.org/presentationml/2006/ole">
            <p:oleObj spid="_x0000_s14420" r:id="rId4" imgW="2505425" imgH="2352381" progId="PBrush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338513" y="1981200"/>
          <a:ext cx="2771775" cy="3124200"/>
        </p:xfrm>
        <a:graphic>
          <a:graphicData uri="http://schemas.openxmlformats.org/presentationml/2006/ole">
            <p:oleObj spid="_x0000_s14421" r:id="rId5" imgW="2467319" imgH="2781688" progId="PBrush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6172200" y="3276600"/>
          <a:ext cx="2533650" cy="1771650"/>
        </p:xfrm>
        <a:graphic>
          <a:graphicData uri="http://schemas.openxmlformats.org/presentationml/2006/ole">
            <p:oleObj spid="_x0000_s14422" r:id="rId6" imgW="2534004" imgH="1771429" progId="PBrush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676400" y="6019800"/>
          <a:ext cx="2609850" cy="371475"/>
        </p:xfrm>
        <a:graphic>
          <a:graphicData uri="http://schemas.openxmlformats.org/presentationml/2006/ole">
            <p:oleObj spid="_x0000_s14423" r:id="rId7" imgW="2610214" imgH="371527" progId="PBrush">
              <p:embed/>
            </p:oleObj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5657225"/>
              </p:ext>
            </p:extLst>
          </p:nvPr>
        </p:nvGraphicFramePr>
        <p:xfrm>
          <a:off x="4355976" y="6021288"/>
          <a:ext cx="2038350" cy="333375"/>
        </p:xfrm>
        <a:graphic>
          <a:graphicData uri="http://schemas.openxmlformats.org/presentationml/2006/ole">
            <p:oleObj spid="_x0000_s14424" r:id="rId8" imgW="2038095" imgH="333333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0" y="1676400"/>
            <a:ext cx="4191000" cy="2012950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dirty="0"/>
              <a:t>В любом треугольнике высоты или их продолжения пересекаются в одной точке.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E2C1D"/>
                </a:solidFill>
              </a:rPr>
              <a:t>Высоты в треугольнике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0" y="3962400"/>
            <a:ext cx="4191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Точку пересечения высот называют </a:t>
            </a:r>
            <a:r>
              <a:rPr lang="ru-RU" sz="3200" b="1" dirty="0">
                <a:solidFill>
                  <a:srgbClr val="0E2C1D"/>
                </a:solidFill>
              </a:rPr>
              <a:t>ортоцентром</a:t>
            </a:r>
            <a:r>
              <a:rPr lang="ru-RU" sz="3200" dirty="0">
                <a:solidFill>
                  <a:srgbClr val="000000"/>
                </a:solidFill>
              </a:rPr>
              <a:t>. 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762000" y="1639888"/>
          <a:ext cx="3810000" cy="3576637"/>
        </p:xfrm>
        <a:graphic>
          <a:graphicData uri="http://schemas.openxmlformats.org/presentationml/2006/ole">
            <p:oleObj spid="_x0000_s15382" r:id="rId4" imgW="2505425" imgH="2352381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/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828800" y="457200"/>
            <a:ext cx="5486400" cy="6858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E2C1D"/>
                </a:solidFill>
              </a:rPr>
              <a:t>Замечательное свойство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4343400"/>
            <a:ext cx="8305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В любом треугольнике медианы, биссектрисы, высоты или продолжения высот пересекаются в одной точке.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33400" y="1981200"/>
          <a:ext cx="2895600" cy="2243138"/>
        </p:xfrm>
        <a:graphic>
          <a:graphicData uri="http://schemas.openxmlformats.org/presentationml/2006/ole">
            <p:oleObj spid="_x0000_s16437" r:id="rId4" imgW="2666667" imgH="2076740" progId="PBrush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6477000" y="2057400"/>
          <a:ext cx="2286000" cy="2146300"/>
        </p:xfrm>
        <a:graphic>
          <a:graphicData uri="http://schemas.openxmlformats.org/presentationml/2006/ole">
            <p:oleObj spid="_x0000_s16438" r:id="rId5" imgW="2505425" imgH="2352381" progId="PBrush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733800" y="1752600"/>
          <a:ext cx="2738438" cy="2362200"/>
        </p:xfrm>
        <a:graphic>
          <a:graphicData uri="http://schemas.openxmlformats.org/presentationml/2006/ole">
            <p:oleObj spid="_x0000_s16439" r:id="rId6" imgW="2572109" imgH="2227982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0" y="1447800"/>
            <a:ext cx="4191000" cy="3135313"/>
          </a:xfrm>
          <a:ln/>
        </p:spPr>
        <p:txBody>
          <a:bodyPr anchor="t"/>
          <a:lstStyle/>
          <a:p>
            <a:pPr algn="just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/>
              <a:t>С помощью чертежных инструментов найдите на рисунке: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/>
              <a:t>а) медиану;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/>
              <a:t>б) биссектрису;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/>
              <a:t>в) высоту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/>
              <a:t>треугольника </a:t>
            </a:r>
            <a:r>
              <a:rPr lang="en-US" sz="2800">
                <a:cs typeface="Arial Unicode MS" pitchFamily="32" charset="0"/>
              </a:rPr>
              <a:t>MKT</a:t>
            </a:r>
            <a:r>
              <a:rPr lang="ru-RU" sz="2800">
                <a:cs typeface="Arial Unicode MS" pitchFamily="32" charset="0"/>
              </a:rPr>
              <a:t>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E2C1D"/>
                </a:solidFill>
              </a:rPr>
              <a:t>Задание</a:t>
            </a:r>
          </a:p>
        </p:txBody>
      </p:sp>
      <p:sp>
        <p:nvSpPr>
          <p:cNvPr id="17411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82000" y="6096000"/>
            <a:ext cx="457200" cy="457200"/>
          </a:xfrm>
          <a:prstGeom prst="actionButtonForwardNext">
            <a:avLst/>
          </a:prstGeom>
          <a:solidFill>
            <a:srgbClr val="FFFFFF"/>
          </a:solidFill>
          <a:ln w="936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4800" y="4648200"/>
            <a:ext cx="8458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E2C1D"/>
                </a:solidFill>
              </a:rPr>
              <a:t>а) Медиана – отрезок        .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E2C1D"/>
                </a:solidFill>
              </a:rPr>
              <a:t>б) Биссектриса – отрезок       .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E2C1D"/>
                </a:solidFill>
              </a:rPr>
              <a:t>в) Высота –</a:t>
            </a:r>
            <a:r>
              <a:rPr lang="ru-RU" sz="2800">
                <a:solidFill>
                  <a:srgbClr val="000000"/>
                </a:solidFill>
              </a:rPr>
              <a:t>                            . </a:t>
            </a: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81000" y="1600200"/>
          <a:ext cx="3962400" cy="2922588"/>
        </p:xfrm>
        <a:graphic>
          <a:graphicData uri="http://schemas.openxmlformats.org/presentationml/2006/ole">
            <p:oleObj spid="_x0000_s17433" r:id="rId4" imgW="3486637" imgH="2572109" progId="PBrush">
              <p:embed/>
            </p:oleObj>
          </a:graphicData>
        </a:graphic>
      </p:graphicFrame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3810000" y="4724400"/>
            <a:ext cx="457200" cy="334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BT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4267200" y="5181600"/>
            <a:ext cx="457200" cy="334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AK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286000" y="5715000"/>
            <a:ext cx="22860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отрезок</a:t>
            </a:r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CH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/>
          </p:nvPr>
        </p:nvSpPr>
        <p:spPr>
          <a:xfrm>
            <a:off x="723900" y="1371600"/>
            <a:ext cx="7808540" cy="5105400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Arial Unicode MS" pitchFamily="32" charset="0"/>
                <a:cs typeface="Arial Unicode MS" pitchFamily="32" charset="0"/>
              </a:rPr>
              <a:t>I</a:t>
            </a:r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  <a:latin typeface="Arial Unicode MS" pitchFamily="32" charset="0"/>
                <a:cs typeface="Arial Unicode MS" pitchFamily="32" charset="0"/>
              </a:rPr>
              <a:t> уровень</a:t>
            </a:r>
            <a:r>
              <a:rPr lang="ru-RU" sz="2800" dirty="0">
                <a:latin typeface="Arial Unicode MS" pitchFamily="32" charset="0"/>
                <a:cs typeface="Arial Unicode MS" pitchFamily="32" charset="0"/>
              </a:rPr>
              <a:t>: </a:t>
            </a:r>
            <a:r>
              <a:rPr lang="ru-RU" sz="2800" dirty="0">
                <a:cs typeface="Arial Unicode MS" pitchFamily="32" charset="0"/>
              </a:rPr>
              <a:t>п. 16,17, знать основные определения и формулировки утверждений и теорем. </a:t>
            </a:r>
            <a:endParaRPr lang="ru-RU" sz="2800" dirty="0" smtClean="0">
              <a:cs typeface="Arial Unicode MS" pitchFamily="32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800" dirty="0">
              <a:cs typeface="Arial Unicode MS" pitchFamily="32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</a:rPr>
              <a:t>II</a:t>
            </a:r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</a:rPr>
              <a:t> уровень</a:t>
            </a:r>
            <a:r>
              <a:rPr lang="ru-RU" sz="2800" dirty="0"/>
              <a:t>: п. 16,17, знать основные определения и формулировки утверждений, и доказательство </a:t>
            </a:r>
            <a:r>
              <a:rPr lang="ru-RU" sz="2800" dirty="0" smtClean="0"/>
              <a:t>теорем.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1000" dirty="0" smtClean="0"/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dirty="0" smtClean="0"/>
              <a:t>На </a:t>
            </a:r>
            <a:r>
              <a:rPr lang="ru-RU" sz="2800" dirty="0"/>
              <a:t>альбомных листах (А4) в каждом из треугольников (остроугольном, прямоугольном и тупоугольном) провести медианы, биссектрисы и высоты.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E2C1D"/>
                </a:solidFill>
              </a:rPr>
              <a:t>Домашнее задание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28416" y="5517232"/>
            <a:ext cx="5601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>
              <a:buClrTx/>
              <a:buFontTx/>
              <a:buNone/>
            </a:pPr>
            <a:endParaRPr lang="ru-RU" sz="1400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>
              <a:buClrTx/>
              <a:buFontTx/>
              <a:buNone/>
            </a:pPr>
            <a:endParaRPr lang="ru-RU" sz="1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/>
          </p:nvPr>
        </p:nvSpPr>
        <p:spPr>
          <a:xfrm>
            <a:off x="228600" y="1371600"/>
            <a:ext cx="8686800" cy="5029200"/>
          </a:xfrm>
          <a:ln/>
        </p:spPr>
        <p:txBody>
          <a:bodyPr anchor="t"/>
          <a:lstStyle/>
          <a:p>
            <a:pPr marL="606425" indent="-606425" algn="l">
              <a:spcBef>
                <a:spcPts val="600"/>
              </a:spcBef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 sz="2400" dirty="0" err="1"/>
              <a:t>Атанасян</a:t>
            </a:r>
            <a:r>
              <a:rPr lang="ru-RU" sz="2400" dirty="0"/>
              <a:t> Л.С., Бутузов В.Ф. и др. Геометрия 7 – 9. М., «Просвещение», 2011 г.</a:t>
            </a:r>
          </a:p>
          <a:p>
            <a:pPr marL="606425" indent="-606425" algn="l">
              <a:spcBef>
                <a:spcPts val="600"/>
              </a:spcBef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 sz="2400" dirty="0"/>
              <a:t>Елизарова С. Ребятам о зверятах. // Народное образование. № 9 – 10, 1993 г.</a:t>
            </a:r>
          </a:p>
          <a:p>
            <a:pPr marL="606425" indent="-606425" algn="l">
              <a:spcBef>
                <a:spcPts val="600"/>
              </a:spcBef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 sz="2400" dirty="0" err="1"/>
              <a:t>Атанасян</a:t>
            </a:r>
            <a:r>
              <a:rPr lang="ru-RU" sz="2400" dirty="0"/>
              <a:t> Л.С., Бутузов В.Ф. и др. Геометрия. Рабочая тетрадь для 7 класса. – М., «Просвещение», 2009 г. – № 63.</a:t>
            </a:r>
          </a:p>
          <a:p>
            <a:pPr marL="606425" indent="-606425" algn="l">
              <a:spcBef>
                <a:spcPts val="600"/>
              </a:spcBef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 sz="2400" dirty="0"/>
              <a:t>Треугольник: </a:t>
            </a:r>
            <a:r>
              <a:rPr lang="ru-RU" sz="2400" dirty="0">
                <a:hlinkClick r:id="rId2"/>
              </a:rPr>
              <a:t>http://</a:t>
            </a:r>
            <a:r>
              <a:rPr lang="ru-RU" sz="2400" dirty="0" smtClean="0">
                <a:hlinkClick r:id="rId2"/>
              </a:rPr>
              <a:t>www.relef.ru/data/catalog/products/023633.jpg</a:t>
            </a:r>
            <a:r>
              <a:rPr lang="ru-RU" sz="2400" dirty="0" smtClean="0"/>
              <a:t> .</a:t>
            </a:r>
            <a:endParaRPr lang="ru-RU" sz="2400" dirty="0"/>
          </a:p>
          <a:p>
            <a:pPr marL="606425" indent="-606425" algn="l">
              <a:spcBef>
                <a:spcPts val="600"/>
              </a:spcBef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 sz="2400" dirty="0"/>
              <a:t>Карандаш: </a:t>
            </a:r>
            <a:r>
              <a:rPr lang="ru-RU" sz="2400" dirty="0">
                <a:hlinkClick r:id="rId3"/>
              </a:rPr>
              <a:t>http://</a:t>
            </a:r>
            <a:r>
              <a:rPr lang="ru-RU" sz="2400" dirty="0" smtClean="0">
                <a:hlinkClick r:id="rId3"/>
              </a:rPr>
              <a:t>ai-cdr.ucoz.ru/kartinki/karandash.gif</a:t>
            </a:r>
            <a:r>
              <a:rPr lang="ru-RU" sz="2400" dirty="0" smtClean="0"/>
              <a:t> .</a:t>
            </a:r>
            <a:endParaRPr lang="ru-RU" sz="2400" dirty="0"/>
          </a:p>
          <a:p>
            <a:pPr marL="606425" indent="-606425" algn="l">
              <a:spcBef>
                <a:spcPts val="600"/>
              </a:spcBef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 sz="2400" dirty="0"/>
              <a:t>Транспортир: </a:t>
            </a:r>
            <a:r>
              <a:rPr lang="ru-RU" sz="2400" dirty="0">
                <a:hlinkClick r:id="rId4"/>
              </a:rPr>
              <a:t>http://</a:t>
            </a:r>
            <a:r>
              <a:rPr lang="ru-RU" sz="2400" dirty="0" smtClean="0">
                <a:hlinkClick r:id="rId4"/>
              </a:rPr>
              <a:t>офиснаяслужба.рф/images/72142b.jpg</a:t>
            </a:r>
            <a:r>
              <a:rPr lang="ru-RU" sz="2400" dirty="0" smtClean="0"/>
              <a:t>  </a:t>
            </a:r>
            <a:r>
              <a:rPr lang="ru-RU" sz="2400" dirty="0"/>
              <a:t>.</a:t>
            </a:r>
          </a:p>
          <a:p>
            <a:pPr marL="606425" indent="-606425" algn="l">
              <a:spcBef>
                <a:spcPts val="600"/>
              </a:spcBef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 sz="2400" dirty="0"/>
              <a:t>Линейка: </a:t>
            </a:r>
            <a:r>
              <a:rPr lang="ru-RU" sz="2400" dirty="0">
                <a:hlinkClick r:id="rId5"/>
              </a:rPr>
              <a:t>http://</a:t>
            </a:r>
            <a:r>
              <a:rPr lang="ru-RU" sz="2400" dirty="0" smtClean="0">
                <a:hlinkClick r:id="rId5"/>
              </a:rPr>
              <a:t>img.office-planet.ru/goods/210051/4e85b7681bf74_x.png</a:t>
            </a:r>
            <a:r>
              <a:rPr lang="ru-RU" sz="2400" dirty="0" smtClean="0"/>
              <a:t> .</a:t>
            </a:r>
            <a:endParaRPr lang="ru-RU" sz="2400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 idx="1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E2C1D"/>
                </a:solidFill>
              </a:rPr>
              <a:t>Источники: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33600" y="5334000"/>
            <a:ext cx="2286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685800" y="5562600"/>
            <a:ext cx="38862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2376488" y="2686050"/>
            <a:ext cx="1587" cy="35052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362200" y="4267200"/>
            <a:ext cx="1588" cy="12954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89900694"/>
              </p:ext>
            </p:extLst>
          </p:nvPr>
        </p:nvGraphicFramePr>
        <p:xfrm>
          <a:off x="891952" y="1350640"/>
          <a:ext cx="1447800" cy="2438400"/>
        </p:xfrm>
        <a:graphic>
          <a:graphicData uri="http://schemas.openxmlformats.org/presentationml/2006/ole">
            <p:oleObj spid="_x0000_s4134" name="Точечный рисунок" r:id="rId4" imgW="4524480" imgH="7620120" progId="PBrush">
              <p:embed/>
            </p:oleObj>
          </a:graphicData>
        </a:graphic>
      </p:graphicFrame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286000" y="4191000"/>
            <a:ext cx="152400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590800" y="40386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2590800" y="57150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4038600" y="5715000"/>
            <a:ext cx="228600" cy="295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E2C1D"/>
                </a:solidFill>
              </a:rPr>
              <a:t>Перпендикуляр к прямой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191000" y="2209800"/>
            <a:ext cx="4419600" cy="3048000"/>
          </a:xfrm>
          <a:ln/>
        </p:spPr>
        <p:txBody>
          <a:bodyPr/>
          <a:lstStyle/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/>
              <a:t>Отрезок АН называется </a:t>
            </a:r>
            <a:r>
              <a:rPr lang="ru-RU" b="1">
                <a:solidFill>
                  <a:srgbClr val="0E2C1D"/>
                </a:solidFill>
              </a:rPr>
              <a:t>перпендикуляром, проведенным из точки А к прямой </a:t>
            </a:r>
            <a:r>
              <a:rPr lang="ru-RU" b="1" i="1">
                <a:solidFill>
                  <a:srgbClr val="0E2C1D"/>
                </a:solidFill>
              </a:rPr>
              <a:t>а</a:t>
            </a:r>
            <a:r>
              <a:rPr lang="ru-RU"/>
              <a:t>, если прямые АН и </a:t>
            </a:r>
            <a:r>
              <a:rPr lang="ru-RU" i="1"/>
              <a:t>а</a:t>
            </a:r>
            <a:r>
              <a:rPr lang="ru-RU"/>
              <a:t> перпендикулярны.</a:t>
            </a: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2286000" y="5486400"/>
            <a:ext cx="152400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4572000" y="1447800"/>
            <a:ext cx="388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А</a:t>
            </a:r>
            <a:r>
              <a:rPr lang="ru-RU" sz="3200">
                <a:solidFill>
                  <a:srgbClr val="000000"/>
                </a:solidFill>
                <a:latin typeface="Symbol" pitchFamily="16" charset="2"/>
              </a:rPr>
              <a:t></a:t>
            </a:r>
            <a:r>
              <a:rPr lang="ru-RU" sz="3200">
                <a:solidFill>
                  <a:srgbClr val="000000"/>
                </a:solidFill>
              </a:rPr>
              <a:t>а,   АН </a:t>
            </a:r>
            <a:r>
              <a:rPr lang="ru-RU" sz="3200">
                <a:solidFill>
                  <a:srgbClr val="000000"/>
                </a:solidFill>
                <a:latin typeface="Symbol" pitchFamily="16" charset="2"/>
              </a:rPr>
              <a:t></a:t>
            </a: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ru-RU" sz="3200" i="1">
                <a:solidFill>
                  <a:srgbClr val="000000"/>
                </a:solidFill>
              </a:rPr>
              <a:t>а</a:t>
            </a:r>
          </a:p>
        </p:txBody>
      </p:sp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096" y="1309513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1.11111E-6 L -0.01736 0.4358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54" dur="20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1" animBg="1"/>
      <p:bldP spid="4099" grpId="0" animBg="1"/>
      <p:bldP spid="4100" grpId="0" animBg="1"/>
      <p:bldP spid="4104" grpId="0" animBg="1"/>
      <p:bldP spid="41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33600" y="5334000"/>
            <a:ext cx="2286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685800" y="5562600"/>
            <a:ext cx="38862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2362200" y="2667000"/>
            <a:ext cx="1588" cy="35052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362200" y="2667000"/>
            <a:ext cx="1588" cy="35052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2362200" y="4267200"/>
            <a:ext cx="1588" cy="12954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286000" y="4191000"/>
            <a:ext cx="152400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590800" y="40386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590800" y="57150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4038600" y="5715000"/>
            <a:ext cx="228600" cy="295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54102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E2C1D"/>
                </a:solidFill>
              </a:rPr>
              <a:t>Теорема о перпендикуляре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191000" y="1905000"/>
            <a:ext cx="4419600" cy="3048000"/>
          </a:xfrm>
          <a:ln/>
        </p:spPr>
        <p:txBody>
          <a:bodyPr/>
          <a:lstStyle/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/>
              <a:t>Из точки, не лежащей на прямой, можно провести перпендикуляр к этой прямой, и притом только один.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2286000" y="5486400"/>
            <a:ext cx="152400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5562306"/>
              </p:ext>
            </p:extLst>
          </p:nvPr>
        </p:nvGraphicFramePr>
        <p:xfrm>
          <a:off x="467544" y="6013450"/>
          <a:ext cx="2894012" cy="311150"/>
        </p:xfrm>
        <a:graphic>
          <a:graphicData uri="http://schemas.openxmlformats.org/presentationml/2006/ole">
            <p:oleObj spid="_x0000_s6197" name="Точечный рисунок" r:id="rId4" imgW="4525007" imgH="542570" progId="PBrush">
              <p:embed/>
            </p:oleObj>
          </a:graphicData>
        </a:graphic>
      </p:graphicFrame>
      <p:sp>
        <p:nvSpPr>
          <p:cNvPr id="6145" name="WordArt 1"/>
          <p:cNvSpPr>
            <a:spLocks noChangeArrowheads="1" noChangeShapeType="1" noTextEdit="1"/>
          </p:cNvSpPr>
          <p:nvPr/>
        </p:nvSpPr>
        <p:spPr bwMode="auto">
          <a:xfrm>
            <a:off x="3200400" y="1295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3352800" y="5486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828800" y="56388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/>
          </p:nvPr>
        </p:nvSpPr>
        <p:spPr>
          <a:xfrm>
            <a:off x="4191000" y="2209800"/>
            <a:ext cx="4191000" cy="3657600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3200" dirty="0"/>
              <a:t>Отрезок, соединяющий вершину треугольника с серединой противоположной стороны, называется </a:t>
            </a:r>
            <a:r>
              <a:rPr lang="ru-RU" sz="3200" b="1" dirty="0">
                <a:solidFill>
                  <a:srgbClr val="0E2C1D"/>
                </a:solidFill>
              </a:rPr>
              <a:t>медианой треугольника</a:t>
            </a:r>
            <a:r>
              <a:rPr lang="ru-RU" sz="3200" b="1" dirty="0"/>
              <a:t>.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33400" y="1409700"/>
            <a:ext cx="2743200" cy="4038600"/>
          </a:xfrm>
          <a:prstGeom prst="triangle">
            <a:avLst>
              <a:gd name="adj" fmla="val 86088"/>
            </a:avLst>
          </a:prstGeom>
          <a:blipFill dpi="0" rotWithShape="0">
            <a:blip r:embed="rId5" cstate="email"/>
            <a:srcRect/>
            <a:tile tx="0" ty="0" sx="100000" sy="100000" flip="none" algn="tl"/>
          </a:blip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828800" y="5410200"/>
            <a:ext cx="152400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590800" y="5334000"/>
            <a:ext cx="73025" cy="225425"/>
            <a:chOff x="1632" y="3360"/>
            <a:chExt cx="46" cy="142"/>
          </a:xfrm>
        </p:grpSpPr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1632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1679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1143000" y="5334000"/>
            <a:ext cx="73025" cy="225425"/>
            <a:chOff x="720" y="3360"/>
            <a:chExt cx="46" cy="142"/>
          </a:xfrm>
        </p:grpSpPr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720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767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381000" y="55626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1901825" y="1447800"/>
            <a:ext cx="996950" cy="39624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3533775" y="1295400"/>
          <a:ext cx="1433513" cy="1428750"/>
        </p:xfrm>
        <a:graphic>
          <a:graphicData uri="http://schemas.openxmlformats.org/presentationml/2006/ole">
            <p:oleObj spid="_x0000_s6198" name="Точечный рисунок" r:id="rId6" imgW="2866667" imgH="2857899" progId="PBrush">
              <p:embed/>
            </p:oleObj>
          </a:graphicData>
        </a:graphic>
      </p:graphicFrame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5327650" y="1524000"/>
            <a:ext cx="2160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СМ = МВ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title" idx="1"/>
          </p:nvPr>
        </p:nvSpPr>
        <p:spPr>
          <a:xfrm>
            <a:off x="1855839" y="476672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E2C1D"/>
                </a:solidFill>
              </a:rPr>
              <a:t>Медиана треугольника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152400" y="5991944"/>
            <a:ext cx="4495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E2C1D"/>
                </a:solidFill>
              </a:rPr>
              <a:t>АМ – медиана треугольника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00416 -0.0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2 -0.13959 L -0.16163 0.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53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0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4114800" y="2057400"/>
            <a:ext cx="4724400" cy="2362200"/>
          </a:xfrm>
          <a:ln/>
        </p:spPr>
        <p:txBody>
          <a:bodyPr anchor="t"/>
          <a:lstStyle/>
          <a:p>
            <a:pPr algn="l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>
                <a:latin typeface="Arial Unicode MS" pitchFamily="32" charset="0"/>
                <a:cs typeface="Arial Unicode MS" pitchFamily="32" charset="0"/>
              </a:rPr>
              <a:t>Медиана-обезьяна,</a:t>
            </a:r>
            <a:br>
              <a:rPr lang="ru-RU" sz="2800">
                <a:latin typeface="Arial Unicode MS" pitchFamily="32" charset="0"/>
                <a:cs typeface="Arial Unicode MS" pitchFamily="32" charset="0"/>
              </a:rPr>
            </a:br>
            <a:r>
              <a:rPr lang="ru-RU" sz="2800">
                <a:latin typeface="Arial Unicode MS" pitchFamily="32" charset="0"/>
                <a:cs typeface="Arial Unicode MS" pitchFamily="32" charset="0"/>
              </a:rPr>
              <a:t>У которой зоркий глаз,</a:t>
            </a:r>
            <a:br>
              <a:rPr lang="ru-RU" sz="2800">
                <a:latin typeface="Arial Unicode MS" pitchFamily="32" charset="0"/>
                <a:cs typeface="Arial Unicode MS" pitchFamily="32" charset="0"/>
              </a:rPr>
            </a:br>
            <a:r>
              <a:rPr lang="ru-RU" sz="2800">
                <a:latin typeface="Arial Unicode MS" pitchFamily="32" charset="0"/>
                <a:cs typeface="Arial Unicode MS" pitchFamily="32" charset="0"/>
              </a:rPr>
              <a:t>Прыгнет точно в середину</a:t>
            </a:r>
            <a:br>
              <a:rPr lang="ru-RU" sz="2800">
                <a:latin typeface="Arial Unicode MS" pitchFamily="32" charset="0"/>
                <a:cs typeface="Arial Unicode MS" pitchFamily="32" charset="0"/>
              </a:rPr>
            </a:br>
            <a:r>
              <a:rPr lang="ru-RU" sz="2800">
                <a:latin typeface="Arial Unicode MS" pitchFamily="32" charset="0"/>
                <a:cs typeface="Arial Unicode MS" pitchFamily="32" charset="0"/>
              </a:rPr>
              <a:t>Стороны против вершины, </a:t>
            </a:r>
            <a:br>
              <a:rPr lang="ru-RU" sz="2800">
                <a:latin typeface="Arial Unicode MS" pitchFamily="32" charset="0"/>
                <a:cs typeface="Arial Unicode MS" pitchFamily="32" charset="0"/>
              </a:rPr>
            </a:br>
            <a:r>
              <a:rPr lang="ru-RU" sz="2800">
                <a:latin typeface="Arial Unicode MS" pitchFamily="32" charset="0"/>
                <a:cs typeface="Arial Unicode MS" pitchFamily="32" charset="0"/>
              </a:rPr>
              <a:t>Где находится сейчас?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090863" y="21145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03388"/>
            <a:ext cx="38862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 idx="1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E2C1D"/>
                </a:solidFill>
              </a:rPr>
              <a:t>Медиана треугольника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1"/>
          <p:cNvSpPr>
            <a:spLocks noChangeArrowheads="1" noChangeShapeType="1" noTextEdit="1"/>
          </p:cNvSpPr>
          <p:nvPr/>
        </p:nvSpPr>
        <p:spPr bwMode="auto">
          <a:xfrm>
            <a:off x="3200400" y="1295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352800" y="5486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828800" y="56388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/>
          </p:nvPr>
        </p:nvSpPr>
        <p:spPr>
          <a:xfrm>
            <a:off x="4191000" y="2209800"/>
            <a:ext cx="4572000" cy="3886200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3200"/>
              <a:t>Отрезок биссектрисы угла треугольника, соединяющий вершину треугольника с точкой противоположной стороны, называется </a:t>
            </a:r>
            <a:r>
              <a:rPr lang="ru-RU" sz="3200" b="1">
                <a:solidFill>
                  <a:srgbClr val="0E2C1D"/>
                </a:solidFill>
              </a:rPr>
              <a:t>биссектрисой треугольника</a:t>
            </a:r>
            <a:r>
              <a:rPr lang="ru-RU" sz="3200"/>
              <a:t>.</a:t>
            </a:r>
            <a:r>
              <a:rPr lang="ru-RU" sz="2800"/>
              <a:t> 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33400" y="1409700"/>
            <a:ext cx="2743200" cy="4038600"/>
          </a:xfrm>
          <a:prstGeom prst="triangle">
            <a:avLst>
              <a:gd name="adj" fmla="val 85208"/>
            </a:avLst>
          </a:prstGeom>
          <a:blipFill dpi="0" rotWithShape="0">
            <a:blip r:embed="rId4" cstate="email"/>
            <a:srcRect/>
            <a:tile tx="0" ty="0" sx="100000" sy="100000" flip="none" algn="tl"/>
          </a:blip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381000" y="55626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</a:t>
            </a: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3317875" y="1368425"/>
          <a:ext cx="1433513" cy="1428750"/>
        </p:xfrm>
        <a:graphic>
          <a:graphicData uri="http://schemas.openxmlformats.org/presentationml/2006/ole">
            <p:oleObj spid="_x0000_s8244" r:id="rId5" imgW="2866667" imgH="2857899" progId="PBrush">
              <p:embed/>
            </p:oleObj>
          </a:graphicData>
        </a:graphic>
      </p:graphicFrame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057400" y="5791200"/>
            <a:ext cx="152400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725488" y="1287463"/>
          <a:ext cx="1577975" cy="1017587"/>
        </p:xfrm>
        <a:graphic>
          <a:graphicData uri="http://schemas.openxmlformats.org/presentationml/2006/ole">
            <p:oleObj spid="_x0000_s8245" r:id="rId6" imgW="3591426" imgH="2333333" progId="PBrush">
              <p:embed/>
            </p:oleObj>
          </a:graphicData>
        </a:graphic>
      </p:graphicFrame>
      <p:sp>
        <p:nvSpPr>
          <p:cNvPr id="8202" name="Rectangle 10"/>
          <p:cNvSpPr>
            <a:spLocks noGrp="1" noChangeArrowheads="1"/>
          </p:cNvSpPr>
          <p:nvPr>
            <p:ph type="title" idx="1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E2C1D"/>
                </a:solidFill>
              </a:rPr>
              <a:t>Биссектриса треугольника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04800" y="6019800"/>
            <a:ext cx="472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E2C1D"/>
                </a:solidFill>
              </a:rPr>
              <a:t>АА1 – биссектриса треугольника</a:t>
            </a:r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4572000" y="1524000"/>
            <a:ext cx="3883025" cy="530225"/>
            <a:chOff x="2880" y="960"/>
            <a:chExt cx="2446" cy="334"/>
          </a:xfrm>
        </p:grpSpPr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2880" y="960"/>
              <a:ext cx="244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ts val="8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3200">
                  <a:solidFill>
                    <a:srgbClr val="000000"/>
                  </a:solidFill>
                  <a:latin typeface="Symbol" pitchFamily="16" charset="2"/>
                </a:rPr>
                <a:t></a:t>
              </a:r>
              <a:r>
                <a:rPr lang="ru-RU" sz="3200">
                  <a:solidFill>
                    <a:srgbClr val="000000"/>
                  </a:solidFill>
                </a:rPr>
                <a:t>АСА   = </a:t>
              </a:r>
              <a:r>
                <a:rPr lang="ru-RU" sz="3200">
                  <a:solidFill>
                    <a:srgbClr val="000000"/>
                  </a:solidFill>
                  <a:latin typeface="Symbol" pitchFamily="16" charset="2"/>
                </a:rPr>
                <a:t></a:t>
              </a:r>
              <a:r>
                <a:rPr lang="ru-RU" sz="3200">
                  <a:solidFill>
                    <a:srgbClr val="000000"/>
                  </a:solidFill>
                </a:rPr>
                <a:t>ВАА</a:t>
              </a: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3744" y="1152"/>
              <a:ext cx="0" cy="9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4848" y="1152"/>
              <a:ext cx="0" cy="9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1725613" y="1409700"/>
            <a:ext cx="1155700" cy="4494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1882775" y="1443038"/>
            <a:ext cx="996950" cy="39624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1" name="Freeform 19"/>
          <p:cNvSpPr>
            <a:spLocks noChangeArrowheads="1"/>
          </p:cNvSpPr>
          <p:nvPr/>
        </p:nvSpPr>
        <p:spPr bwMode="auto">
          <a:xfrm>
            <a:off x="2292350" y="2347913"/>
            <a:ext cx="284163" cy="254000"/>
          </a:xfrm>
          <a:custGeom>
            <a:avLst/>
            <a:gdLst>
              <a:gd name="T0" fmla="*/ 790 w 791"/>
              <a:gd name="T1" fmla="*/ 706 h 707"/>
              <a:gd name="T2" fmla="*/ 93 w 791"/>
              <a:gd name="T3" fmla="*/ 0 h 70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91" h="707">
                <a:moveTo>
                  <a:pt x="790" y="706"/>
                </a:moveTo>
                <a:cubicBezTo>
                  <a:pt x="0" y="664"/>
                  <a:pt x="93" y="0"/>
                  <a:pt x="93" y="0"/>
                </a:cubicBezTo>
              </a:path>
            </a:pathLst>
          </a:cu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2" name="Freeform 20"/>
          <p:cNvSpPr>
            <a:spLocks noChangeArrowheads="1"/>
          </p:cNvSpPr>
          <p:nvPr/>
        </p:nvSpPr>
        <p:spPr bwMode="auto">
          <a:xfrm>
            <a:off x="2576513" y="2347914"/>
            <a:ext cx="382587" cy="334962"/>
          </a:xfrm>
          <a:custGeom>
            <a:avLst/>
            <a:gdLst>
              <a:gd name="T0" fmla="*/ 881 w 882"/>
              <a:gd name="T1" fmla="*/ 0 h 713"/>
              <a:gd name="T2" fmla="*/ 0 w 882"/>
              <a:gd name="T3" fmla="*/ 449 h 7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82" h="713">
                <a:moveTo>
                  <a:pt x="881" y="0"/>
                </a:moveTo>
                <a:cubicBezTo>
                  <a:pt x="536" y="712"/>
                  <a:pt x="0" y="449"/>
                  <a:pt x="0" y="449"/>
                </a:cubicBezTo>
              </a:path>
            </a:pathLst>
          </a:cu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3472 L -0.15382 0.3747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5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5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200" grpId="0" animBg="1"/>
      <p:bldP spid="8209" grpId="0" animBg="1"/>
      <p:bldP spid="8210" grpId="0" animBg="1"/>
      <p:bldP spid="8210" grpId="1" animBg="1"/>
      <p:bldP spid="8211" grpId="0" animBg="1"/>
      <p:bldP spid="82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E2C1D"/>
                </a:solidFill>
              </a:rPr>
              <a:t>Биссектриса треугольника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4800" y="2590800"/>
            <a:ext cx="4724400" cy="1371600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i="1">
                <a:latin typeface="Arial Unicode MS" pitchFamily="32" charset="0"/>
                <a:cs typeface="Arial Unicode MS" pitchFamily="32" charset="0"/>
              </a:rPr>
              <a:t>Биссектриса – это крыса,</a:t>
            </a:r>
            <a:br>
              <a:rPr lang="ru-RU" sz="2800" i="1">
                <a:latin typeface="Arial Unicode MS" pitchFamily="32" charset="0"/>
                <a:cs typeface="Arial Unicode MS" pitchFamily="32" charset="0"/>
              </a:rPr>
            </a:br>
            <a:r>
              <a:rPr lang="ru-RU" sz="2800" i="1">
                <a:latin typeface="Arial Unicode MS" pitchFamily="32" charset="0"/>
                <a:cs typeface="Arial Unicode MS" pitchFamily="32" charset="0"/>
              </a:rPr>
              <a:t>Которая бегает по углам </a:t>
            </a:r>
            <a:br>
              <a:rPr lang="ru-RU" sz="2800" i="1">
                <a:latin typeface="Arial Unicode MS" pitchFamily="32" charset="0"/>
                <a:cs typeface="Arial Unicode MS" pitchFamily="32" charset="0"/>
              </a:rPr>
            </a:br>
            <a:r>
              <a:rPr lang="ru-RU" sz="2800" i="1">
                <a:latin typeface="Arial Unicode MS" pitchFamily="32" charset="0"/>
                <a:cs typeface="Arial Unicode MS" pitchFamily="32" charset="0"/>
              </a:rPr>
              <a:t>И делит угол пополам.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52775" y="21907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886200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1"/>
          <p:cNvSpPr>
            <a:spLocks noChangeArrowheads="1" noChangeShapeType="1" noTextEdit="1"/>
          </p:cNvSpPr>
          <p:nvPr/>
        </p:nvSpPr>
        <p:spPr bwMode="auto">
          <a:xfrm>
            <a:off x="3124200" y="1295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3352800" y="5486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743200" y="55626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/>
          </p:nvPr>
        </p:nvSpPr>
        <p:spPr>
          <a:xfrm>
            <a:off x="4572000" y="1981200"/>
            <a:ext cx="3886200" cy="4114800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3200"/>
              <a:t>Перпендикуляр, проведенный из вершины треугольника к прямой, содержащей противоположную сторону, называется </a:t>
            </a:r>
            <a:r>
              <a:rPr lang="ru-RU" sz="3200" b="1">
                <a:solidFill>
                  <a:srgbClr val="0E2C1D"/>
                </a:solidFill>
              </a:rPr>
              <a:t>высотой треугольника</a:t>
            </a:r>
            <a:r>
              <a:rPr lang="ru-RU" sz="3200"/>
              <a:t>.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33400" y="1409700"/>
            <a:ext cx="2743200" cy="4038600"/>
          </a:xfrm>
          <a:prstGeom prst="triangle">
            <a:avLst>
              <a:gd name="adj" fmla="val 87163"/>
            </a:avLst>
          </a:prstGeom>
          <a:blipFill dpi="0" rotWithShape="0">
            <a:blip r:embed="rId4" cstate="email"/>
            <a:srcRect/>
            <a:tile tx="0" ty="0" sx="100000" sy="100000" flip="none" algn="tl"/>
          </a:blip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381000" y="55626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</a:t>
            </a: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3390900" y="1655763"/>
          <a:ext cx="1433513" cy="1428750"/>
        </p:xfrm>
        <a:graphic>
          <a:graphicData uri="http://schemas.openxmlformats.org/presentationml/2006/ole">
            <p:oleObj spid="_x0000_s10286" r:id="rId5" imgW="2866667" imgH="2857899" progId="PBrush">
              <p:embed/>
            </p:oleObj>
          </a:graphicData>
        </a:graphic>
      </p:graphicFrame>
      <p:sp>
        <p:nvSpPr>
          <p:cNvPr id="10251" name="Rectangle 11"/>
          <p:cNvSpPr>
            <a:spLocks noGrp="1" noChangeArrowheads="1"/>
          </p:cNvSpPr>
          <p:nvPr>
            <p:ph type="title" idx="1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E2C1D"/>
                </a:solidFill>
              </a:rPr>
              <a:t>Высота треугольника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04800" y="6019800"/>
            <a:ext cx="388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E2C1D"/>
                </a:solidFill>
              </a:rPr>
              <a:t>АН – высота треугольника</a:t>
            </a:r>
          </a:p>
        </p:txBody>
      </p:sp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1182713"/>
              </p:ext>
            </p:extLst>
          </p:nvPr>
        </p:nvGraphicFramePr>
        <p:xfrm>
          <a:off x="3779912" y="1304925"/>
          <a:ext cx="2303462" cy="4443412"/>
        </p:xfrm>
        <a:graphic>
          <a:graphicData uri="http://schemas.openxmlformats.org/presentationml/2006/ole">
            <p:oleObj spid="_x0000_s10287" r:id="rId6" imgW="4525007" imgH="7621064" progId="PBrush">
              <p:embed/>
            </p:oleObj>
          </a:graphicData>
        </a:graphic>
      </p:graphicFrame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616575" y="1447800"/>
            <a:ext cx="20526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АН </a:t>
            </a:r>
            <a:r>
              <a:rPr lang="ru-RU" sz="3200">
                <a:solidFill>
                  <a:srgbClr val="000000"/>
                </a:solidFill>
                <a:latin typeface="Symbol" pitchFamily="16" charset="2"/>
              </a:rPr>
              <a:t></a:t>
            </a: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ru-RU" sz="3200" i="1">
                <a:solidFill>
                  <a:srgbClr val="000000"/>
                </a:solidFill>
              </a:rPr>
              <a:t>СВ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667000" y="5218113"/>
            <a:ext cx="2286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895600" y="1409700"/>
            <a:ext cx="1588" cy="4037484"/>
          </a:xfrm>
          <a:prstGeom prst="line">
            <a:avLst/>
          </a:prstGeom>
          <a:noFill/>
          <a:ln w="444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53 -0.08773 L -0.34636 -0.08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36 -0.08773 L -0.34636 -0.04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-0.18148 L -0.05139 0.343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9" presetClass="entr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51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9" grpId="0" animBg="1"/>
      <p:bldP spid="102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E2C1D"/>
                </a:solidFill>
              </a:rPr>
              <a:t>Высота треугольника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4343400"/>
            <a:ext cx="4267200" cy="2362200"/>
          </a:xfrm>
          <a:ln/>
        </p:spPr>
        <p:txBody>
          <a:bodyPr/>
          <a:lstStyle/>
          <a:p>
            <a:pPr marL="0" indent="0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i="1">
                <a:latin typeface="Arial Unicode MS" pitchFamily="32" charset="0"/>
                <a:cs typeface="Arial Unicode MS" pitchFamily="32" charset="0"/>
              </a:rPr>
              <a:t>Высота похожа на кота,</a:t>
            </a:r>
            <a:br>
              <a:rPr lang="ru-RU" sz="2800" i="1">
                <a:latin typeface="Arial Unicode MS" pitchFamily="32" charset="0"/>
                <a:cs typeface="Arial Unicode MS" pitchFamily="32" charset="0"/>
              </a:rPr>
            </a:br>
            <a:r>
              <a:rPr lang="ru-RU" sz="2800" i="1">
                <a:latin typeface="Arial Unicode MS" pitchFamily="32" charset="0"/>
                <a:cs typeface="Arial Unicode MS" pitchFamily="32" charset="0"/>
              </a:rPr>
              <a:t>Который, выгнув спину,</a:t>
            </a:r>
            <a:br>
              <a:rPr lang="ru-RU" sz="2800" i="1">
                <a:latin typeface="Arial Unicode MS" pitchFamily="32" charset="0"/>
                <a:cs typeface="Arial Unicode MS" pitchFamily="32" charset="0"/>
              </a:rPr>
            </a:br>
            <a:r>
              <a:rPr lang="ru-RU" sz="2800" i="1">
                <a:latin typeface="Arial Unicode MS" pitchFamily="32" charset="0"/>
                <a:cs typeface="Arial Unicode MS" pitchFamily="32" charset="0"/>
              </a:rPr>
              <a:t>И под прямым углом</a:t>
            </a:r>
            <a:br>
              <a:rPr lang="ru-RU" sz="2800" i="1">
                <a:latin typeface="Arial Unicode MS" pitchFamily="32" charset="0"/>
                <a:cs typeface="Arial Unicode MS" pitchFamily="32" charset="0"/>
              </a:rPr>
            </a:br>
            <a:r>
              <a:rPr lang="ru-RU" sz="2800" i="1">
                <a:latin typeface="Arial Unicode MS" pitchFamily="32" charset="0"/>
                <a:cs typeface="Arial Unicode MS" pitchFamily="32" charset="0"/>
              </a:rPr>
              <a:t>Соединит вершину</a:t>
            </a:r>
            <a:br>
              <a:rPr lang="ru-RU" sz="2800" i="1">
                <a:latin typeface="Arial Unicode MS" pitchFamily="32" charset="0"/>
                <a:cs typeface="Arial Unicode MS" pitchFamily="32" charset="0"/>
              </a:rPr>
            </a:br>
            <a:r>
              <a:rPr lang="ru-RU" sz="2800" i="1">
                <a:latin typeface="Arial Unicode MS" pitchFamily="32" charset="0"/>
                <a:cs typeface="Arial Unicode MS" pitchFamily="32" charset="0"/>
              </a:rPr>
              <a:t>И сторону хвостом.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52775" y="21907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705100" y="279082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47800"/>
            <a:ext cx="8039100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494</Words>
  <Application>Microsoft Office PowerPoint</Application>
  <PresentationFormat>Экран (4:3)</PresentationFormat>
  <Paragraphs>103</Paragraphs>
  <Slides>17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Рисунок Paintbrush</vt:lpstr>
      <vt:lpstr>Точечный рисунок</vt:lpstr>
      <vt:lpstr>МЕДИАНЫ,  БИССЕКТРИСЫ  И ВЫСОТЫ  ТРЕУГОЛЬНИКА</vt:lpstr>
      <vt:lpstr>Перпендикуляр к прямой</vt:lpstr>
      <vt:lpstr>Теорема о перпендикуляре</vt:lpstr>
      <vt:lpstr>Медиана треугольника</vt:lpstr>
      <vt:lpstr>Медиана треугольника</vt:lpstr>
      <vt:lpstr>Биссектриса треугольника</vt:lpstr>
      <vt:lpstr>Биссектриса треугольника</vt:lpstr>
      <vt:lpstr>Высота треугольника</vt:lpstr>
      <vt:lpstr>Высота треугольника</vt:lpstr>
      <vt:lpstr>Медианы в треугольнике</vt:lpstr>
      <vt:lpstr>Биссектрисы в треугольнике</vt:lpstr>
      <vt:lpstr>Высоты в треугольнике</vt:lpstr>
      <vt:lpstr>Высоты в треугольнике</vt:lpstr>
      <vt:lpstr>Слайд 14</vt:lpstr>
      <vt:lpstr>Задание</vt:lpstr>
      <vt:lpstr>Домашнее задание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МЕДИАНЫ</dc:title>
  <dc:creator>1</dc:creator>
  <cp:lastModifiedBy>revaz</cp:lastModifiedBy>
  <cp:revision>41</cp:revision>
  <cp:lastPrinted>1601-01-01T00:00:00Z</cp:lastPrinted>
  <dcterms:created xsi:type="dcterms:W3CDTF">2013-01-15T18:33:40Z</dcterms:created>
  <dcterms:modified xsi:type="dcterms:W3CDTF">2013-04-07T21:38:38Z</dcterms:modified>
</cp:coreProperties>
</file>