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20" r:id="rId2"/>
  </p:sldMasterIdLst>
  <p:notesMasterIdLst>
    <p:notesMasterId r:id="rId18"/>
  </p:notesMasterIdLst>
  <p:handoutMasterIdLst>
    <p:handoutMasterId r:id="rId19"/>
  </p:handoutMasterIdLst>
  <p:sldIdLst>
    <p:sldId id="294" r:id="rId3"/>
    <p:sldId id="295" r:id="rId4"/>
    <p:sldId id="297" r:id="rId5"/>
    <p:sldId id="298" r:id="rId6"/>
    <p:sldId id="299" r:id="rId7"/>
    <p:sldId id="300" r:id="rId8"/>
    <p:sldId id="301" r:id="rId9"/>
    <p:sldId id="302" r:id="rId10"/>
    <p:sldId id="260" r:id="rId11"/>
    <p:sldId id="303" r:id="rId12"/>
    <p:sldId id="304" r:id="rId13"/>
    <p:sldId id="259" r:id="rId14"/>
    <p:sldId id="289" r:id="rId15"/>
    <p:sldId id="305" r:id="rId16"/>
    <p:sldId id="29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EFF"/>
    <a:srgbClr val="126C12"/>
    <a:srgbClr val="3B5371"/>
    <a:srgbClr val="003399"/>
    <a:srgbClr val="9E0075"/>
    <a:srgbClr val="0000FF"/>
    <a:srgbClr val="008A52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99" autoAdjust="0"/>
  </p:normalViewPr>
  <p:slideViewPr>
    <p:cSldViewPr>
      <p:cViewPr varScale="1">
        <p:scale>
          <a:sx n="62" d="100"/>
          <a:sy n="62" d="100"/>
        </p:scale>
        <p:origin x="-8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ru-RU"/>
              <a:t>Ильясова А.А. - учитель математики МБОУ Лицей №62 г. Уфы РБ</a:t>
            </a:r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A6F8ECC-9EFA-4EF3-B8A5-B4F38B445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ru-RU"/>
              <a:t>Ильясова А.А. - учитель математики МБОУ Лицей №62 г. Уфы РБ</a:t>
            </a:r>
          </a:p>
        </p:txBody>
      </p:sp>
      <p:sp>
        <p:nvSpPr>
          <p:cNvPr id="207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1F0166D-E28F-4B0A-B189-41FDD4911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Ильясова А.А. - учитель математики МБОУ Лицей №62 г. Уфы РБ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1E4933-9988-4956-8BFF-C3064B9B5B5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Ильясова А.А. - учитель математики МБОУ Лицей №62 г. Уфы РБ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5AA8D0-9A5B-4CB8-86C5-127B8314F23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Ильясова А.А. - учитель математики МБОУ Лицей №62 г. Уфы РБ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2E912A-135C-4035-B76D-4A88C8E95646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Работа с диском «Экспресс-подготовка к экзамену. Математика 9—11 классы» , преобразование графиков функций.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AutoNum type="arabicPeriod"/>
            </a:pPr>
            <a:r>
              <a:rPr lang="ru-RU" smtClean="0"/>
              <a:t>Тестирование по преобразований графиков с помощью системы </a:t>
            </a:r>
            <a:r>
              <a:rPr lang="en-US" smtClean="0"/>
              <a:t>Votum-web</a:t>
            </a:r>
            <a:r>
              <a:rPr lang="ru-RU" smtClean="0"/>
              <a:t>.</a:t>
            </a:r>
          </a:p>
          <a:p>
            <a:pPr marL="228600" indent="-228600">
              <a:buFontTx/>
              <a:buAutoNum type="arabicPeriod"/>
            </a:pPr>
            <a:r>
              <a:rPr lang="ru-RU" smtClean="0"/>
              <a:t> Управляющая кнопка позволяет перейти на слайд где изображены графики функций.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Ильясова А.А. - учитель математики МБОУ Лицей №62 г. Уфы РБ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9014ED-79E0-422B-895C-45A36EA0589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Ильясова А.А. - учитель математики МБОУ Лицей №62 г. Уфы РБ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52C754-4BAD-4DEA-91A4-D8CBA6C185E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Ильясова А.А. - учитель математики МБОУ Лицей №62 г. Уфы РБ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9A124B-A2BB-4DD7-B612-0799B483F71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Ильясова А.А. - учитель математики МБОУ Лицей №62 г. Уфы РБ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CD24C4-2431-404C-9048-4401DC8E0F4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Ильясова А.А. - учитель математики МБОУ Лицей №62 г. Уфы РБ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0348A7-C908-49EC-96CE-FCE3B67715D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Тестирование по повторению преобразований графиков с помощью системы </a:t>
            </a:r>
            <a:r>
              <a:rPr lang="en-US" smtClean="0"/>
              <a:t>Votum-web</a:t>
            </a:r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Ильясова А.А. - учитель математики МБОУ Лицей №62 г. Уфы РБ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E10A27-C805-4C5C-937B-C12437B0204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Ильясова А.А. - учитель математики МБОУ Лицей №62 г. Уфы РБ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674C32-D087-4153-BF11-F6637AD6D1D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Ильясова А.А. - учитель математики МБОУ Лицей №62 г. Уфы РБ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89AD75-6CE6-4C06-BC90-210ECE36CE8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Ильясова А.А. - учитель математики МБОУ Лицей №62 г. Уфы РБ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F6B140-1D89-4CFE-BAA5-AE424B2DBA40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Ильясова А.А. - учитель математики МБОУ Лицей №62 г. Уфы РБ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113AAD-1696-4FE4-A8AE-D314533CF19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 flipV="1">
            <a:off x="8312150" y="304800"/>
            <a:ext cx="457200" cy="4572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  <a:cs typeface="+mn-cs"/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 flipV="1">
            <a:off x="381000" y="304800"/>
            <a:ext cx="7943850" cy="4572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 flipV="1">
            <a:off x="381000" y="762000"/>
            <a:ext cx="7943850" cy="2286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 flipV="1">
            <a:off x="8321675" y="762000"/>
            <a:ext cx="447675" cy="228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  <a:cs typeface="+mn-cs"/>
            </a:endParaRPr>
          </a:p>
        </p:txBody>
      </p:sp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381000" y="304800"/>
            <a:ext cx="8391525" cy="5791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1DEDA-CE76-4CEB-A2CC-C175D598E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6FB9C-4C4F-4674-B71A-74D0C0544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7592E-A429-43D9-9862-F1F1EFB06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F5C83-8755-4BB3-B757-F03F1A6D8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B661F-858B-4223-B083-DB1B2E6C7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DD54D-9F7D-4C38-A62F-9D9E0A599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8AC00-C274-423F-8158-25044CAAE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BDDC4-F575-4D16-BA9B-274E1884B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95A99-7B8D-4ABD-A8A9-E15C3022A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80DD0-518F-4E60-BE5C-EA93A0C0F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24FD9-C5A3-4E94-843A-73D369AB3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C3E38-EEE3-4792-ABFB-1D0E8BDAB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1CD6C-838C-487F-9609-D701B55D7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3F8BB-FF29-4BB0-89FA-A6F3F6491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785A7-7471-4FE4-AE98-E4388A400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ACA45-2B64-434E-AD7A-F2AA52EFD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F46B3-7F82-4CF3-8CB1-8D29B2858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B9059-4D7A-4AEC-88CC-3004409BB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6FF8D-1F56-47C5-9316-C5CC15495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2110F-EFB1-4619-99E0-8C9E146FA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75D1D-2A5C-4681-8477-49FD1A332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B3A53-C831-4172-B965-C264C1439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33B5-7A9C-465D-A98B-A19842523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D3F386B-8959-4C23-8864-67C925925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 spd="med">
    <p:pull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162D24-BCC7-4F80-9431-E74390AA2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ransition spd="med">
    <p:pull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ChangeArrowheads="1"/>
          </p:cNvSpPr>
          <p:nvPr/>
        </p:nvSpPr>
        <p:spPr bwMode="auto">
          <a:xfrm>
            <a:off x="2209800" y="762000"/>
            <a:ext cx="65532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 dirty="0">
                <a:solidFill>
                  <a:srgbClr val="003399"/>
                </a:solidFill>
                <a:latin typeface="Georgia" pitchFamily="18" charset="0"/>
              </a:rPr>
              <a:t>Преобразование </a:t>
            </a:r>
          </a:p>
          <a:p>
            <a:pPr algn="ctr"/>
            <a:r>
              <a:rPr lang="ru-RU" sz="5400" b="1" i="1" dirty="0">
                <a:solidFill>
                  <a:srgbClr val="003399"/>
                </a:solidFill>
                <a:latin typeface="Georgia" pitchFamily="18" charset="0"/>
              </a:rPr>
              <a:t>графиков </a:t>
            </a:r>
          </a:p>
          <a:p>
            <a:pPr algn="ctr"/>
            <a:r>
              <a:rPr lang="ru-RU" sz="5400" b="1" i="1" dirty="0">
                <a:solidFill>
                  <a:srgbClr val="003399"/>
                </a:solidFill>
                <a:latin typeface="Georgia" pitchFamily="18" charset="0"/>
              </a:rPr>
              <a:t>функций</a:t>
            </a:r>
          </a:p>
        </p:txBody>
      </p:sp>
      <p:grpSp>
        <p:nvGrpSpPr>
          <p:cNvPr id="10243" name="Группа 8"/>
          <p:cNvGrpSpPr>
            <a:grpSpLocks/>
          </p:cNvGrpSpPr>
          <p:nvPr/>
        </p:nvGrpSpPr>
        <p:grpSpPr bwMode="auto">
          <a:xfrm>
            <a:off x="1828800" y="3276600"/>
            <a:ext cx="7010400" cy="2209800"/>
            <a:chOff x="1905000" y="4038600"/>
            <a:chExt cx="7010400" cy="19812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5000" y="4267200"/>
              <a:ext cx="70104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cxnSp>
          <p:nvCxnSpPr>
            <p:cNvPr id="6" name="Прямая со стрелкой 5"/>
            <p:cNvCxnSpPr/>
            <p:nvPr/>
          </p:nvCxnSpPr>
          <p:spPr>
            <a:xfrm rot="5400000" flipH="1" flipV="1">
              <a:off x="4647352" y="5029118"/>
              <a:ext cx="1828910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7" name="TextBox 7"/>
            <p:cNvSpPr txBox="1">
              <a:spLocks noChangeArrowheads="1"/>
            </p:cNvSpPr>
            <p:nvPr/>
          </p:nvSpPr>
          <p:spPr bwMode="auto">
            <a:xfrm>
              <a:off x="5562600" y="4038600"/>
              <a:ext cx="381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/>
                <a:t>у</a:t>
              </a:r>
            </a:p>
          </p:txBody>
        </p:sp>
      </p:grp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914525" y="5562600"/>
            <a:ext cx="69342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i="1"/>
              <a:t>Выполнила Ильясова Алия Аксановна,  </a:t>
            </a:r>
          </a:p>
          <a:p>
            <a:pPr algn="ctr">
              <a:lnSpc>
                <a:spcPct val="120000"/>
              </a:lnSpc>
            </a:pPr>
            <a:r>
              <a:rPr lang="ru-RU" b="1" i="1"/>
              <a:t>учитель высшей категории МБОУ Лицей №62  г. Уфы Республики Башкортостан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D:\папка Алии\Документы\доска 10 класс\алгебра\тригонометрия\графики\Рисунок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33600" y="2209800"/>
            <a:ext cx="38862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D:\папка Алии\Документы\доска 10 класс\алгебра\тригонометрия\графики\Рисунок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9800" y="1600200"/>
            <a:ext cx="1630363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D:\папка Алии\Документы\доска 10 класс\алгебра\тригонометрия\графики\Рисунок1.png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55360"/>
          <a:stretch>
            <a:fillRect/>
          </a:stretch>
        </p:blipFill>
        <p:spPr bwMode="auto">
          <a:xfrm>
            <a:off x="5116033" y="1578934"/>
            <a:ext cx="1371600" cy="3860130"/>
          </a:xfrm>
          <a:prstGeom prst="rect">
            <a:avLst/>
          </a:prstGeom>
          <a:noFill/>
        </p:spPr>
      </p:pic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828800" y="533400"/>
            <a:ext cx="716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400" b="1" i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Преобразование: у = </a:t>
            </a:r>
            <a:r>
              <a:rPr lang="en-US" sz="3400" b="1" i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f(</a:t>
            </a:r>
            <a:r>
              <a:rPr lang="ru-RU" sz="3400" b="1" i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к</a:t>
            </a:r>
            <a:r>
              <a:rPr lang="en-US" sz="3400" b="1" i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x), k&gt;1</a:t>
            </a:r>
            <a:endParaRPr lang="ru-RU" sz="3400" b="1" i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 rot="5220000" flipH="1">
            <a:off x="6644481" y="3507582"/>
            <a:ext cx="46037" cy="685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057400" y="2438400"/>
          <a:ext cx="990600" cy="344488"/>
        </p:xfrm>
        <a:graphic>
          <a:graphicData uri="http://schemas.openxmlformats.org/presentationml/2006/ole">
            <p:oleObj spid="_x0000_s4098" name="Equation" r:id="rId8" imgW="583920" imgH="203040" progId="">
              <p:embed/>
            </p:oleObj>
          </a:graphicData>
        </a:graphic>
      </p:graphicFrame>
      <p:sp>
        <p:nvSpPr>
          <p:cNvPr id="4105" name="Line 5"/>
          <p:cNvSpPr>
            <a:spLocks noChangeShapeType="1"/>
          </p:cNvSpPr>
          <p:nvPr/>
        </p:nvSpPr>
        <p:spPr bwMode="auto">
          <a:xfrm flipH="1" flipV="1">
            <a:off x="4419600" y="1828800"/>
            <a:ext cx="46038" cy="3886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arrow" w="sm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106" name="Line 6"/>
          <p:cNvSpPr>
            <a:spLocks noChangeShapeType="1"/>
          </p:cNvSpPr>
          <p:nvPr/>
        </p:nvSpPr>
        <p:spPr bwMode="auto">
          <a:xfrm rot="5400000" flipV="1">
            <a:off x="4648200" y="1981200"/>
            <a:ext cx="0" cy="426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arrow" w="sm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107" name="Text Box 15"/>
          <p:cNvSpPr txBox="1">
            <a:spLocks noChangeArrowheads="1"/>
          </p:cNvSpPr>
          <p:nvPr/>
        </p:nvSpPr>
        <p:spPr bwMode="auto">
          <a:xfrm>
            <a:off x="6477000" y="41148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4108" name="Text Box 16"/>
          <p:cNvSpPr txBox="1">
            <a:spLocks noChangeArrowheads="1"/>
          </p:cNvSpPr>
          <p:nvPr/>
        </p:nvSpPr>
        <p:spPr bwMode="auto">
          <a:xfrm>
            <a:off x="3962400" y="1828800"/>
            <a:ext cx="30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2057400" y="1143000"/>
            <a:ext cx="6477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i="1" u="sng" dirty="0">
                <a:solidFill>
                  <a:srgbClr val="126C12"/>
                </a:solidFill>
                <a:latin typeface="Times New Roman" pitchFamily="18" charset="0"/>
                <a:cs typeface="+mn-cs"/>
              </a:rPr>
              <a:t>сжатие</a:t>
            </a:r>
            <a:r>
              <a:rPr lang="ru-RU" sz="3200" b="1" i="1" dirty="0">
                <a:solidFill>
                  <a:srgbClr val="126C12"/>
                </a:solidFill>
                <a:latin typeface="Times New Roman" pitchFamily="18" charset="0"/>
                <a:cs typeface="+mn-cs"/>
              </a:rPr>
              <a:t> в </a:t>
            </a:r>
            <a:r>
              <a:rPr lang="ru-RU" sz="3200" b="1" i="1" dirty="0">
                <a:solidFill>
                  <a:srgbClr val="FF0000"/>
                </a:solidFill>
                <a:latin typeface="+mn-lt"/>
                <a:cs typeface="+mn-cs"/>
              </a:rPr>
              <a:t>к</a:t>
            </a:r>
            <a:r>
              <a:rPr lang="ru-RU" sz="3200" b="1" i="1" dirty="0">
                <a:solidFill>
                  <a:srgbClr val="126C12"/>
                </a:solidFill>
                <a:latin typeface="+mn-lt"/>
                <a:cs typeface="+mn-cs"/>
              </a:rPr>
              <a:t> </a:t>
            </a:r>
            <a:r>
              <a:rPr lang="ru-RU" sz="3200" b="1" i="1" dirty="0">
                <a:solidFill>
                  <a:srgbClr val="126C12"/>
                </a:solidFill>
                <a:latin typeface="Times New Roman" pitchFamily="18" charset="0"/>
                <a:cs typeface="+mn-cs"/>
              </a:rPr>
              <a:t>раз по оси Ох к оси </a:t>
            </a:r>
            <a:r>
              <a:rPr lang="ru-RU" sz="3200" b="1" i="1" dirty="0" err="1">
                <a:solidFill>
                  <a:srgbClr val="126C12"/>
                </a:solidFill>
                <a:latin typeface="Times New Roman" pitchFamily="18" charset="0"/>
                <a:cs typeface="+mn-cs"/>
              </a:rPr>
              <a:t>Оу</a:t>
            </a:r>
            <a:r>
              <a:rPr lang="ru-RU" sz="3200" b="1" i="1" dirty="0">
                <a:solidFill>
                  <a:srgbClr val="126C12"/>
                </a:solidFill>
                <a:latin typeface="+mn-lt"/>
                <a:cs typeface="+mn-cs"/>
              </a:rPr>
              <a:t>  </a:t>
            </a:r>
            <a:r>
              <a:rPr lang="ru-RU" sz="3200" b="1" i="1" dirty="0">
                <a:solidFill>
                  <a:srgbClr val="126C12"/>
                </a:solidFill>
                <a:latin typeface="Times New Roman" pitchFamily="18" charset="0"/>
                <a:cs typeface="+mn-cs"/>
              </a:rPr>
              <a:t> </a:t>
            </a:r>
            <a:endParaRPr lang="ru-RU" sz="3200" b="1" u="sng" dirty="0">
              <a:solidFill>
                <a:srgbClr val="126C12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0" name="Line 26"/>
          <p:cNvSpPr>
            <a:spLocks noChangeShapeType="1"/>
          </p:cNvSpPr>
          <p:nvPr/>
        </p:nvSpPr>
        <p:spPr bwMode="auto">
          <a:xfrm rot="5220000" flipV="1">
            <a:off x="3117850" y="3376613"/>
            <a:ext cx="44450" cy="6413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5334000" y="4724400"/>
            <a:ext cx="1066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latin typeface="+mn-lt"/>
                <a:cs typeface="+mn-cs"/>
              </a:rPr>
              <a:t>у = </a:t>
            </a:r>
            <a:r>
              <a:rPr lang="en-US" b="1" i="1" dirty="0">
                <a:latin typeface="+mn-lt"/>
                <a:cs typeface="+mn-cs"/>
              </a:rPr>
              <a:t>f(</a:t>
            </a:r>
            <a:r>
              <a:rPr lang="ru-RU" b="1" i="1" dirty="0">
                <a:cs typeface="+mn-cs"/>
              </a:rPr>
              <a:t>к</a:t>
            </a:r>
            <a:r>
              <a:rPr lang="en-US" b="1" i="1" dirty="0">
                <a:latin typeface="+mn-lt"/>
                <a:cs typeface="+mn-cs"/>
              </a:rPr>
              <a:t>x)</a:t>
            </a:r>
            <a:endParaRPr lang="ru-RU" b="1" i="1" dirty="0">
              <a:latin typeface="+mn-lt"/>
              <a:cs typeface="+mn-cs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4343400" y="25146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D:\папка Алии\Документы\доска 10 класс\алгебра\тригонометрия\графики\Рисунок1.png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52800" y="2209800"/>
            <a:ext cx="1828800" cy="2604608"/>
          </a:xfrm>
          <a:prstGeom prst="rect">
            <a:avLst/>
          </a:prstGeom>
          <a:noFill/>
        </p:spPr>
      </p:pic>
      <p:sp>
        <p:nvSpPr>
          <p:cNvPr id="44" name="Овал 43"/>
          <p:cNvSpPr/>
          <p:nvPr/>
        </p:nvSpPr>
        <p:spPr>
          <a:xfrm>
            <a:off x="4343400" y="2438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/>
      <p:bldP spid="40" grpId="0" animBg="1"/>
      <p:bldP spid="41" grpId="0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828800" y="533400"/>
            <a:ext cx="716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400" b="1" i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Преобразование: у = </a:t>
            </a:r>
            <a:r>
              <a:rPr lang="en-US" sz="3400" b="1" i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f(</a:t>
            </a:r>
            <a:r>
              <a:rPr lang="ru-RU" sz="3400" b="1" i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к</a:t>
            </a:r>
            <a:r>
              <a:rPr lang="en-US" sz="3400" b="1" i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x), k&lt;1</a:t>
            </a:r>
            <a:endParaRPr lang="ru-RU" sz="3400" b="1" i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Picture 2" descr="D:\папка Алии\Документы\доска 10 класс\алгебра\тригонометрия\графики\Рисунок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33600" y="2209800"/>
            <a:ext cx="38862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D:\папка Алии\Документы\доска 10 класс\алгебра\тригонометрия\графики\Рисунок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9800" y="1600200"/>
            <a:ext cx="1630363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D:\папка Алии\Документы\доска 10 класс\алгебра\тригонометрия\графики\Рисунок1.png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55360"/>
          <a:stretch>
            <a:fillRect/>
          </a:stretch>
        </p:blipFill>
        <p:spPr bwMode="auto">
          <a:xfrm>
            <a:off x="5116033" y="1578934"/>
            <a:ext cx="1371600" cy="3860130"/>
          </a:xfrm>
          <a:prstGeom prst="rect">
            <a:avLst/>
          </a:prstGeom>
          <a:noFill/>
        </p:spPr>
      </p:pic>
      <p:sp>
        <p:nvSpPr>
          <p:cNvPr id="22" name="Line 10"/>
          <p:cNvSpPr>
            <a:spLocks noChangeShapeType="1"/>
          </p:cNvSpPr>
          <p:nvPr/>
        </p:nvSpPr>
        <p:spPr bwMode="auto">
          <a:xfrm rot="-5220000">
            <a:off x="6644481" y="3507582"/>
            <a:ext cx="46037" cy="685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257800" y="4495800"/>
          <a:ext cx="990600" cy="344488"/>
        </p:xfrm>
        <a:graphic>
          <a:graphicData uri="http://schemas.openxmlformats.org/presentationml/2006/ole">
            <p:oleObj spid="_x0000_s5122" name="Equation" r:id="rId8" imgW="583920" imgH="203040" progId="">
              <p:embed/>
            </p:oleObj>
          </a:graphicData>
        </a:graphic>
      </p:graphicFrame>
      <p:sp>
        <p:nvSpPr>
          <p:cNvPr id="5129" name="Line 5"/>
          <p:cNvSpPr>
            <a:spLocks noChangeShapeType="1"/>
          </p:cNvSpPr>
          <p:nvPr/>
        </p:nvSpPr>
        <p:spPr bwMode="auto">
          <a:xfrm flipH="1" flipV="1">
            <a:off x="4419600" y="1828800"/>
            <a:ext cx="46038" cy="3886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arrow" w="sm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130" name="Line 6"/>
          <p:cNvSpPr>
            <a:spLocks noChangeShapeType="1"/>
          </p:cNvSpPr>
          <p:nvPr/>
        </p:nvSpPr>
        <p:spPr bwMode="auto">
          <a:xfrm rot="5400000" flipV="1">
            <a:off x="4648200" y="1981200"/>
            <a:ext cx="0" cy="426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arrow" w="sm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131" name="Text Box 15"/>
          <p:cNvSpPr txBox="1">
            <a:spLocks noChangeArrowheads="1"/>
          </p:cNvSpPr>
          <p:nvPr/>
        </p:nvSpPr>
        <p:spPr bwMode="auto">
          <a:xfrm>
            <a:off x="6477000" y="41148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132" name="Text Box 16"/>
          <p:cNvSpPr txBox="1">
            <a:spLocks noChangeArrowheads="1"/>
          </p:cNvSpPr>
          <p:nvPr/>
        </p:nvSpPr>
        <p:spPr bwMode="auto">
          <a:xfrm>
            <a:off x="3962400" y="18288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752600" y="1219200"/>
            <a:ext cx="739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000" b="1" i="1" u="sng" dirty="0">
                <a:solidFill>
                  <a:srgbClr val="126C12"/>
                </a:solidFill>
                <a:latin typeface="Times New Roman" pitchFamily="18" charset="0"/>
                <a:cs typeface="+mn-cs"/>
              </a:rPr>
              <a:t>растяжение</a:t>
            </a:r>
            <a:r>
              <a:rPr lang="ru-RU" sz="3000" b="1" i="1" dirty="0">
                <a:solidFill>
                  <a:srgbClr val="126C12"/>
                </a:solidFill>
                <a:latin typeface="Times New Roman" pitchFamily="18" charset="0"/>
                <a:cs typeface="+mn-cs"/>
              </a:rPr>
              <a:t> в </a:t>
            </a:r>
            <a:r>
              <a:rPr lang="ru-RU" sz="3000" b="1" i="1" dirty="0">
                <a:solidFill>
                  <a:srgbClr val="FF0000"/>
                </a:solidFill>
                <a:latin typeface="+mn-lt"/>
                <a:cs typeface="+mn-cs"/>
              </a:rPr>
              <a:t>к</a:t>
            </a:r>
            <a:r>
              <a:rPr lang="ru-RU" sz="3000" b="1" i="1" dirty="0">
                <a:solidFill>
                  <a:srgbClr val="126C12"/>
                </a:solidFill>
                <a:latin typeface="+mn-lt"/>
                <a:cs typeface="+mn-cs"/>
              </a:rPr>
              <a:t> </a:t>
            </a:r>
            <a:r>
              <a:rPr lang="ru-RU" sz="3000" b="1" i="1" dirty="0">
                <a:solidFill>
                  <a:srgbClr val="126C12"/>
                </a:solidFill>
                <a:latin typeface="Times New Roman" pitchFamily="18" charset="0"/>
                <a:cs typeface="+mn-cs"/>
              </a:rPr>
              <a:t>раз по оси Ох от оси </a:t>
            </a:r>
            <a:r>
              <a:rPr lang="ru-RU" sz="3000" b="1" i="1" dirty="0" err="1">
                <a:solidFill>
                  <a:srgbClr val="126C12"/>
                </a:solidFill>
                <a:latin typeface="Times New Roman" pitchFamily="18" charset="0"/>
                <a:cs typeface="+mn-cs"/>
              </a:rPr>
              <a:t>Оу</a:t>
            </a:r>
            <a:r>
              <a:rPr lang="ru-RU" sz="3000" b="1" i="1" dirty="0">
                <a:solidFill>
                  <a:srgbClr val="126C12"/>
                </a:solidFill>
                <a:latin typeface="+mn-lt"/>
                <a:cs typeface="+mn-cs"/>
              </a:rPr>
              <a:t>  </a:t>
            </a:r>
            <a:r>
              <a:rPr lang="ru-RU" sz="3000" b="1" i="1" dirty="0">
                <a:solidFill>
                  <a:srgbClr val="126C12"/>
                </a:solidFill>
                <a:latin typeface="Times New Roman" pitchFamily="18" charset="0"/>
                <a:cs typeface="+mn-cs"/>
              </a:rPr>
              <a:t> </a:t>
            </a:r>
            <a:endParaRPr lang="ru-RU" sz="3000" b="1" u="sng" dirty="0">
              <a:solidFill>
                <a:srgbClr val="126C12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2" name="Line 26"/>
          <p:cNvSpPr>
            <a:spLocks noChangeShapeType="1"/>
          </p:cNvSpPr>
          <p:nvPr/>
        </p:nvSpPr>
        <p:spPr bwMode="auto">
          <a:xfrm rot="-5220000" flipH="1" flipV="1">
            <a:off x="3117850" y="3376613"/>
            <a:ext cx="44450" cy="6413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7467600" y="4343400"/>
            <a:ext cx="1066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latin typeface="+mn-lt"/>
                <a:cs typeface="+mn-cs"/>
              </a:rPr>
              <a:t>у = </a:t>
            </a:r>
            <a:r>
              <a:rPr lang="en-US" b="1" i="1" dirty="0">
                <a:latin typeface="+mn-lt"/>
                <a:cs typeface="+mn-cs"/>
              </a:rPr>
              <a:t>f(</a:t>
            </a:r>
            <a:r>
              <a:rPr lang="ru-RU" b="1" i="1" dirty="0">
                <a:cs typeface="+mn-cs"/>
              </a:rPr>
              <a:t>к</a:t>
            </a:r>
            <a:r>
              <a:rPr lang="en-US" b="1" i="1" dirty="0">
                <a:latin typeface="+mn-lt"/>
                <a:cs typeface="+mn-cs"/>
              </a:rPr>
              <a:t>x)</a:t>
            </a:r>
            <a:endParaRPr lang="ru-RU" b="1" i="1" dirty="0">
              <a:latin typeface="+mn-lt"/>
              <a:cs typeface="+mn-cs"/>
            </a:endParaRPr>
          </a:p>
        </p:txBody>
      </p:sp>
      <p:pic>
        <p:nvPicPr>
          <p:cNvPr id="47" name="Picture 2" descr="D:\папка Алии\Документы\доска 10 класс\алгебра\тригонометрия\графики\Рисунок1.png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52800" y="2209800"/>
            <a:ext cx="1828800" cy="2604608"/>
          </a:xfrm>
          <a:prstGeom prst="rect">
            <a:avLst/>
          </a:prstGeom>
          <a:noFill/>
        </p:spPr>
      </p:pic>
      <p:sp>
        <p:nvSpPr>
          <p:cNvPr id="48" name="Овал 47"/>
          <p:cNvSpPr/>
          <p:nvPr/>
        </p:nvSpPr>
        <p:spPr>
          <a:xfrm>
            <a:off x="4343400" y="2438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/>
      <p:bldP spid="32" grpId="0" animBg="1"/>
      <p:bldP spid="45" grpId="0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 descr="Копия Коорд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33400"/>
            <a:ext cx="91344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828800" y="2590800"/>
          <a:ext cx="1557338" cy="460375"/>
        </p:xfrm>
        <a:graphic>
          <a:graphicData uri="http://schemas.openxmlformats.org/presentationml/2006/ole">
            <p:oleObj spid="_x0000_s6146" name="Формула" r:id="rId5" imgW="723600" imgH="215640" progId="Equation.3">
              <p:embed/>
            </p:oleObj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2636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0" y="3054350"/>
            <a:ext cx="398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0" y="3529013"/>
            <a:ext cx="44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    </a:t>
            </a:r>
            <a:endParaRPr lang="ru-RU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43063" y="3276600"/>
            <a:ext cx="6519862" cy="695325"/>
            <a:chOff x="-379" y="2064"/>
            <a:chExt cx="8407" cy="438"/>
          </a:xfrm>
        </p:grpSpPr>
        <p:grpSp>
          <p:nvGrpSpPr>
            <p:cNvPr id="6180" name="Group 21"/>
            <p:cNvGrpSpPr>
              <a:grpSpLocks/>
            </p:cNvGrpSpPr>
            <p:nvPr/>
          </p:nvGrpSpPr>
          <p:grpSpPr bwMode="auto">
            <a:xfrm>
              <a:off x="-379" y="2064"/>
              <a:ext cx="5617" cy="435"/>
              <a:chOff x="-379" y="2064"/>
              <a:chExt cx="5617" cy="435"/>
            </a:xfrm>
          </p:grpSpPr>
          <p:grpSp>
            <p:nvGrpSpPr>
              <p:cNvPr id="6184" name="Group 22"/>
              <p:cNvGrpSpPr>
                <a:grpSpLocks/>
              </p:cNvGrpSpPr>
              <p:nvPr/>
            </p:nvGrpSpPr>
            <p:grpSpPr bwMode="auto">
              <a:xfrm>
                <a:off x="-379" y="2064"/>
                <a:ext cx="2827" cy="432"/>
                <a:chOff x="-379" y="2064"/>
                <a:chExt cx="2827" cy="432"/>
              </a:xfrm>
            </p:grpSpPr>
            <p:sp>
              <p:nvSpPr>
                <p:cNvPr id="6188" name="Freeform 23"/>
                <p:cNvSpPr>
                  <a:spLocks/>
                </p:cNvSpPr>
                <p:nvPr/>
              </p:nvSpPr>
              <p:spPr bwMode="auto">
                <a:xfrm>
                  <a:off x="105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89" name="Freeform 24"/>
                <p:cNvSpPr>
                  <a:spLocks/>
                </p:cNvSpPr>
                <p:nvPr/>
              </p:nvSpPr>
              <p:spPr bwMode="auto">
                <a:xfrm>
                  <a:off x="-379" y="2064"/>
                  <a:ext cx="1439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71 w 1392"/>
                    <a:gd name="T3" fmla="*/ 0 h 432"/>
                    <a:gd name="T4" fmla="*/ 742 w 1392"/>
                    <a:gd name="T5" fmla="*/ 192 h 432"/>
                    <a:gd name="T6" fmla="*/ 1167 w 1392"/>
                    <a:gd name="T7" fmla="*/ 432 h 432"/>
                    <a:gd name="T8" fmla="*/ 1538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185" name="Group 25"/>
              <p:cNvGrpSpPr>
                <a:grpSpLocks/>
              </p:cNvGrpSpPr>
              <p:nvPr/>
            </p:nvGrpSpPr>
            <p:grpSpPr bwMode="auto">
              <a:xfrm>
                <a:off x="2448" y="2064"/>
                <a:ext cx="2790" cy="435"/>
                <a:chOff x="-336" y="2064"/>
                <a:chExt cx="2790" cy="435"/>
              </a:xfrm>
            </p:grpSpPr>
            <p:sp>
              <p:nvSpPr>
                <p:cNvPr id="6186" name="Freeform 26"/>
                <p:cNvSpPr>
                  <a:spLocks/>
                </p:cNvSpPr>
                <p:nvPr/>
              </p:nvSpPr>
              <p:spPr bwMode="auto">
                <a:xfrm>
                  <a:off x="1062" y="2067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87" name="Freeform 27"/>
                <p:cNvSpPr>
                  <a:spLocks/>
                </p:cNvSpPr>
                <p:nvPr/>
              </p:nvSpPr>
              <p:spPr bwMode="auto">
                <a:xfrm>
                  <a:off x="-33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181" name="Group 28"/>
            <p:cNvGrpSpPr>
              <a:grpSpLocks/>
            </p:cNvGrpSpPr>
            <p:nvPr/>
          </p:nvGrpSpPr>
          <p:grpSpPr bwMode="auto">
            <a:xfrm>
              <a:off x="5244" y="2067"/>
              <a:ext cx="2784" cy="435"/>
              <a:chOff x="-324" y="2067"/>
              <a:chExt cx="2784" cy="435"/>
            </a:xfrm>
          </p:grpSpPr>
          <p:sp>
            <p:nvSpPr>
              <p:cNvPr id="6182" name="Freeform 29"/>
              <p:cNvSpPr>
                <a:spLocks/>
              </p:cNvSpPr>
              <p:nvPr/>
            </p:nvSpPr>
            <p:spPr bwMode="auto">
              <a:xfrm>
                <a:off x="1068" y="2070"/>
                <a:ext cx="1392" cy="432"/>
              </a:xfrm>
              <a:custGeom>
                <a:avLst/>
                <a:gdLst>
                  <a:gd name="T0" fmla="*/ 0 w 1392"/>
                  <a:gd name="T1" fmla="*/ 192 h 432"/>
                  <a:gd name="T2" fmla="*/ 336 w 1392"/>
                  <a:gd name="T3" fmla="*/ 0 h 432"/>
                  <a:gd name="T4" fmla="*/ 672 w 1392"/>
                  <a:gd name="T5" fmla="*/ 192 h 432"/>
                  <a:gd name="T6" fmla="*/ 1056 w 1392"/>
                  <a:gd name="T7" fmla="*/ 432 h 432"/>
                  <a:gd name="T8" fmla="*/ 1392 w 1392"/>
                  <a:gd name="T9" fmla="*/ 19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2"/>
                  <a:gd name="T16" fmla="*/ 0 h 432"/>
                  <a:gd name="T17" fmla="*/ 1392 w 1392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2" h="432">
                    <a:moveTo>
                      <a:pt x="0" y="192"/>
                    </a:moveTo>
                    <a:cubicBezTo>
                      <a:pt x="112" y="96"/>
                      <a:pt x="224" y="0"/>
                      <a:pt x="336" y="0"/>
                    </a:cubicBezTo>
                    <a:cubicBezTo>
                      <a:pt x="448" y="0"/>
                      <a:pt x="552" y="120"/>
                      <a:pt x="672" y="192"/>
                    </a:cubicBezTo>
                    <a:cubicBezTo>
                      <a:pt x="792" y="264"/>
                      <a:pt x="936" y="432"/>
                      <a:pt x="1056" y="432"/>
                    </a:cubicBezTo>
                    <a:cubicBezTo>
                      <a:pt x="1176" y="432"/>
                      <a:pt x="1336" y="232"/>
                      <a:pt x="1392" y="192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3" name="Freeform 30"/>
              <p:cNvSpPr>
                <a:spLocks/>
              </p:cNvSpPr>
              <p:nvPr/>
            </p:nvSpPr>
            <p:spPr bwMode="auto">
              <a:xfrm>
                <a:off x="-324" y="2067"/>
                <a:ext cx="1392" cy="432"/>
              </a:xfrm>
              <a:custGeom>
                <a:avLst/>
                <a:gdLst>
                  <a:gd name="T0" fmla="*/ 0 w 1392"/>
                  <a:gd name="T1" fmla="*/ 192 h 432"/>
                  <a:gd name="T2" fmla="*/ 336 w 1392"/>
                  <a:gd name="T3" fmla="*/ 0 h 432"/>
                  <a:gd name="T4" fmla="*/ 672 w 1392"/>
                  <a:gd name="T5" fmla="*/ 192 h 432"/>
                  <a:gd name="T6" fmla="*/ 1056 w 1392"/>
                  <a:gd name="T7" fmla="*/ 432 h 432"/>
                  <a:gd name="T8" fmla="*/ 1392 w 1392"/>
                  <a:gd name="T9" fmla="*/ 19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2"/>
                  <a:gd name="T16" fmla="*/ 0 h 432"/>
                  <a:gd name="T17" fmla="*/ 1392 w 1392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2" h="432">
                    <a:moveTo>
                      <a:pt x="0" y="192"/>
                    </a:moveTo>
                    <a:cubicBezTo>
                      <a:pt x="112" y="96"/>
                      <a:pt x="224" y="0"/>
                      <a:pt x="336" y="0"/>
                    </a:cubicBezTo>
                    <a:cubicBezTo>
                      <a:pt x="448" y="0"/>
                      <a:pt x="552" y="120"/>
                      <a:pt x="672" y="192"/>
                    </a:cubicBezTo>
                    <a:cubicBezTo>
                      <a:pt x="792" y="264"/>
                      <a:pt x="936" y="432"/>
                      <a:pt x="1056" y="432"/>
                    </a:cubicBezTo>
                    <a:cubicBezTo>
                      <a:pt x="1176" y="432"/>
                      <a:pt x="1336" y="232"/>
                      <a:pt x="1392" y="192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154" name="Group 31"/>
          <p:cNvGrpSpPr>
            <a:grpSpLocks/>
          </p:cNvGrpSpPr>
          <p:nvPr/>
        </p:nvGrpSpPr>
        <p:grpSpPr bwMode="auto">
          <a:xfrm>
            <a:off x="-609600" y="3048000"/>
            <a:ext cx="13258800" cy="914400"/>
            <a:chOff x="-432" y="1392"/>
            <a:chExt cx="8352" cy="576"/>
          </a:xfrm>
        </p:grpSpPr>
        <p:grpSp>
          <p:nvGrpSpPr>
            <p:cNvPr id="6169" name="Group 32"/>
            <p:cNvGrpSpPr>
              <a:grpSpLocks/>
            </p:cNvGrpSpPr>
            <p:nvPr/>
          </p:nvGrpSpPr>
          <p:grpSpPr bwMode="auto">
            <a:xfrm>
              <a:off x="-432" y="1536"/>
              <a:ext cx="8352" cy="432"/>
              <a:chOff x="-336" y="2064"/>
              <a:chExt cx="8352" cy="432"/>
            </a:xfrm>
          </p:grpSpPr>
          <p:grpSp>
            <p:nvGrpSpPr>
              <p:cNvPr id="6170" name="Group 33"/>
              <p:cNvGrpSpPr>
                <a:grpSpLocks/>
              </p:cNvGrpSpPr>
              <p:nvPr/>
            </p:nvGrpSpPr>
            <p:grpSpPr bwMode="auto">
              <a:xfrm>
                <a:off x="-336" y="2064"/>
                <a:ext cx="5568" cy="432"/>
                <a:chOff x="-336" y="2064"/>
                <a:chExt cx="5568" cy="432"/>
              </a:xfrm>
            </p:grpSpPr>
            <p:grpSp>
              <p:nvGrpSpPr>
                <p:cNvPr id="6174" name="Group 34"/>
                <p:cNvGrpSpPr>
                  <a:grpSpLocks/>
                </p:cNvGrpSpPr>
                <p:nvPr/>
              </p:nvGrpSpPr>
              <p:grpSpPr bwMode="auto">
                <a:xfrm>
                  <a:off x="-336" y="2064"/>
                  <a:ext cx="2789" cy="432"/>
                  <a:chOff x="-336" y="2064"/>
                  <a:chExt cx="2789" cy="432"/>
                </a:xfrm>
              </p:grpSpPr>
              <p:sp>
                <p:nvSpPr>
                  <p:cNvPr id="6178" name="Freeform 35"/>
                  <p:cNvSpPr>
                    <a:spLocks/>
                  </p:cNvSpPr>
                  <p:nvPr/>
                </p:nvSpPr>
                <p:spPr bwMode="auto">
                  <a:xfrm>
                    <a:off x="1092" y="2064"/>
                    <a:ext cx="1361" cy="432"/>
                  </a:xfrm>
                  <a:custGeom>
                    <a:avLst/>
                    <a:gdLst>
                      <a:gd name="T0" fmla="*/ 0 w 1392"/>
                      <a:gd name="T1" fmla="*/ 192 h 432"/>
                      <a:gd name="T2" fmla="*/ 315 w 1392"/>
                      <a:gd name="T3" fmla="*/ 0 h 432"/>
                      <a:gd name="T4" fmla="*/ 628 w 1392"/>
                      <a:gd name="T5" fmla="*/ 192 h 432"/>
                      <a:gd name="T6" fmla="*/ 987 w 1392"/>
                      <a:gd name="T7" fmla="*/ 432 h 432"/>
                      <a:gd name="T8" fmla="*/ 1301 w 1392"/>
                      <a:gd name="T9" fmla="*/ 192 h 4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92"/>
                      <a:gd name="T16" fmla="*/ 0 h 432"/>
                      <a:gd name="T17" fmla="*/ 1392 w 1392"/>
                      <a:gd name="T18" fmla="*/ 432 h 4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92" h="432">
                        <a:moveTo>
                          <a:pt x="0" y="192"/>
                        </a:moveTo>
                        <a:cubicBezTo>
                          <a:pt x="112" y="96"/>
                          <a:pt x="224" y="0"/>
                          <a:pt x="336" y="0"/>
                        </a:cubicBezTo>
                        <a:cubicBezTo>
                          <a:pt x="448" y="0"/>
                          <a:pt x="552" y="120"/>
                          <a:pt x="672" y="192"/>
                        </a:cubicBezTo>
                        <a:cubicBezTo>
                          <a:pt x="792" y="264"/>
                          <a:pt x="936" y="432"/>
                          <a:pt x="1056" y="432"/>
                        </a:cubicBezTo>
                        <a:cubicBezTo>
                          <a:pt x="1176" y="432"/>
                          <a:pt x="1336" y="232"/>
                          <a:pt x="1392" y="192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79" name="Freeform 36"/>
                  <p:cNvSpPr>
                    <a:spLocks/>
                  </p:cNvSpPr>
                  <p:nvPr/>
                </p:nvSpPr>
                <p:spPr bwMode="auto">
                  <a:xfrm>
                    <a:off x="-336" y="2064"/>
                    <a:ext cx="1440" cy="432"/>
                  </a:xfrm>
                  <a:custGeom>
                    <a:avLst/>
                    <a:gdLst>
                      <a:gd name="T0" fmla="*/ 0 w 1392"/>
                      <a:gd name="T1" fmla="*/ 192 h 432"/>
                      <a:gd name="T2" fmla="*/ 372 w 1392"/>
                      <a:gd name="T3" fmla="*/ 0 h 432"/>
                      <a:gd name="T4" fmla="*/ 744 w 1392"/>
                      <a:gd name="T5" fmla="*/ 192 h 432"/>
                      <a:gd name="T6" fmla="*/ 1169 w 1392"/>
                      <a:gd name="T7" fmla="*/ 432 h 432"/>
                      <a:gd name="T8" fmla="*/ 1541 w 1392"/>
                      <a:gd name="T9" fmla="*/ 192 h 4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92"/>
                      <a:gd name="T16" fmla="*/ 0 h 432"/>
                      <a:gd name="T17" fmla="*/ 1392 w 1392"/>
                      <a:gd name="T18" fmla="*/ 432 h 4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92" h="432">
                        <a:moveTo>
                          <a:pt x="0" y="192"/>
                        </a:moveTo>
                        <a:cubicBezTo>
                          <a:pt x="112" y="96"/>
                          <a:pt x="224" y="0"/>
                          <a:pt x="336" y="0"/>
                        </a:cubicBezTo>
                        <a:cubicBezTo>
                          <a:pt x="448" y="0"/>
                          <a:pt x="552" y="120"/>
                          <a:pt x="672" y="192"/>
                        </a:cubicBezTo>
                        <a:cubicBezTo>
                          <a:pt x="792" y="264"/>
                          <a:pt x="936" y="432"/>
                          <a:pt x="1056" y="432"/>
                        </a:cubicBezTo>
                        <a:cubicBezTo>
                          <a:pt x="1176" y="432"/>
                          <a:pt x="1336" y="232"/>
                          <a:pt x="1392" y="192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75" name="Group 37"/>
                <p:cNvGrpSpPr>
                  <a:grpSpLocks/>
                </p:cNvGrpSpPr>
                <p:nvPr/>
              </p:nvGrpSpPr>
              <p:grpSpPr bwMode="auto">
                <a:xfrm>
                  <a:off x="2448" y="2064"/>
                  <a:ext cx="2784" cy="432"/>
                  <a:chOff x="-336" y="2064"/>
                  <a:chExt cx="2784" cy="432"/>
                </a:xfrm>
              </p:grpSpPr>
              <p:sp>
                <p:nvSpPr>
                  <p:cNvPr id="6176" name="Freeform 38"/>
                  <p:cNvSpPr>
                    <a:spLocks/>
                  </p:cNvSpPr>
                  <p:nvPr/>
                </p:nvSpPr>
                <p:spPr bwMode="auto">
                  <a:xfrm>
                    <a:off x="1056" y="2064"/>
                    <a:ext cx="1392" cy="432"/>
                  </a:xfrm>
                  <a:custGeom>
                    <a:avLst/>
                    <a:gdLst>
                      <a:gd name="T0" fmla="*/ 0 w 1392"/>
                      <a:gd name="T1" fmla="*/ 192 h 432"/>
                      <a:gd name="T2" fmla="*/ 336 w 1392"/>
                      <a:gd name="T3" fmla="*/ 0 h 432"/>
                      <a:gd name="T4" fmla="*/ 672 w 1392"/>
                      <a:gd name="T5" fmla="*/ 192 h 432"/>
                      <a:gd name="T6" fmla="*/ 1056 w 1392"/>
                      <a:gd name="T7" fmla="*/ 432 h 432"/>
                      <a:gd name="T8" fmla="*/ 1392 w 1392"/>
                      <a:gd name="T9" fmla="*/ 192 h 4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92"/>
                      <a:gd name="T16" fmla="*/ 0 h 432"/>
                      <a:gd name="T17" fmla="*/ 1392 w 1392"/>
                      <a:gd name="T18" fmla="*/ 432 h 4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92" h="432">
                        <a:moveTo>
                          <a:pt x="0" y="192"/>
                        </a:moveTo>
                        <a:cubicBezTo>
                          <a:pt x="112" y="96"/>
                          <a:pt x="224" y="0"/>
                          <a:pt x="336" y="0"/>
                        </a:cubicBezTo>
                        <a:cubicBezTo>
                          <a:pt x="448" y="0"/>
                          <a:pt x="552" y="120"/>
                          <a:pt x="672" y="192"/>
                        </a:cubicBezTo>
                        <a:cubicBezTo>
                          <a:pt x="792" y="264"/>
                          <a:pt x="936" y="432"/>
                          <a:pt x="1056" y="432"/>
                        </a:cubicBezTo>
                        <a:cubicBezTo>
                          <a:pt x="1176" y="432"/>
                          <a:pt x="1336" y="232"/>
                          <a:pt x="1392" y="192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77" name="Freeform 39"/>
                  <p:cNvSpPr>
                    <a:spLocks/>
                  </p:cNvSpPr>
                  <p:nvPr/>
                </p:nvSpPr>
                <p:spPr bwMode="auto">
                  <a:xfrm>
                    <a:off x="-336" y="2064"/>
                    <a:ext cx="1392" cy="432"/>
                  </a:xfrm>
                  <a:custGeom>
                    <a:avLst/>
                    <a:gdLst>
                      <a:gd name="T0" fmla="*/ 0 w 1392"/>
                      <a:gd name="T1" fmla="*/ 192 h 432"/>
                      <a:gd name="T2" fmla="*/ 336 w 1392"/>
                      <a:gd name="T3" fmla="*/ 0 h 432"/>
                      <a:gd name="T4" fmla="*/ 672 w 1392"/>
                      <a:gd name="T5" fmla="*/ 192 h 432"/>
                      <a:gd name="T6" fmla="*/ 1056 w 1392"/>
                      <a:gd name="T7" fmla="*/ 432 h 432"/>
                      <a:gd name="T8" fmla="*/ 1392 w 1392"/>
                      <a:gd name="T9" fmla="*/ 192 h 4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92"/>
                      <a:gd name="T16" fmla="*/ 0 h 432"/>
                      <a:gd name="T17" fmla="*/ 1392 w 1392"/>
                      <a:gd name="T18" fmla="*/ 432 h 4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92" h="432">
                        <a:moveTo>
                          <a:pt x="0" y="192"/>
                        </a:moveTo>
                        <a:cubicBezTo>
                          <a:pt x="112" y="96"/>
                          <a:pt x="224" y="0"/>
                          <a:pt x="336" y="0"/>
                        </a:cubicBezTo>
                        <a:cubicBezTo>
                          <a:pt x="448" y="0"/>
                          <a:pt x="552" y="120"/>
                          <a:pt x="672" y="192"/>
                        </a:cubicBezTo>
                        <a:cubicBezTo>
                          <a:pt x="792" y="264"/>
                          <a:pt x="936" y="432"/>
                          <a:pt x="1056" y="432"/>
                        </a:cubicBezTo>
                        <a:cubicBezTo>
                          <a:pt x="1176" y="432"/>
                          <a:pt x="1336" y="232"/>
                          <a:pt x="1392" y="192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171" name="Group 40"/>
              <p:cNvGrpSpPr>
                <a:grpSpLocks/>
              </p:cNvGrpSpPr>
              <p:nvPr/>
            </p:nvGrpSpPr>
            <p:grpSpPr bwMode="auto">
              <a:xfrm>
                <a:off x="5232" y="2064"/>
                <a:ext cx="2784" cy="432"/>
                <a:chOff x="-336" y="2064"/>
                <a:chExt cx="2784" cy="432"/>
              </a:xfrm>
            </p:grpSpPr>
            <p:sp>
              <p:nvSpPr>
                <p:cNvPr id="6172" name="Freeform 41"/>
                <p:cNvSpPr>
                  <a:spLocks/>
                </p:cNvSpPr>
                <p:nvPr/>
              </p:nvSpPr>
              <p:spPr bwMode="auto">
                <a:xfrm>
                  <a:off x="105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3" name="Freeform 42"/>
                <p:cNvSpPr>
                  <a:spLocks/>
                </p:cNvSpPr>
                <p:nvPr/>
              </p:nvSpPr>
              <p:spPr bwMode="auto">
                <a:xfrm>
                  <a:off x="-33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aphicFrame>
          <p:nvGraphicFramePr>
            <p:cNvPr id="6148" name="Object 43"/>
            <p:cNvGraphicFramePr>
              <a:graphicFrameLocks noChangeAspect="1"/>
            </p:cNvGraphicFramePr>
            <p:nvPr/>
          </p:nvGraphicFramePr>
          <p:xfrm>
            <a:off x="4800" y="1392"/>
            <a:ext cx="552" cy="194"/>
          </p:xfrm>
          <a:graphic>
            <a:graphicData uri="http://schemas.openxmlformats.org/presentationml/2006/ole">
              <p:oleObj spid="_x0000_s6148" name="Формула" r:id="rId6" imgW="571252" imgH="203112" progId="Equation.3">
                <p:embed/>
              </p:oleObj>
            </a:graphicData>
          </a:graphic>
        </p:graphicFrame>
      </p:grpSp>
      <p:sp>
        <p:nvSpPr>
          <p:cNvPr id="6155" name="Rectangle 45"/>
          <p:cNvSpPr>
            <a:spLocks noGrp="1" noChangeArrowheads="1"/>
          </p:cNvSpPr>
          <p:nvPr>
            <p:ph type="title"/>
          </p:nvPr>
        </p:nvSpPr>
        <p:spPr>
          <a:xfrm>
            <a:off x="609600" y="5638800"/>
            <a:ext cx="8229600" cy="4572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3B5371"/>
                </a:solidFill>
                <a:latin typeface="Comic Sans MS" pitchFamily="66" charset="0"/>
              </a:rPr>
              <a:t>Растяжение (сжатие) в к</a:t>
            </a:r>
            <a:r>
              <a:rPr lang="en-US" sz="2800" b="1" smtClean="0">
                <a:solidFill>
                  <a:srgbClr val="3B5371"/>
                </a:solidFill>
                <a:latin typeface="Comic Sans MS" pitchFamily="66" charset="0"/>
              </a:rPr>
              <a:t> </a:t>
            </a:r>
            <a:r>
              <a:rPr lang="ru-RU" sz="2800" b="1" smtClean="0">
                <a:solidFill>
                  <a:srgbClr val="3B5371"/>
                </a:solidFill>
                <a:latin typeface="Comic Sans MS" pitchFamily="66" charset="0"/>
              </a:rPr>
              <a:t>раз вдоль оси </a:t>
            </a:r>
            <a:r>
              <a:rPr lang="en-US" sz="2800" b="1" smtClean="0">
                <a:solidFill>
                  <a:srgbClr val="3B5371"/>
                </a:solidFill>
                <a:latin typeface="Comic Sans MS" pitchFamily="66" charset="0"/>
              </a:rPr>
              <a:t>OX</a:t>
            </a:r>
            <a:endParaRPr lang="ru-RU" sz="2800" b="1" smtClean="0">
              <a:solidFill>
                <a:srgbClr val="3B5371"/>
              </a:solidFill>
              <a:latin typeface="Comic Sans MS" pitchFamily="66" charset="0"/>
            </a:endParaRPr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 flipH="1" flipV="1">
            <a:off x="2514600" y="2971800"/>
            <a:ext cx="3048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524000" y="4419600"/>
          <a:ext cx="1366838" cy="801688"/>
        </p:xfrm>
        <a:graphic>
          <a:graphicData uri="http://schemas.openxmlformats.org/presentationml/2006/ole">
            <p:oleObj spid="_x0000_s6147" name="Формула" r:id="rId7" imgW="723600" imgH="431640" progId="Equation.3">
              <p:embed/>
            </p:oleObj>
          </a:graphicData>
        </a:graphic>
      </p:graphicFrame>
      <p:sp>
        <p:nvSpPr>
          <p:cNvPr id="7215" name="Line 47"/>
          <p:cNvSpPr>
            <a:spLocks noChangeShapeType="1"/>
          </p:cNvSpPr>
          <p:nvPr/>
        </p:nvSpPr>
        <p:spPr bwMode="auto">
          <a:xfrm flipH="1">
            <a:off x="1905000" y="3962400"/>
            <a:ext cx="76200" cy="685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-2743200" y="3276600"/>
            <a:ext cx="13106400" cy="609600"/>
            <a:chOff x="-1728" y="2064"/>
            <a:chExt cx="8256" cy="384"/>
          </a:xfrm>
        </p:grpSpPr>
        <p:grpSp>
          <p:nvGrpSpPr>
            <p:cNvPr id="6163" name="Group 53"/>
            <p:cNvGrpSpPr>
              <a:grpSpLocks/>
            </p:cNvGrpSpPr>
            <p:nvPr/>
          </p:nvGrpSpPr>
          <p:grpSpPr bwMode="auto">
            <a:xfrm>
              <a:off x="2400" y="2064"/>
              <a:ext cx="4128" cy="384"/>
              <a:chOff x="912" y="3360"/>
              <a:chExt cx="4128" cy="384"/>
            </a:xfrm>
          </p:grpSpPr>
          <p:sp>
            <p:nvSpPr>
              <p:cNvPr id="6167" name="Freeform 51"/>
              <p:cNvSpPr>
                <a:spLocks/>
              </p:cNvSpPr>
              <p:nvPr/>
            </p:nvSpPr>
            <p:spPr bwMode="auto">
              <a:xfrm rot="10800000">
                <a:off x="2976" y="3552"/>
                <a:ext cx="2064" cy="192"/>
              </a:xfrm>
              <a:custGeom>
                <a:avLst/>
                <a:gdLst>
                  <a:gd name="T0" fmla="*/ 0 w 2064"/>
                  <a:gd name="T1" fmla="*/ 192 h 192"/>
                  <a:gd name="T2" fmla="*/ 1008 w 2064"/>
                  <a:gd name="T3" fmla="*/ 0 h 192"/>
                  <a:gd name="T4" fmla="*/ 2064 w 2064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2064"/>
                  <a:gd name="T10" fmla="*/ 0 h 192"/>
                  <a:gd name="T11" fmla="*/ 2064 w 206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4" h="192">
                    <a:moveTo>
                      <a:pt x="0" y="192"/>
                    </a:moveTo>
                    <a:cubicBezTo>
                      <a:pt x="332" y="96"/>
                      <a:pt x="664" y="0"/>
                      <a:pt x="1008" y="0"/>
                    </a:cubicBezTo>
                    <a:cubicBezTo>
                      <a:pt x="1352" y="0"/>
                      <a:pt x="1888" y="160"/>
                      <a:pt x="2064" y="192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8" name="Freeform 52"/>
              <p:cNvSpPr>
                <a:spLocks/>
              </p:cNvSpPr>
              <p:nvPr/>
            </p:nvSpPr>
            <p:spPr bwMode="auto">
              <a:xfrm>
                <a:off x="912" y="3360"/>
                <a:ext cx="2064" cy="192"/>
              </a:xfrm>
              <a:custGeom>
                <a:avLst/>
                <a:gdLst>
                  <a:gd name="T0" fmla="*/ 0 w 2064"/>
                  <a:gd name="T1" fmla="*/ 192 h 192"/>
                  <a:gd name="T2" fmla="*/ 1008 w 2064"/>
                  <a:gd name="T3" fmla="*/ 0 h 192"/>
                  <a:gd name="T4" fmla="*/ 2064 w 2064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2064"/>
                  <a:gd name="T10" fmla="*/ 0 h 192"/>
                  <a:gd name="T11" fmla="*/ 2064 w 206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4" h="192">
                    <a:moveTo>
                      <a:pt x="0" y="192"/>
                    </a:moveTo>
                    <a:cubicBezTo>
                      <a:pt x="332" y="96"/>
                      <a:pt x="664" y="0"/>
                      <a:pt x="1008" y="0"/>
                    </a:cubicBezTo>
                    <a:cubicBezTo>
                      <a:pt x="1352" y="0"/>
                      <a:pt x="1888" y="160"/>
                      <a:pt x="2064" y="192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64" name="Group 54"/>
            <p:cNvGrpSpPr>
              <a:grpSpLocks/>
            </p:cNvGrpSpPr>
            <p:nvPr/>
          </p:nvGrpSpPr>
          <p:grpSpPr bwMode="auto">
            <a:xfrm>
              <a:off x="-1728" y="2064"/>
              <a:ext cx="4128" cy="384"/>
              <a:chOff x="912" y="3360"/>
              <a:chExt cx="4128" cy="384"/>
            </a:xfrm>
          </p:grpSpPr>
          <p:sp>
            <p:nvSpPr>
              <p:cNvPr id="6165" name="Freeform 55"/>
              <p:cNvSpPr>
                <a:spLocks/>
              </p:cNvSpPr>
              <p:nvPr/>
            </p:nvSpPr>
            <p:spPr bwMode="auto">
              <a:xfrm rot="10800000">
                <a:off x="2976" y="3552"/>
                <a:ext cx="2064" cy="192"/>
              </a:xfrm>
              <a:custGeom>
                <a:avLst/>
                <a:gdLst>
                  <a:gd name="T0" fmla="*/ 0 w 2064"/>
                  <a:gd name="T1" fmla="*/ 192 h 192"/>
                  <a:gd name="T2" fmla="*/ 1008 w 2064"/>
                  <a:gd name="T3" fmla="*/ 0 h 192"/>
                  <a:gd name="T4" fmla="*/ 2064 w 2064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2064"/>
                  <a:gd name="T10" fmla="*/ 0 h 192"/>
                  <a:gd name="T11" fmla="*/ 2064 w 206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4" h="192">
                    <a:moveTo>
                      <a:pt x="0" y="192"/>
                    </a:moveTo>
                    <a:cubicBezTo>
                      <a:pt x="332" y="96"/>
                      <a:pt x="664" y="0"/>
                      <a:pt x="1008" y="0"/>
                    </a:cubicBezTo>
                    <a:cubicBezTo>
                      <a:pt x="1352" y="0"/>
                      <a:pt x="1888" y="160"/>
                      <a:pt x="2064" y="192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6" name="Freeform 56"/>
              <p:cNvSpPr>
                <a:spLocks/>
              </p:cNvSpPr>
              <p:nvPr/>
            </p:nvSpPr>
            <p:spPr bwMode="auto">
              <a:xfrm>
                <a:off x="912" y="3360"/>
                <a:ext cx="2064" cy="192"/>
              </a:xfrm>
              <a:custGeom>
                <a:avLst/>
                <a:gdLst>
                  <a:gd name="T0" fmla="*/ 0 w 2064"/>
                  <a:gd name="T1" fmla="*/ 192 h 192"/>
                  <a:gd name="T2" fmla="*/ 1008 w 2064"/>
                  <a:gd name="T3" fmla="*/ 0 h 192"/>
                  <a:gd name="T4" fmla="*/ 2064 w 2064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2064"/>
                  <a:gd name="T10" fmla="*/ 0 h 192"/>
                  <a:gd name="T11" fmla="*/ 2064 w 206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4" h="192">
                    <a:moveTo>
                      <a:pt x="0" y="192"/>
                    </a:moveTo>
                    <a:cubicBezTo>
                      <a:pt x="332" y="96"/>
                      <a:pt x="664" y="0"/>
                      <a:pt x="1008" y="0"/>
                    </a:cubicBezTo>
                    <a:cubicBezTo>
                      <a:pt x="1352" y="0"/>
                      <a:pt x="1888" y="160"/>
                      <a:pt x="2064" y="192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2" name="Freeform 29"/>
          <p:cNvSpPr>
            <a:spLocks/>
          </p:cNvSpPr>
          <p:nvPr/>
        </p:nvSpPr>
        <p:spPr bwMode="auto">
          <a:xfrm>
            <a:off x="8153400" y="3276600"/>
            <a:ext cx="1079500" cy="685800"/>
          </a:xfrm>
          <a:custGeom>
            <a:avLst/>
            <a:gdLst>
              <a:gd name="T0" fmla="*/ 0 w 1392"/>
              <a:gd name="T1" fmla="*/ 2147483647 h 432"/>
              <a:gd name="T2" fmla="*/ 2147483647 w 1392"/>
              <a:gd name="T3" fmla="*/ 0 h 432"/>
              <a:gd name="T4" fmla="*/ 2147483647 w 1392"/>
              <a:gd name="T5" fmla="*/ 2147483647 h 432"/>
              <a:gd name="T6" fmla="*/ 2147483647 w 1392"/>
              <a:gd name="T7" fmla="*/ 2147483647 h 432"/>
              <a:gd name="T8" fmla="*/ 2147483647 w 1392"/>
              <a:gd name="T9" fmla="*/ 2147483647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2"/>
              <a:gd name="T16" fmla="*/ 0 h 432"/>
              <a:gd name="T17" fmla="*/ 1392 w 139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2" h="432">
                <a:moveTo>
                  <a:pt x="0" y="192"/>
                </a:moveTo>
                <a:cubicBezTo>
                  <a:pt x="112" y="96"/>
                  <a:pt x="224" y="0"/>
                  <a:pt x="336" y="0"/>
                </a:cubicBezTo>
                <a:cubicBezTo>
                  <a:pt x="448" y="0"/>
                  <a:pt x="552" y="120"/>
                  <a:pt x="672" y="192"/>
                </a:cubicBezTo>
                <a:cubicBezTo>
                  <a:pt x="792" y="264"/>
                  <a:pt x="936" y="432"/>
                  <a:pt x="1056" y="432"/>
                </a:cubicBezTo>
                <a:cubicBezTo>
                  <a:pt x="1176" y="432"/>
                  <a:pt x="1336" y="232"/>
                  <a:pt x="1392" y="192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" name="Freeform 24"/>
          <p:cNvSpPr>
            <a:spLocks/>
          </p:cNvSpPr>
          <p:nvPr/>
        </p:nvSpPr>
        <p:spPr bwMode="auto">
          <a:xfrm>
            <a:off x="533400" y="3276600"/>
            <a:ext cx="1116013" cy="685800"/>
          </a:xfrm>
          <a:custGeom>
            <a:avLst/>
            <a:gdLst>
              <a:gd name="T0" fmla="*/ 0 w 1392"/>
              <a:gd name="T1" fmla="*/ 2147483647 h 432"/>
              <a:gd name="T2" fmla="*/ 2147483647 w 1392"/>
              <a:gd name="T3" fmla="*/ 0 h 432"/>
              <a:gd name="T4" fmla="*/ 2147483647 w 1392"/>
              <a:gd name="T5" fmla="*/ 2147483647 h 432"/>
              <a:gd name="T6" fmla="*/ 2147483647 w 1392"/>
              <a:gd name="T7" fmla="*/ 2147483647 h 432"/>
              <a:gd name="T8" fmla="*/ 2147483647 w 1392"/>
              <a:gd name="T9" fmla="*/ 2147483647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2"/>
              <a:gd name="T16" fmla="*/ 0 h 432"/>
              <a:gd name="T17" fmla="*/ 1392 w 139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2" h="432">
                <a:moveTo>
                  <a:pt x="0" y="192"/>
                </a:moveTo>
                <a:cubicBezTo>
                  <a:pt x="112" y="96"/>
                  <a:pt x="224" y="0"/>
                  <a:pt x="336" y="0"/>
                </a:cubicBezTo>
                <a:cubicBezTo>
                  <a:pt x="448" y="0"/>
                  <a:pt x="552" y="120"/>
                  <a:pt x="672" y="192"/>
                </a:cubicBezTo>
                <a:cubicBezTo>
                  <a:pt x="792" y="264"/>
                  <a:pt x="936" y="432"/>
                  <a:pt x="1056" y="432"/>
                </a:cubicBezTo>
                <a:cubicBezTo>
                  <a:pt x="1176" y="432"/>
                  <a:pt x="1336" y="232"/>
                  <a:pt x="1392" y="192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" name="Freeform 24"/>
          <p:cNvSpPr>
            <a:spLocks/>
          </p:cNvSpPr>
          <p:nvPr/>
        </p:nvSpPr>
        <p:spPr bwMode="auto">
          <a:xfrm>
            <a:off x="-557213" y="3276600"/>
            <a:ext cx="1114426" cy="685800"/>
          </a:xfrm>
          <a:custGeom>
            <a:avLst/>
            <a:gdLst>
              <a:gd name="T0" fmla="*/ 0 w 1392"/>
              <a:gd name="T1" fmla="*/ 2147483647 h 432"/>
              <a:gd name="T2" fmla="*/ 2147483647 w 1392"/>
              <a:gd name="T3" fmla="*/ 0 h 432"/>
              <a:gd name="T4" fmla="*/ 2147483647 w 1392"/>
              <a:gd name="T5" fmla="*/ 2147483647 h 432"/>
              <a:gd name="T6" fmla="*/ 2147483647 w 1392"/>
              <a:gd name="T7" fmla="*/ 2147483647 h 432"/>
              <a:gd name="T8" fmla="*/ 2147483647 w 1392"/>
              <a:gd name="T9" fmla="*/ 2147483647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2"/>
              <a:gd name="T16" fmla="*/ 0 h 432"/>
              <a:gd name="T17" fmla="*/ 1392 w 139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2" h="432">
                <a:moveTo>
                  <a:pt x="0" y="192"/>
                </a:moveTo>
                <a:cubicBezTo>
                  <a:pt x="112" y="96"/>
                  <a:pt x="224" y="0"/>
                  <a:pt x="336" y="0"/>
                </a:cubicBezTo>
                <a:cubicBezTo>
                  <a:pt x="448" y="0"/>
                  <a:pt x="552" y="120"/>
                  <a:pt x="672" y="192"/>
                </a:cubicBezTo>
                <a:cubicBezTo>
                  <a:pt x="792" y="264"/>
                  <a:pt x="936" y="432"/>
                  <a:pt x="1056" y="432"/>
                </a:cubicBezTo>
                <a:cubicBezTo>
                  <a:pt x="1176" y="432"/>
                  <a:pt x="1336" y="232"/>
                  <a:pt x="1392" y="192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152400" y="6096000"/>
            <a:ext cx="990600" cy="523875"/>
          </a:xfrm>
          <a:prstGeom prst="rect">
            <a:avLst/>
          </a:prstGeom>
          <a:solidFill>
            <a:srgbClr val="BDEEFF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Arial Black" pitchFamily="34" charset="0"/>
              </a:rPr>
              <a:t>Э.п.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4" grpId="0" animBg="1"/>
      <p:bldP spid="7215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828800" y="533400"/>
            <a:ext cx="533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C00000"/>
                </a:solidFill>
                <a:latin typeface="Monotype Corsiva" pitchFamily="66" charset="0"/>
              </a:rPr>
              <a:t>Постройте графики функций</a:t>
            </a:r>
          </a:p>
        </p:txBody>
      </p:sp>
      <p:pic>
        <p:nvPicPr>
          <p:cNvPr id="16387" name="Picture 31" descr="nabo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533400"/>
            <a:ext cx="16224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2" descr="naza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24750" y="609600"/>
            <a:ext cx="1390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447800" y="1905000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i="1">
                <a:solidFill>
                  <a:srgbClr val="0000FF"/>
                </a:solidFill>
              </a:rPr>
              <a:t>1 ряд</a:t>
            </a: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3810000" y="3124200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i="1">
                <a:solidFill>
                  <a:srgbClr val="0000FF"/>
                </a:solidFill>
              </a:rPr>
              <a:t>3 ряд</a:t>
            </a:r>
          </a:p>
        </p:txBody>
      </p:sp>
      <p:sp>
        <p:nvSpPr>
          <p:cNvPr id="16391" name="TextBox 9"/>
          <p:cNvSpPr txBox="1">
            <a:spLocks noChangeArrowheads="1"/>
          </p:cNvSpPr>
          <p:nvPr/>
        </p:nvSpPr>
        <p:spPr bwMode="auto">
          <a:xfrm>
            <a:off x="6248400" y="1828800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i="1">
                <a:solidFill>
                  <a:srgbClr val="0000FF"/>
                </a:solidFill>
              </a:rPr>
              <a:t>2 ряд</a:t>
            </a:r>
          </a:p>
        </p:txBody>
      </p:sp>
      <p:sp>
        <p:nvSpPr>
          <p:cNvPr id="16392" name="TextBox 11"/>
          <p:cNvSpPr txBox="1">
            <a:spLocks noChangeArrowheads="1"/>
          </p:cNvSpPr>
          <p:nvPr/>
        </p:nvSpPr>
        <p:spPr bwMode="auto">
          <a:xfrm>
            <a:off x="3352800" y="4876800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i="1">
                <a:solidFill>
                  <a:srgbClr val="0000FF"/>
                </a:solidFill>
              </a:rPr>
              <a:t>На доске</a:t>
            </a:r>
          </a:p>
        </p:txBody>
      </p:sp>
      <p:sp>
        <p:nvSpPr>
          <p:cNvPr id="1639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4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5" name="Rectangle 17"/>
          <p:cNvSpPr>
            <a:spLocks noChangeArrowheads="1"/>
          </p:cNvSpPr>
          <p:nvPr/>
        </p:nvSpPr>
        <p:spPr bwMode="auto">
          <a:xfrm>
            <a:off x="0" y="1057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6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7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8" name="Rectangle 23"/>
          <p:cNvSpPr>
            <a:spLocks noChangeArrowheads="1"/>
          </p:cNvSpPr>
          <p:nvPr/>
        </p:nvSpPr>
        <p:spPr bwMode="auto">
          <a:xfrm>
            <a:off x="0" y="1057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400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438400"/>
            <a:ext cx="3992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1" name="Rectangle 8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403" name="Picture 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2438400"/>
            <a:ext cx="38846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4" name="Rectangle 11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406" name="Picture 1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3733800"/>
            <a:ext cx="39576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7" name="Rectangle 14"/>
          <p:cNvSpPr>
            <a:spLocks noChangeArrowheads="1"/>
          </p:cNvSpPr>
          <p:nvPr/>
        </p:nvSpPr>
        <p:spPr bwMode="auto">
          <a:xfrm>
            <a:off x="0" y="1196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409" name="Picture 1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5562600"/>
            <a:ext cx="44815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0" name="Rectangle 17"/>
          <p:cNvSpPr>
            <a:spLocks noChangeArrowheads="1"/>
          </p:cNvSpPr>
          <p:nvPr/>
        </p:nvSpPr>
        <p:spPr bwMode="auto">
          <a:xfrm>
            <a:off x="0" y="1203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" name="Управляющая кнопка: в конец 29">
            <a:hlinkClick r:id="" action="ppaction://hlinkshowjump?jump=lastslide" highlightClick="1"/>
          </p:cNvPr>
          <p:cNvSpPr/>
          <p:nvPr/>
        </p:nvSpPr>
        <p:spPr>
          <a:xfrm>
            <a:off x="152400" y="6172200"/>
            <a:ext cx="533400" cy="457200"/>
          </a:xfrm>
          <a:prstGeom prst="actionButtonEnd">
            <a:avLst/>
          </a:prstGeom>
          <a:solidFill>
            <a:srgbClr val="92D050"/>
          </a:solidFill>
          <a:ln>
            <a:solidFill>
              <a:srgbClr val="126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6412" name="Группа 30"/>
          <p:cNvGrpSpPr>
            <a:grpSpLocks/>
          </p:cNvGrpSpPr>
          <p:nvPr/>
        </p:nvGrpSpPr>
        <p:grpSpPr bwMode="auto">
          <a:xfrm>
            <a:off x="8458200" y="6096000"/>
            <a:ext cx="457200" cy="533400"/>
            <a:chOff x="1905000" y="6096000"/>
            <a:chExt cx="457200" cy="533400"/>
          </a:xfrm>
        </p:grpSpPr>
        <p:sp>
          <p:nvSpPr>
            <p:cNvPr id="32" name="Управляющая кнопка: настраиваемая 31">
              <a:hlinkClick r:id="" action="ppaction://noaction" highlightClick="1"/>
            </p:cNvPr>
            <p:cNvSpPr/>
            <p:nvPr/>
          </p:nvSpPr>
          <p:spPr>
            <a:xfrm>
              <a:off x="1905000" y="6096000"/>
              <a:ext cx="457200" cy="533400"/>
            </a:xfrm>
            <a:prstGeom prst="actionButtonBlan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414" name="TextBox 32"/>
            <p:cNvSpPr txBox="1">
              <a:spLocks noChangeArrowheads="1"/>
            </p:cNvSpPr>
            <p:nvPr/>
          </p:nvSpPr>
          <p:spPr bwMode="auto">
            <a:xfrm>
              <a:off x="1905000" y="6138865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2400" b="1">
                  <a:latin typeface="Arial Black" pitchFamily="34" charset="0"/>
                </a:rPr>
                <a:t>Т</a:t>
              </a:r>
            </a:p>
          </p:txBody>
        </p:sp>
      </p:grp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798638" y="533400"/>
            <a:ext cx="7116762" cy="427831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Домашняя работа:</a:t>
            </a:r>
          </a:p>
          <a:p>
            <a:pPr algn="ctr">
              <a:defRPr/>
            </a:pPr>
            <a:r>
              <a:rPr lang="ru-RU" sz="4800" b="1" i="1" dirty="0">
                <a:solidFill>
                  <a:srgbClr val="3B5371"/>
                </a:solidFill>
                <a:cs typeface="+mn-cs"/>
              </a:rPr>
              <a:t>§§ 12 – 13,</a:t>
            </a:r>
          </a:p>
          <a:p>
            <a:pPr algn="ctr">
              <a:defRPr/>
            </a:pPr>
            <a:r>
              <a:rPr lang="ru-RU" sz="4000" b="1" i="1" dirty="0">
                <a:solidFill>
                  <a:srgbClr val="3B5371"/>
                </a:solidFill>
                <a:cs typeface="+mn-cs"/>
              </a:rPr>
              <a:t>доработать опорный </a:t>
            </a:r>
          </a:p>
          <a:p>
            <a:pPr algn="ctr">
              <a:defRPr/>
            </a:pPr>
            <a:r>
              <a:rPr lang="ru-RU" sz="4000" b="1" i="1" dirty="0">
                <a:solidFill>
                  <a:srgbClr val="3B5371"/>
                </a:solidFill>
                <a:cs typeface="+mn-cs"/>
              </a:rPr>
              <a:t>конспект,</a:t>
            </a:r>
          </a:p>
          <a:p>
            <a:pPr algn="ctr">
              <a:defRPr/>
            </a:pPr>
            <a:r>
              <a:rPr lang="ru-RU" sz="4800" b="1" i="1" dirty="0">
                <a:solidFill>
                  <a:srgbClr val="3B5371"/>
                </a:solidFill>
                <a:cs typeface="+mn-cs"/>
              </a:rPr>
              <a:t>№ 230(в); 239(в); </a:t>
            </a:r>
          </a:p>
          <a:p>
            <a:pPr algn="ctr">
              <a:defRPr/>
            </a:pPr>
            <a:r>
              <a:rPr lang="ru-RU" sz="4800" b="1" i="1" dirty="0">
                <a:solidFill>
                  <a:srgbClr val="3B5371"/>
                </a:solidFill>
                <a:cs typeface="+mn-cs"/>
              </a:rPr>
              <a:t>240(в); 242(в).</a:t>
            </a:r>
          </a:p>
        </p:txBody>
      </p:sp>
      <p:pic>
        <p:nvPicPr>
          <p:cNvPr id="17411" name="Рисунок 4" descr="ворона с пером.wm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553200" y="44958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6"/>
          <p:cNvGrpSpPr>
            <a:grpSpLocks/>
          </p:cNvGrpSpPr>
          <p:nvPr/>
        </p:nvGrpSpPr>
        <p:grpSpPr bwMode="auto">
          <a:xfrm>
            <a:off x="304800" y="3505200"/>
            <a:ext cx="5105400" cy="2563813"/>
            <a:chOff x="381000" y="4050266"/>
            <a:chExt cx="4703394" cy="2171312"/>
          </a:xfrm>
        </p:grpSpPr>
        <p:pic>
          <p:nvPicPr>
            <p:cNvPr id="5" name="Рисунок 4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81000" y="4114800"/>
              <a:ext cx="4703394" cy="21067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3" name="TextBox 5"/>
            <p:cNvSpPr txBox="1">
              <a:spLocks noChangeArrowheads="1"/>
            </p:cNvSpPr>
            <p:nvPr/>
          </p:nvSpPr>
          <p:spPr bwMode="auto">
            <a:xfrm>
              <a:off x="381000" y="4050266"/>
              <a:ext cx="1371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i="1"/>
                <a:t>2 ряд</a:t>
              </a:r>
            </a:p>
          </p:txBody>
        </p:sp>
      </p:grpSp>
      <p:grpSp>
        <p:nvGrpSpPr>
          <p:cNvPr id="18435" name="Группа 9"/>
          <p:cNvGrpSpPr>
            <a:grpSpLocks/>
          </p:cNvGrpSpPr>
          <p:nvPr/>
        </p:nvGrpSpPr>
        <p:grpSpPr bwMode="auto">
          <a:xfrm>
            <a:off x="4267200" y="1981200"/>
            <a:ext cx="4605338" cy="2743200"/>
            <a:chOff x="4538244" y="2743200"/>
            <a:chExt cx="4605756" cy="2743200"/>
          </a:xfrm>
        </p:grpSpPr>
        <p:pic>
          <p:nvPicPr>
            <p:cNvPr id="8" name="Рисунок 7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38244" y="2743200"/>
              <a:ext cx="4605756" cy="2743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8"/>
            <p:cNvSpPr txBox="1">
              <a:spLocks noChangeArrowheads="1"/>
            </p:cNvSpPr>
            <p:nvPr/>
          </p:nvSpPr>
          <p:spPr bwMode="auto">
            <a:xfrm>
              <a:off x="7086600" y="2743200"/>
              <a:ext cx="148883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i="1"/>
                <a:t>3 ряд</a:t>
              </a:r>
            </a:p>
          </p:txBody>
        </p:sp>
      </p:grpSp>
      <p:grpSp>
        <p:nvGrpSpPr>
          <p:cNvPr id="18436" name="Группа 3"/>
          <p:cNvGrpSpPr>
            <a:grpSpLocks/>
          </p:cNvGrpSpPr>
          <p:nvPr/>
        </p:nvGrpSpPr>
        <p:grpSpPr bwMode="auto">
          <a:xfrm>
            <a:off x="228600" y="533400"/>
            <a:ext cx="5105400" cy="2667000"/>
            <a:chOff x="381000" y="807255"/>
            <a:chExt cx="4354678" cy="2305972"/>
          </a:xfrm>
        </p:grpSpPr>
        <p:pic>
          <p:nvPicPr>
            <p:cNvPr id="2" name="Рисунок 1"/>
            <p:cNvPicPr/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" y="838200"/>
              <a:ext cx="4278478" cy="22750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39" name="TextBox 2"/>
            <p:cNvSpPr txBox="1">
              <a:spLocks noChangeArrowheads="1"/>
            </p:cNvSpPr>
            <p:nvPr/>
          </p:nvSpPr>
          <p:spPr bwMode="auto">
            <a:xfrm>
              <a:off x="381000" y="807255"/>
              <a:ext cx="1371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i="1"/>
                <a:t>1 ряд</a:t>
              </a:r>
            </a:p>
          </p:txBody>
        </p:sp>
      </p:grpSp>
      <p:sp>
        <p:nvSpPr>
          <p:cNvPr id="11" name="Управляющая кнопка: возврат 10">
            <a:hlinkClick r:id="rId5" action="ppaction://hlinksldjump" highlightClick="1"/>
          </p:cNvPr>
          <p:cNvSpPr/>
          <p:nvPr/>
        </p:nvSpPr>
        <p:spPr>
          <a:xfrm>
            <a:off x="8458200" y="6248400"/>
            <a:ext cx="457200" cy="457200"/>
          </a:xfrm>
          <a:prstGeom prst="actionButtonRetur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3475" y="533400"/>
            <a:ext cx="27432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5638800" y="4267200"/>
            <a:ext cx="33528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sz="2400" b="1" i="1">
                <a:solidFill>
                  <a:srgbClr val="002060"/>
                </a:solidFill>
                <a:cs typeface="Times New Roman" pitchFamily="18" charset="0"/>
              </a:rPr>
              <a:t>Дорогу осилит идущий, </a:t>
            </a:r>
          </a:p>
          <a:p>
            <a:pPr algn="r">
              <a:lnSpc>
                <a:spcPct val="120000"/>
              </a:lnSpc>
            </a:pPr>
            <a:r>
              <a:rPr lang="ru-RU" sz="2400" b="1" i="1">
                <a:solidFill>
                  <a:srgbClr val="002060"/>
                </a:solidFill>
                <a:cs typeface="Times New Roman" pitchFamily="18" charset="0"/>
              </a:rPr>
              <a:t>а математику – мыслящий</a:t>
            </a:r>
            <a:endParaRPr lang="ru-RU" sz="2400" b="1">
              <a:solidFill>
                <a:srgbClr val="002060"/>
              </a:solidFill>
            </a:endParaRPr>
          </a:p>
          <a:p>
            <a:pPr algn="r" eaLnBrk="0" hangingPunct="0">
              <a:lnSpc>
                <a:spcPct val="120000"/>
              </a:lnSpc>
            </a:pPr>
            <a:r>
              <a:rPr lang="ru-RU" sz="2400" b="1" i="1">
                <a:solidFill>
                  <a:srgbClr val="002060"/>
                </a:solidFill>
                <a:cs typeface="Times New Roman" pitchFamily="18" charset="0"/>
              </a:rPr>
              <a:t> Т.Эдисон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752600" y="533400"/>
            <a:ext cx="434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800" b="1" i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Цель урока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76400" y="1447800"/>
            <a:ext cx="4572000" cy="3803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ru-RU" sz="3600" b="1" i="1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Изучить способ построения графиков функций </a:t>
            </a:r>
            <a:r>
              <a:rPr lang="en-US" sz="3600" b="1" i="1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 </a:t>
            </a:r>
            <a:endParaRPr lang="ru-RU" sz="3600" b="1" i="1" dirty="0">
              <a:solidFill>
                <a:schemeClr val="accent5">
                  <a:lumMod val="10000"/>
                </a:schemeClr>
              </a:solidFill>
              <a:latin typeface="+mn-lt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sz="3600" b="1" i="1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y = f(</a:t>
            </a:r>
            <a:r>
              <a:rPr lang="en-US" sz="3600" b="1" i="1" dirty="0" err="1">
                <a:solidFill>
                  <a:schemeClr val="accent5">
                    <a:lumMod val="10000"/>
                  </a:schemeClr>
                </a:solidFill>
                <a:latin typeface="+mn-lt"/>
              </a:rPr>
              <a:t>kx</a:t>
            </a:r>
            <a:r>
              <a:rPr lang="en-US" sz="3600" b="1" i="1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)</a:t>
            </a:r>
            <a:r>
              <a:rPr lang="ru-RU" sz="3600" b="1" i="1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,</a:t>
            </a:r>
            <a:r>
              <a:rPr lang="en-US" sz="3600" b="1" i="1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  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600" b="1" i="1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y = mf(x)</a:t>
            </a:r>
            <a:endParaRPr lang="ru-RU" sz="3600" b="1" i="1" dirty="0">
              <a:solidFill>
                <a:schemeClr val="accent5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76400" y="49530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ru-RU" sz="3600" b="1" i="1" kern="0" dirty="0">
                <a:solidFill>
                  <a:srgbClr val="9E0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Преобразование: у = </a:t>
            </a:r>
            <a:r>
              <a:rPr lang="en-US" sz="3600" b="1" i="1" kern="0" dirty="0">
                <a:solidFill>
                  <a:srgbClr val="9E0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f(x</a:t>
            </a:r>
            <a:r>
              <a:rPr lang="ru-RU" sz="3600" b="1" i="1" kern="0" dirty="0">
                <a:solidFill>
                  <a:srgbClr val="9E0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+</a:t>
            </a:r>
            <a:r>
              <a:rPr lang="en-US" sz="3600" b="1" i="1" kern="0" dirty="0">
                <a:solidFill>
                  <a:srgbClr val="9E0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t)</a:t>
            </a:r>
            <a:r>
              <a:rPr lang="ru-RU" sz="3600" b="1" i="1" kern="0" dirty="0">
                <a:solidFill>
                  <a:srgbClr val="9E0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3600" b="1" i="1" kern="0" dirty="0">
                <a:solidFill>
                  <a:srgbClr val="9E0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 &gt; 0</a:t>
            </a:r>
            <a:endParaRPr lang="ru-RU" sz="3600" b="1" i="1" kern="0" dirty="0">
              <a:solidFill>
                <a:srgbClr val="9E00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905000" y="1066800"/>
            <a:ext cx="4495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latin typeface="Times New Roman" pitchFamily="18" charset="0"/>
              </a:rPr>
              <a:t>сдвиг по оси </a:t>
            </a:r>
            <a:r>
              <a:rPr lang="en-US" sz="3200" b="1" i="1">
                <a:latin typeface="Times New Roman" pitchFamily="18" charset="0"/>
              </a:rPr>
              <a:t>x</a:t>
            </a:r>
            <a:r>
              <a:rPr lang="ru-RU" sz="3200" b="1" i="1">
                <a:latin typeface="Times New Roman" pitchFamily="18" charset="0"/>
              </a:rPr>
              <a:t> </a:t>
            </a:r>
            <a:r>
              <a:rPr lang="ru-RU" sz="3200" b="1" i="1" u="sng">
                <a:latin typeface="Times New Roman" pitchFamily="18" charset="0"/>
              </a:rPr>
              <a:t>влево на </a:t>
            </a:r>
            <a:r>
              <a:rPr lang="en-US" sz="4000" b="1" i="1" u="sng">
                <a:solidFill>
                  <a:srgbClr val="C00000"/>
                </a:solidFill>
                <a:latin typeface="Times New Roman" pitchFamily="18" charset="0"/>
              </a:rPr>
              <a:t>t</a:t>
            </a:r>
            <a:endParaRPr lang="ru-RU" sz="4000" b="1" i="1" u="sng">
              <a:solidFill>
                <a:srgbClr val="C00000"/>
              </a:solidFill>
              <a:latin typeface="Times New Roman" pitchFamily="18" charset="0"/>
            </a:endParaRPr>
          </a:p>
        </p:txBody>
      </p:sp>
      <p:grpSp>
        <p:nvGrpSpPr>
          <p:cNvPr id="12292" name="Группа 10"/>
          <p:cNvGrpSpPr>
            <a:grpSpLocks/>
          </p:cNvGrpSpPr>
          <p:nvPr/>
        </p:nvGrpSpPr>
        <p:grpSpPr bwMode="auto">
          <a:xfrm>
            <a:off x="2209800" y="2133600"/>
            <a:ext cx="6629400" cy="4267200"/>
            <a:chOff x="2362200" y="1905000"/>
            <a:chExt cx="4343400" cy="4267200"/>
          </a:xfrm>
        </p:grpSpPr>
        <p:sp>
          <p:nvSpPr>
            <p:cNvPr id="12300" name="Line 9"/>
            <p:cNvSpPr>
              <a:spLocks noChangeShapeType="1"/>
            </p:cNvSpPr>
            <p:nvPr/>
          </p:nvSpPr>
          <p:spPr bwMode="auto">
            <a:xfrm flipV="1">
              <a:off x="4343400" y="1905000"/>
              <a:ext cx="0" cy="426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sm" len="lg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301" name="Line 10"/>
            <p:cNvSpPr>
              <a:spLocks noChangeShapeType="1"/>
            </p:cNvSpPr>
            <p:nvPr/>
          </p:nvSpPr>
          <p:spPr bwMode="auto">
            <a:xfrm rot="5400000" flipV="1">
              <a:off x="4495800" y="2057400"/>
              <a:ext cx="0" cy="426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sm" len="lg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302" name="Text Box 29"/>
            <p:cNvSpPr txBox="1">
              <a:spLocks noChangeArrowheads="1"/>
            </p:cNvSpPr>
            <p:nvPr/>
          </p:nvSpPr>
          <p:spPr bwMode="auto">
            <a:xfrm>
              <a:off x="6400800" y="4114800"/>
              <a:ext cx="304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b="1" i="1">
                  <a:latin typeface="Times New Roman" pitchFamily="18" charset="0"/>
                </a:rPr>
                <a:t>x</a:t>
              </a:r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12303" name="Text Box 30"/>
            <p:cNvSpPr txBox="1">
              <a:spLocks noChangeArrowheads="1"/>
            </p:cNvSpPr>
            <p:nvPr/>
          </p:nvSpPr>
          <p:spPr bwMode="auto">
            <a:xfrm>
              <a:off x="3886200" y="1905000"/>
              <a:ext cx="304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b="1" i="1">
                  <a:latin typeface="Times New Roman" pitchFamily="18" charset="0"/>
                </a:rPr>
                <a:t>y</a:t>
              </a:r>
              <a:endParaRPr lang="ru-RU" b="1">
                <a:latin typeface="Times New Roman" pitchFamily="18" charset="0"/>
              </a:endParaRPr>
            </a:p>
          </p:txBody>
        </p:sp>
      </p:grpSp>
      <p:sp>
        <p:nvSpPr>
          <p:cNvPr id="19" name="Полилиния 18"/>
          <p:cNvSpPr/>
          <p:nvPr/>
        </p:nvSpPr>
        <p:spPr>
          <a:xfrm>
            <a:off x="5029200" y="2895600"/>
            <a:ext cx="3352800" cy="2686050"/>
          </a:xfrm>
          <a:custGeom>
            <a:avLst/>
            <a:gdLst>
              <a:gd name="connsiteX0" fmla="*/ 0 w 4643437"/>
              <a:gd name="connsiteY0" fmla="*/ 1800225 h 2686050"/>
              <a:gd name="connsiteX1" fmla="*/ 700087 w 4643437"/>
              <a:gd name="connsiteY1" fmla="*/ 85725 h 2686050"/>
              <a:gd name="connsiteX2" fmla="*/ 1928812 w 4643437"/>
              <a:gd name="connsiteY2" fmla="*/ 2314575 h 2686050"/>
              <a:gd name="connsiteX3" fmla="*/ 2586037 w 4643437"/>
              <a:gd name="connsiteY3" fmla="*/ 714375 h 2686050"/>
              <a:gd name="connsiteX4" fmla="*/ 4514850 w 4643437"/>
              <a:gd name="connsiteY4" fmla="*/ 2528888 h 2686050"/>
              <a:gd name="connsiteX5" fmla="*/ 4514850 w 4643437"/>
              <a:gd name="connsiteY5" fmla="*/ 2528888 h 2686050"/>
              <a:gd name="connsiteX6" fmla="*/ 4643437 w 4643437"/>
              <a:gd name="connsiteY6" fmla="*/ 268605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3437" h="2686050">
                <a:moveTo>
                  <a:pt x="0" y="1800225"/>
                </a:moveTo>
                <a:cubicBezTo>
                  <a:pt x="189309" y="900112"/>
                  <a:pt x="378618" y="0"/>
                  <a:pt x="700087" y="85725"/>
                </a:cubicBezTo>
                <a:cubicBezTo>
                  <a:pt x="1021556" y="171450"/>
                  <a:pt x="1614487" y="2209800"/>
                  <a:pt x="1928812" y="2314575"/>
                </a:cubicBezTo>
                <a:cubicBezTo>
                  <a:pt x="2243137" y="2419350"/>
                  <a:pt x="2155031" y="678656"/>
                  <a:pt x="2586037" y="714375"/>
                </a:cubicBezTo>
                <a:cubicBezTo>
                  <a:pt x="3017043" y="750094"/>
                  <a:pt x="4514850" y="2528888"/>
                  <a:pt x="4514850" y="2528888"/>
                </a:cubicBezTo>
                <a:lnTo>
                  <a:pt x="4514850" y="2528888"/>
                </a:lnTo>
                <a:lnTo>
                  <a:pt x="4643437" y="2686050"/>
                </a:lnTo>
              </a:path>
            </a:pathLst>
          </a:custGeom>
          <a:ln w="38100">
            <a:solidFill>
              <a:srgbClr val="126C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5024438" y="2905125"/>
            <a:ext cx="3352800" cy="2686050"/>
          </a:xfrm>
          <a:custGeom>
            <a:avLst/>
            <a:gdLst>
              <a:gd name="connsiteX0" fmla="*/ 0 w 4643437"/>
              <a:gd name="connsiteY0" fmla="*/ 1800225 h 2686050"/>
              <a:gd name="connsiteX1" fmla="*/ 700087 w 4643437"/>
              <a:gd name="connsiteY1" fmla="*/ 85725 h 2686050"/>
              <a:gd name="connsiteX2" fmla="*/ 1928812 w 4643437"/>
              <a:gd name="connsiteY2" fmla="*/ 2314575 h 2686050"/>
              <a:gd name="connsiteX3" fmla="*/ 2586037 w 4643437"/>
              <a:gd name="connsiteY3" fmla="*/ 714375 h 2686050"/>
              <a:gd name="connsiteX4" fmla="*/ 4514850 w 4643437"/>
              <a:gd name="connsiteY4" fmla="*/ 2528888 h 2686050"/>
              <a:gd name="connsiteX5" fmla="*/ 4514850 w 4643437"/>
              <a:gd name="connsiteY5" fmla="*/ 2528888 h 2686050"/>
              <a:gd name="connsiteX6" fmla="*/ 4643437 w 4643437"/>
              <a:gd name="connsiteY6" fmla="*/ 268605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3437" h="2686050">
                <a:moveTo>
                  <a:pt x="0" y="1800225"/>
                </a:moveTo>
                <a:cubicBezTo>
                  <a:pt x="189309" y="900112"/>
                  <a:pt x="378618" y="0"/>
                  <a:pt x="700087" y="85725"/>
                </a:cubicBezTo>
                <a:cubicBezTo>
                  <a:pt x="1021556" y="171450"/>
                  <a:pt x="1614487" y="2209800"/>
                  <a:pt x="1928812" y="2314575"/>
                </a:cubicBezTo>
                <a:cubicBezTo>
                  <a:pt x="2243137" y="2419350"/>
                  <a:pt x="2155031" y="678656"/>
                  <a:pt x="2586037" y="714375"/>
                </a:cubicBezTo>
                <a:cubicBezTo>
                  <a:pt x="3017043" y="750094"/>
                  <a:pt x="4514850" y="2528888"/>
                  <a:pt x="4514850" y="2528888"/>
                </a:cubicBezTo>
                <a:lnTo>
                  <a:pt x="4514850" y="2528888"/>
                </a:lnTo>
                <a:lnTo>
                  <a:pt x="4643437" y="2686050"/>
                </a:lnTo>
              </a:path>
            </a:pathLst>
          </a:custGeom>
          <a:ln w="38100">
            <a:solidFill>
              <a:srgbClr val="126C1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5" name="Text Box 18"/>
          <p:cNvSpPr txBox="1">
            <a:spLocks noChangeArrowheads="1"/>
          </p:cNvSpPr>
          <p:nvPr/>
        </p:nvSpPr>
        <p:spPr bwMode="auto">
          <a:xfrm>
            <a:off x="4176713" y="3952875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t</a:t>
            </a:r>
            <a:endParaRPr lang="ru-RU" sz="2400" b="1">
              <a:latin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4242594" y="4420394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315200" y="3657600"/>
            <a:ext cx="8810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kern="0" dirty="0">
                <a:latin typeface="+mn-lt"/>
                <a:cs typeface="+mn-cs"/>
              </a:rPr>
              <a:t>у = </a:t>
            </a:r>
            <a:r>
              <a:rPr lang="en-US" b="1" i="1" kern="0" dirty="0">
                <a:latin typeface="+mn-lt"/>
                <a:cs typeface="+mn-cs"/>
              </a:rPr>
              <a:t>f(x)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09800" y="2528888"/>
            <a:ext cx="10763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kern="0" dirty="0">
                <a:latin typeface="+mn-lt"/>
                <a:cs typeface="+mn-cs"/>
              </a:rPr>
              <a:t>у = </a:t>
            </a:r>
            <a:r>
              <a:rPr lang="en-US" b="1" i="1" kern="0" dirty="0">
                <a:latin typeface="+mn-lt"/>
                <a:cs typeface="+mn-cs"/>
              </a:rPr>
              <a:t>f(x</a:t>
            </a:r>
            <a:r>
              <a:rPr lang="ru-RU" b="1" i="1" kern="0" dirty="0">
                <a:latin typeface="+mn-lt"/>
                <a:cs typeface="+mn-cs"/>
              </a:rPr>
              <a:t>+</a:t>
            </a:r>
            <a:r>
              <a:rPr lang="en-US" b="1" i="1" kern="0" dirty="0">
                <a:latin typeface="+mn-lt"/>
                <a:cs typeface="+mn-cs"/>
              </a:rPr>
              <a:t>t)</a:t>
            </a:r>
            <a:endParaRPr lang="ru-RU" b="1" i="1" kern="0" dirty="0">
              <a:latin typeface="+mn-lt"/>
              <a:cs typeface="+mn-cs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H="1">
            <a:off x="5943600" y="5334000"/>
            <a:ext cx="609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 animBg="1"/>
      <p:bldP spid="26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76400" y="49530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ru-RU" sz="3600" b="1" i="1" kern="0" dirty="0">
                <a:solidFill>
                  <a:srgbClr val="9E0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Преобразование: у = </a:t>
            </a:r>
            <a:r>
              <a:rPr lang="en-US" sz="3600" b="1" i="1" kern="0" dirty="0">
                <a:solidFill>
                  <a:srgbClr val="9E0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f(x</a:t>
            </a:r>
            <a:r>
              <a:rPr lang="ru-RU" sz="3600" b="1" i="1" kern="0" dirty="0">
                <a:solidFill>
                  <a:srgbClr val="9E0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+</a:t>
            </a:r>
            <a:r>
              <a:rPr lang="en-US" sz="3600" b="1" i="1" kern="0" dirty="0">
                <a:solidFill>
                  <a:srgbClr val="9E0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t)</a:t>
            </a:r>
            <a:r>
              <a:rPr lang="ru-RU" sz="3600" b="1" i="1" kern="0" dirty="0">
                <a:solidFill>
                  <a:srgbClr val="9E0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3600" b="1" i="1" kern="0" dirty="0">
                <a:solidFill>
                  <a:srgbClr val="9E0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 &lt; 0</a:t>
            </a:r>
            <a:endParaRPr lang="ru-RU" sz="3600" b="1" i="1" kern="0" dirty="0">
              <a:solidFill>
                <a:srgbClr val="9E00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905000" y="1066800"/>
            <a:ext cx="4724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latin typeface="Times New Roman" pitchFamily="18" charset="0"/>
              </a:rPr>
              <a:t>сдвиг по оси </a:t>
            </a:r>
            <a:r>
              <a:rPr lang="en-US" sz="3200" b="1" i="1">
                <a:latin typeface="Times New Roman" pitchFamily="18" charset="0"/>
              </a:rPr>
              <a:t>x</a:t>
            </a:r>
            <a:r>
              <a:rPr lang="ru-RU" sz="3200" b="1" i="1">
                <a:latin typeface="Times New Roman" pitchFamily="18" charset="0"/>
              </a:rPr>
              <a:t> </a:t>
            </a:r>
            <a:r>
              <a:rPr lang="ru-RU" sz="3200" b="1" i="1" u="sng">
                <a:latin typeface="Times New Roman" pitchFamily="18" charset="0"/>
              </a:rPr>
              <a:t>вправо на </a:t>
            </a:r>
            <a:r>
              <a:rPr lang="en-US" sz="4000" b="1" i="1" u="sng">
                <a:solidFill>
                  <a:srgbClr val="C00000"/>
                </a:solidFill>
                <a:latin typeface="Times New Roman" pitchFamily="18" charset="0"/>
              </a:rPr>
              <a:t>t</a:t>
            </a:r>
            <a:endParaRPr lang="ru-RU" sz="4000" b="1" i="1" u="sng">
              <a:solidFill>
                <a:srgbClr val="C00000"/>
              </a:solidFill>
              <a:latin typeface="Times New Roman" pitchFamily="18" charset="0"/>
            </a:endParaRPr>
          </a:p>
        </p:txBody>
      </p:sp>
      <p:grpSp>
        <p:nvGrpSpPr>
          <p:cNvPr id="13316" name="Группа 10"/>
          <p:cNvGrpSpPr>
            <a:grpSpLocks/>
          </p:cNvGrpSpPr>
          <p:nvPr/>
        </p:nvGrpSpPr>
        <p:grpSpPr bwMode="auto">
          <a:xfrm>
            <a:off x="2209800" y="2133600"/>
            <a:ext cx="6629400" cy="4267200"/>
            <a:chOff x="2362200" y="1905000"/>
            <a:chExt cx="4343400" cy="4267200"/>
          </a:xfrm>
        </p:grpSpPr>
        <p:sp>
          <p:nvSpPr>
            <p:cNvPr id="13324" name="Line 9"/>
            <p:cNvSpPr>
              <a:spLocks noChangeShapeType="1"/>
            </p:cNvSpPr>
            <p:nvPr/>
          </p:nvSpPr>
          <p:spPr bwMode="auto">
            <a:xfrm flipV="1">
              <a:off x="4343400" y="1905000"/>
              <a:ext cx="0" cy="426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sm" len="lg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3325" name="Line 10"/>
            <p:cNvSpPr>
              <a:spLocks noChangeShapeType="1"/>
            </p:cNvSpPr>
            <p:nvPr/>
          </p:nvSpPr>
          <p:spPr bwMode="auto">
            <a:xfrm rot="5400000" flipV="1">
              <a:off x="4495800" y="2057400"/>
              <a:ext cx="0" cy="426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sm" len="lg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3326" name="Text Box 29"/>
            <p:cNvSpPr txBox="1">
              <a:spLocks noChangeArrowheads="1"/>
            </p:cNvSpPr>
            <p:nvPr/>
          </p:nvSpPr>
          <p:spPr bwMode="auto">
            <a:xfrm>
              <a:off x="6400800" y="4114800"/>
              <a:ext cx="304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b="1" i="1">
                  <a:latin typeface="Times New Roman" pitchFamily="18" charset="0"/>
                </a:rPr>
                <a:t>x</a:t>
              </a:r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13327" name="Text Box 30"/>
            <p:cNvSpPr txBox="1">
              <a:spLocks noChangeArrowheads="1"/>
            </p:cNvSpPr>
            <p:nvPr/>
          </p:nvSpPr>
          <p:spPr bwMode="auto">
            <a:xfrm>
              <a:off x="3886200" y="1905000"/>
              <a:ext cx="304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b="1" i="1">
                  <a:latin typeface="Times New Roman" pitchFamily="18" charset="0"/>
                </a:rPr>
                <a:t>y</a:t>
              </a:r>
              <a:endParaRPr lang="ru-RU" b="1">
                <a:latin typeface="Times New Roman" pitchFamily="18" charset="0"/>
              </a:endParaRPr>
            </a:p>
          </p:txBody>
        </p:sp>
      </p:grpSp>
      <p:sp>
        <p:nvSpPr>
          <p:cNvPr id="13317" name="Text Box 18"/>
          <p:cNvSpPr txBox="1">
            <a:spLocks noChangeArrowheads="1"/>
          </p:cNvSpPr>
          <p:nvPr/>
        </p:nvSpPr>
        <p:spPr bwMode="auto">
          <a:xfrm>
            <a:off x="7467600" y="39624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t</a:t>
            </a:r>
            <a:endParaRPr lang="ru-RU" sz="2400" b="1">
              <a:latin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7301707" y="4399756"/>
            <a:ext cx="1524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3429000" y="2514600"/>
            <a:ext cx="1876425" cy="3667125"/>
          </a:xfrm>
          <a:custGeom>
            <a:avLst/>
            <a:gdLst>
              <a:gd name="connsiteX0" fmla="*/ 0 w 2214563"/>
              <a:gd name="connsiteY0" fmla="*/ 1993106 h 4536281"/>
              <a:gd name="connsiteX1" fmla="*/ 157163 w 2214563"/>
              <a:gd name="connsiteY1" fmla="*/ 2878931 h 4536281"/>
              <a:gd name="connsiteX2" fmla="*/ 385763 w 2214563"/>
              <a:gd name="connsiteY2" fmla="*/ 578644 h 4536281"/>
              <a:gd name="connsiteX3" fmla="*/ 600075 w 2214563"/>
              <a:gd name="connsiteY3" fmla="*/ 1035844 h 4536281"/>
              <a:gd name="connsiteX4" fmla="*/ 1042988 w 2214563"/>
              <a:gd name="connsiteY4" fmla="*/ 278606 h 4536281"/>
              <a:gd name="connsiteX5" fmla="*/ 1314450 w 2214563"/>
              <a:gd name="connsiteY5" fmla="*/ 2707481 h 4536281"/>
              <a:gd name="connsiteX6" fmla="*/ 1728788 w 2214563"/>
              <a:gd name="connsiteY6" fmla="*/ 935831 h 4536281"/>
              <a:gd name="connsiteX7" fmla="*/ 2214563 w 2214563"/>
              <a:gd name="connsiteY7" fmla="*/ 4536281 h 4536281"/>
              <a:gd name="connsiteX8" fmla="*/ 2214563 w 2214563"/>
              <a:gd name="connsiteY8" fmla="*/ 4536281 h 4536281"/>
              <a:gd name="connsiteX9" fmla="*/ 2214563 w 2214563"/>
              <a:gd name="connsiteY9" fmla="*/ 4536281 h 453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4563" h="4536281">
                <a:moveTo>
                  <a:pt x="0" y="1993106"/>
                </a:moveTo>
                <a:cubicBezTo>
                  <a:pt x="46434" y="2553890"/>
                  <a:pt x="92869" y="3114675"/>
                  <a:pt x="157163" y="2878931"/>
                </a:cubicBezTo>
                <a:cubicBezTo>
                  <a:pt x="221457" y="2643187"/>
                  <a:pt x="311944" y="885825"/>
                  <a:pt x="385763" y="578644"/>
                </a:cubicBezTo>
                <a:cubicBezTo>
                  <a:pt x="459582" y="271463"/>
                  <a:pt x="490538" y="1085850"/>
                  <a:pt x="600075" y="1035844"/>
                </a:cubicBezTo>
                <a:cubicBezTo>
                  <a:pt x="709613" y="985838"/>
                  <a:pt x="923926" y="0"/>
                  <a:pt x="1042988" y="278606"/>
                </a:cubicBezTo>
                <a:cubicBezTo>
                  <a:pt x="1162051" y="557212"/>
                  <a:pt x="1200150" y="2597944"/>
                  <a:pt x="1314450" y="2707481"/>
                </a:cubicBezTo>
                <a:cubicBezTo>
                  <a:pt x="1428750" y="2817018"/>
                  <a:pt x="1578769" y="631031"/>
                  <a:pt x="1728788" y="935831"/>
                </a:cubicBezTo>
                <a:cubicBezTo>
                  <a:pt x="1878807" y="1240631"/>
                  <a:pt x="2214563" y="4536281"/>
                  <a:pt x="2214563" y="4536281"/>
                </a:cubicBezTo>
                <a:lnTo>
                  <a:pt x="2214563" y="4536281"/>
                </a:lnTo>
                <a:lnTo>
                  <a:pt x="2214563" y="4536281"/>
                </a:ln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3429000" y="2514600"/>
            <a:ext cx="1876425" cy="3667125"/>
          </a:xfrm>
          <a:custGeom>
            <a:avLst/>
            <a:gdLst>
              <a:gd name="connsiteX0" fmla="*/ 0 w 2214563"/>
              <a:gd name="connsiteY0" fmla="*/ 1993106 h 4536281"/>
              <a:gd name="connsiteX1" fmla="*/ 157163 w 2214563"/>
              <a:gd name="connsiteY1" fmla="*/ 2878931 h 4536281"/>
              <a:gd name="connsiteX2" fmla="*/ 385763 w 2214563"/>
              <a:gd name="connsiteY2" fmla="*/ 578644 h 4536281"/>
              <a:gd name="connsiteX3" fmla="*/ 600075 w 2214563"/>
              <a:gd name="connsiteY3" fmla="*/ 1035844 h 4536281"/>
              <a:gd name="connsiteX4" fmla="*/ 1042988 w 2214563"/>
              <a:gd name="connsiteY4" fmla="*/ 278606 h 4536281"/>
              <a:gd name="connsiteX5" fmla="*/ 1314450 w 2214563"/>
              <a:gd name="connsiteY5" fmla="*/ 2707481 h 4536281"/>
              <a:gd name="connsiteX6" fmla="*/ 1728788 w 2214563"/>
              <a:gd name="connsiteY6" fmla="*/ 935831 h 4536281"/>
              <a:gd name="connsiteX7" fmla="*/ 2214563 w 2214563"/>
              <a:gd name="connsiteY7" fmla="*/ 4536281 h 4536281"/>
              <a:gd name="connsiteX8" fmla="*/ 2214563 w 2214563"/>
              <a:gd name="connsiteY8" fmla="*/ 4536281 h 4536281"/>
              <a:gd name="connsiteX9" fmla="*/ 2214563 w 2214563"/>
              <a:gd name="connsiteY9" fmla="*/ 4536281 h 453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4563" h="4536281">
                <a:moveTo>
                  <a:pt x="0" y="1993106"/>
                </a:moveTo>
                <a:cubicBezTo>
                  <a:pt x="46434" y="2553890"/>
                  <a:pt x="92869" y="3114675"/>
                  <a:pt x="157163" y="2878931"/>
                </a:cubicBezTo>
                <a:cubicBezTo>
                  <a:pt x="221457" y="2643187"/>
                  <a:pt x="311944" y="885825"/>
                  <a:pt x="385763" y="578644"/>
                </a:cubicBezTo>
                <a:cubicBezTo>
                  <a:pt x="459582" y="271463"/>
                  <a:pt x="490538" y="1085850"/>
                  <a:pt x="600075" y="1035844"/>
                </a:cubicBezTo>
                <a:cubicBezTo>
                  <a:pt x="709613" y="985838"/>
                  <a:pt x="923926" y="0"/>
                  <a:pt x="1042988" y="278606"/>
                </a:cubicBezTo>
                <a:cubicBezTo>
                  <a:pt x="1162051" y="557212"/>
                  <a:pt x="1200150" y="2597944"/>
                  <a:pt x="1314450" y="2707481"/>
                </a:cubicBezTo>
                <a:cubicBezTo>
                  <a:pt x="1428750" y="2817018"/>
                  <a:pt x="1578769" y="631031"/>
                  <a:pt x="1728788" y="935831"/>
                </a:cubicBezTo>
                <a:cubicBezTo>
                  <a:pt x="1878807" y="1240631"/>
                  <a:pt x="2214563" y="4536281"/>
                  <a:pt x="2214563" y="4536281"/>
                </a:cubicBezTo>
                <a:lnTo>
                  <a:pt x="2214563" y="4536281"/>
                </a:lnTo>
                <a:lnTo>
                  <a:pt x="2214563" y="4536281"/>
                </a:lnTo>
              </a:path>
            </a:pathLst>
          </a:custGeom>
          <a:ln w="381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rot="-180000">
            <a:off x="4725988" y="3068638"/>
            <a:ext cx="113982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57600" y="2286000"/>
            <a:ext cx="8810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kern="0" dirty="0">
                <a:latin typeface="+mn-lt"/>
                <a:cs typeface="+mn-cs"/>
              </a:rPr>
              <a:t>у = </a:t>
            </a:r>
            <a:r>
              <a:rPr lang="en-US" b="1" i="1" kern="0" dirty="0">
                <a:latin typeface="+mn-lt"/>
                <a:cs typeface="+mn-cs"/>
              </a:rPr>
              <a:t>f(x)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629400" y="2286000"/>
            <a:ext cx="10763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kern="0" dirty="0">
                <a:latin typeface="+mn-lt"/>
                <a:cs typeface="+mn-cs"/>
              </a:rPr>
              <a:t>у = </a:t>
            </a:r>
            <a:r>
              <a:rPr lang="en-US" b="1" i="1" kern="0" dirty="0">
                <a:latin typeface="+mn-lt"/>
                <a:cs typeface="+mn-cs"/>
              </a:rPr>
              <a:t>f(x</a:t>
            </a:r>
            <a:r>
              <a:rPr lang="ru-RU" b="1" i="1" kern="0" dirty="0">
                <a:latin typeface="+mn-lt"/>
                <a:cs typeface="+mn-cs"/>
              </a:rPr>
              <a:t>+</a:t>
            </a:r>
            <a:r>
              <a:rPr lang="en-US" b="1" i="1" kern="0" dirty="0">
                <a:latin typeface="+mn-lt"/>
                <a:cs typeface="+mn-cs"/>
              </a:rPr>
              <a:t>t)</a:t>
            </a:r>
            <a:endParaRPr lang="ru-RU" b="1" i="1" kern="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28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28800" y="609600"/>
            <a:ext cx="708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ru-RU" sz="3200" b="1" i="1" kern="0" dirty="0">
                <a:solidFill>
                  <a:srgbClr val="9E0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Преобразование: у = </a:t>
            </a:r>
            <a:r>
              <a:rPr lang="en-US" sz="3200" b="1" i="1" kern="0" dirty="0">
                <a:solidFill>
                  <a:srgbClr val="9E0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f(x</a:t>
            </a:r>
            <a:r>
              <a:rPr lang="ru-RU" sz="3200" b="1" i="1" kern="0" dirty="0">
                <a:solidFill>
                  <a:srgbClr val="9E0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)+</a:t>
            </a:r>
            <a:r>
              <a:rPr lang="en-US" sz="3200" b="1" i="1" kern="0" dirty="0">
                <a:solidFill>
                  <a:srgbClr val="9E0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</a:t>
            </a:r>
            <a:r>
              <a:rPr lang="ru-RU" sz="3200" b="1" i="1" kern="0" dirty="0">
                <a:solidFill>
                  <a:srgbClr val="9E0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3200" b="1" i="1" kern="0" dirty="0">
                <a:solidFill>
                  <a:srgbClr val="9E0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 &gt; 0</a:t>
            </a:r>
            <a:endParaRPr lang="ru-RU" sz="3200" b="1" i="1" kern="0" dirty="0">
              <a:solidFill>
                <a:srgbClr val="9E00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981200" y="1219200"/>
            <a:ext cx="5105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latin typeface="Times New Roman" pitchFamily="18" charset="0"/>
              </a:rPr>
              <a:t>сдвиг по оси у </a:t>
            </a:r>
            <a:r>
              <a:rPr lang="ru-RU" sz="3200" b="1" i="1" u="sng">
                <a:latin typeface="Times New Roman" pitchFamily="18" charset="0"/>
              </a:rPr>
              <a:t>вверх на </a:t>
            </a:r>
            <a:r>
              <a:rPr lang="en-US" sz="4000" b="1" i="1" u="sng">
                <a:solidFill>
                  <a:srgbClr val="C00000"/>
                </a:solidFill>
                <a:latin typeface="Times New Roman" pitchFamily="18" charset="0"/>
              </a:rPr>
              <a:t>m</a:t>
            </a:r>
            <a:endParaRPr lang="ru-RU" sz="4000" b="1" i="1" u="sng">
              <a:solidFill>
                <a:srgbClr val="C00000"/>
              </a:solidFill>
              <a:latin typeface="Times New Roman" pitchFamily="18" charset="0"/>
            </a:endParaRPr>
          </a:p>
        </p:txBody>
      </p:sp>
      <p:grpSp>
        <p:nvGrpSpPr>
          <p:cNvPr id="14340" name="Группа 10"/>
          <p:cNvGrpSpPr>
            <a:grpSpLocks/>
          </p:cNvGrpSpPr>
          <p:nvPr/>
        </p:nvGrpSpPr>
        <p:grpSpPr bwMode="auto">
          <a:xfrm>
            <a:off x="2209800" y="2133600"/>
            <a:ext cx="6629400" cy="4267200"/>
            <a:chOff x="2362200" y="1905000"/>
            <a:chExt cx="4343400" cy="4267200"/>
          </a:xfrm>
        </p:grpSpPr>
        <p:sp>
          <p:nvSpPr>
            <p:cNvPr id="14348" name="Line 9"/>
            <p:cNvSpPr>
              <a:spLocks noChangeShapeType="1"/>
            </p:cNvSpPr>
            <p:nvPr/>
          </p:nvSpPr>
          <p:spPr bwMode="auto">
            <a:xfrm flipV="1">
              <a:off x="4343400" y="1905000"/>
              <a:ext cx="0" cy="426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sm" len="lg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4349" name="Line 10"/>
            <p:cNvSpPr>
              <a:spLocks noChangeShapeType="1"/>
            </p:cNvSpPr>
            <p:nvPr/>
          </p:nvSpPr>
          <p:spPr bwMode="auto">
            <a:xfrm rot="5400000" flipV="1">
              <a:off x="4495800" y="2057400"/>
              <a:ext cx="0" cy="426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sm" len="lg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4350" name="Text Box 29"/>
            <p:cNvSpPr txBox="1">
              <a:spLocks noChangeArrowheads="1"/>
            </p:cNvSpPr>
            <p:nvPr/>
          </p:nvSpPr>
          <p:spPr bwMode="auto">
            <a:xfrm>
              <a:off x="6400800" y="4114800"/>
              <a:ext cx="304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b="1" i="1">
                  <a:latin typeface="Times New Roman" pitchFamily="18" charset="0"/>
                </a:rPr>
                <a:t>x</a:t>
              </a:r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14351" name="Text Box 30"/>
            <p:cNvSpPr txBox="1">
              <a:spLocks noChangeArrowheads="1"/>
            </p:cNvSpPr>
            <p:nvPr/>
          </p:nvSpPr>
          <p:spPr bwMode="auto">
            <a:xfrm>
              <a:off x="3886200" y="1905000"/>
              <a:ext cx="304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b="1" i="1">
                  <a:latin typeface="Times New Roman" pitchFamily="18" charset="0"/>
                </a:rPr>
                <a:t>y</a:t>
              </a:r>
              <a:endParaRPr lang="ru-RU" b="1">
                <a:latin typeface="Times New Roman" pitchFamily="18" charset="0"/>
              </a:endParaRPr>
            </a:p>
          </p:txBody>
        </p:sp>
      </p:grpSp>
      <p:sp>
        <p:nvSpPr>
          <p:cNvPr id="19" name="Полилиния 18"/>
          <p:cNvSpPr/>
          <p:nvPr/>
        </p:nvSpPr>
        <p:spPr>
          <a:xfrm>
            <a:off x="4114800" y="3657600"/>
            <a:ext cx="3352800" cy="2686050"/>
          </a:xfrm>
          <a:custGeom>
            <a:avLst/>
            <a:gdLst>
              <a:gd name="connsiteX0" fmla="*/ 0 w 4643437"/>
              <a:gd name="connsiteY0" fmla="*/ 1800225 h 2686050"/>
              <a:gd name="connsiteX1" fmla="*/ 700087 w 4643437"/>
              <a:gd name="connsiteY1" fmla="*/ 85725 h 2686050"/>
              <a:gd name="connsiteX2" fmla="*/ 1928812 w 4643437"/>
              <a:gd name="connsiteY2" fmla="*/ 2314575 h 2686050"/>
              <a:gd name="connsiteX3" fmla="*/ 2586037 w 4643437"/>
              <a:gd name="connsiteY3" fmla="*/ 714375 h 2686050"/>
              <a:gd name="connsiteX4" fmla="*/ 4514850 w 4643437"/>
              <a:gd name="connsiteY4" fmla="*/ 2528888 h 2686050"/>
              <a:gd name="connsiteX5" fmla="*/ 4514850 w 4643437"/>
              <a:gd name="connsiteY5" fmla="*/ 2528888 h 2686050"/>
              <a:gd name="connsiteX6" fmla="*/ 4643437 w 4643437"/>
              <a:gd name="connsiteY6" fmla="*/ 268605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3437" h="2686050">
                <a:moveTo>
                  <a:pt x="0" y="1800225"/>
                </a:moveTo>
                <a:cubicBezTo>
                  <a:pt x="189309" y="900112"/>
                  <a:pt x="378618" y="0"/>
                  <a:pt x="700087" y="85725"/>
                </a:cubicBezTo>
                <a:cubicBezTo>
                  <a:pt x="1021556" y="171450"/>
                  <a:pt x="1614487" y="2209800"/>
                  <a:pt x="1928812" y="2314575"/>
                </a:cubicBezTo>
                <a:cubicBezTo>
                  <a:pt x="2243137" y="2419350"/>
                  <a:pt x="2155031" y="678656"/>
                  <a:pt x="2586037" y="714375"/>
                </a:cubicBezTo>
                <a:cubicBezTo>
                  <a:pt x="3017043" y="750094"/>
                  <a:pt x="4514850" y="2528888"/>
                  <a:pt x="4514850" y="2528888"/>
                </a:cubicBezTo>
                <a:lnTo>
                  <a:pt x="4514850" y="2528888"/>
                </a:lnTo>
                <a:lnTo>
                  <a:pt x="4643437" y="2686050"/>
                </a:lnTo>
              </a:path>
            </a:pathLst>
          </a:cu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4114800" y="3657600"/>
            <a:ext cx="3352800" cy="2686050"/>
          </a:xfrm>
          <a:custGeom>
            <a:avLst/>
            <a:gdLst>
              <a:gd name="connsiteX0" fmla="*/ 0 w 4643437"/>
              <a:gd name="connsiteY0" fmla="*/ 1800225 h 2686050"/>
              <a:gd name="connsiteX1" fmla="*/ 700087 w 4643437"/>
              <a:gd name="connsiteY1" fmla="*/ 85725 h 2686050"/>
              <a:gd name="connsiteX2" fmla="*/ 1928812 w 4643437"/>
              <a:gd name="connsiteY2" fmla="*/ 2314575 h 2686050"/>
              <a:gd name="connsiteX3" fmla="*/ 2586037 w 4643437"/>
              <a:gd name="connsiteY3" fmla="*/ 714375 h 2686050"/>
              <a:gd name="connsiteX4" fmla="*/ 4514850 w 4643437"/>
              <a:gd name="connsiteY4" fmla="*/ 2528888 h 2686050"/>
              <a:gd name="connsiteX5" fmla="*/ 4514850 w 4643437"/>
              <a:gd name="connsiteY5" fmla="*/ 2528888 h 2686050"/>
              <a:gd name="connsiteX6" fmla="*/ 4643437 w 4643437"/>
              <a:gd name="connsiteY6" fmla="*/ 268605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3437" h="2686050">
                <a:moveTo>
                  <a:pt x="0" y="1800225"/>
                </a:moveTo>
                <a:cubicBezTo>
                  <a:pt x="189309" y="900112"/>
                  <a:pt x="378618" y="0"/>
                  <a:pt x="700087" y="85725"/>
                </a:cubicBezTo>
                <a:cubicBezTo>
                  <a:pt x="1021556" y="171450"/>
                  <a:pt x="1614487" y="2209800"/>
                  <a:pt x="1928812" y="2314575"/>
                </a:cubicBezTo>
                <a:cubicBezTo>
                  <a:pt x="2243137" y="2419350"/>
                  <a:pt x="2155031" y="678656"/>
                  <a:pt x="2586037" y="714375"/>
                </a:cubicBezTo>
                <a:cubicBezTo>
                  <a:pt x="3017043" y="750094"/>
                  <a:pt x="4514850" y="2528888"/>
                  <a:pt x="4514850" y="2528888"/>
                </a:cubicBezTo>
                <a:lnTo>
                  <a:pt x="4514850" y="2528888"/>
                </a:lnTo>
                <a:lnTo>
                  <a:pt x="4643437" y="2686050"/>
                </a:lnTo>
              </a:path>
            </a:pathLst>
          </a:custGeom>
          <a:ln w="38100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3" name="Text Box 18"/>
          <p:cNvSpPr txBox="1">
            <a:spLocks noChangeArrowheads="1"/>
          </p:cNvSpPr>
          <p:nvPr/>
        </p:nvSpPr>
        <p:spPr bwMode="auto">
          <a:xfrm>
            <a:off x="5257800" y="37338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m</a:t>
            </a:r>
            <a:endParaRPr lang="ru-RU" sz="2400" b="1">
              <a:latin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-240000">
            <a:off x="5167313" y="4086225"/>
            <a:ext cx="128587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010400" y="5181600"/>
            <a:ext cx="8810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kern="0" dirty="0">
                <a:latin typeface="+mn-lt"/>
                <a:cs typeface="+mn-cs"/>
              </a:rPr>
              <a:t>у = </a:t>
            </a:r>
            <a:r>
              <a:rPr lang="en-US" b="1" i="1" kern="0" dirty="0">
                <a:latin typeface="+mn-lt"/>
                <a:cs typeface="+mn-cs"/>
              </a:rPr>
              <a:t>f(x)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rot="360000" flipH="1" flipV="1">
            <a:off x="5345113" y="4117975"/>
            <a:ext cx="128587" cy="12461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410200" y="2667000"/>
            <a:ext cx="14033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kern="0" dirty="0">
                <a:latin typeface="+mn-lt"/>
                <a:cs typeface="+mn-cs"/>
              </a:rPr>
              <a:t>у = </a:t>
            </a:r>
            <a:r>
              <a:rPr lang="en-US" b="1" i="1" kern="0" dirty="0">
                <a:latin typeface="+mn-lt"/>
                <a:cs typeface="+mn-cs"/>
              </a:rPr>
              <a:t>f(x</a:t>
            </a:r>
            <a:r>
              <a:rPr lang="ru-RU" b="1" i="1" kern="0" dirty="0">
                <a:latin typeface="+mn-lt"/>
                <a:cs typeface="+mn-cs"/>
              </a:rPr>
              <a:t>)</a:t>
            </a:r>
            <a:r>
              <a:rPr lang="en-US" b="1" i="1" kern="0" dirty="0">
                <a:latin typeface="+mn-lt"/>
                <a:cs typeface="+mn-cs"/>
              </a:rPr>
              <a:t> </a:t>
            </a:r>
            <a:r>
              <a:rPr lang="ru-RU" b="1" i="1" kern="0" dirty="0">
                <a:latin typeface="+mn-lt"/>
                <a:cs typeface="+mn-cs"/>
              </a:rPr>
              <a:t>+</a:t>
            </a:r>
            <a:r>
              <a:rPr lang="en-US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b="1" i="1" kern="0" dirty="0">
                <a:latin typeface="+mn-lt"/>
                <a:cs typeface="+mn-cs"/>
              </a:rPr>
              <a:t>m</a:t>
            </a:r>
            <a:endParaRPr lang="ru-RU" b="1" i="1" kern="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-0.188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 animBg="1"/>
      <p:bldP spid="27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905000" y="1066800"/>
            <a:ext cx="4724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latin typeface="Times New Roman" pitchFamily="18" charset="0"/>
              </a:rPr>
              <a:t>сдвиг по оси у  </a:t>
            </a:r>
            <a:r>
              <a:rPr lang="ru-RU" sz="3200" b="1" i="1" u="sng">
                <a:latin typeface="Times New Roman" pitchFamily="18" charset="0"/>
              </a:rPr>
              <a:t>вниз на </a:t>
            </a:r>
            <a:r>
              <a:rPr lang="en-US" sz="4000" b="1" i="1" u="sng">
                <a:solidFill>
                  <a:srgbClr val="C00000"/>
                </a:solidFill>
                <a:latin typeface="Times New Roman" pitchFamily="18" charset="0"/>
              </a:rPr>
              <a:t>m</a:t>
            </a:r>
            <a:endParaRPr lang="ru-RU" sz="4000" b="1" i="1" u="sng">
              <a:solidFill>
                <a:srgbClr val="C00000"/>
              </a:solidFill>
              <a:latin typeface="Times New Roman" pitchFamily="18" charset="0"/>
            </a:endParaRPr>
          </a:p>
        </p:txBody>
      </p:sp>
      <p:grpSp>
        <p:nvGrpSpPr>
          <p:cNvPr id="15363" name="Группа 10"/>
          <p:cNvGrpSpPr>
            <a:grpSpLocks/>
          </p:cNvGrpSpPr>
          <p:nvPr/>
        </p:nvGrpSpPr>
        <p:grpSpPr bwMode="auto">
          <a:xfrm>
            <a:off x="2209800" y="1905000"/>
            <a:ext cx="6629400" cy="4267200"/>
            <a:chOff x="2362200" y="1905000"/>
            <a:chExt cx="4343400" cy="4267200"/>
          </a:xfrm>
        </p:grpSpPr>
        <p:sp>
          <p:nvSpPr>
            <p:cNvPr id="15376" name="Line 9"/>
            <p:cNvSpPr>
              <a:spLocks noChangeShapeType="1"/>
            </p:cNvSpPr>
            <p:nvPr/>
          </p:nvSpPr>
          <p:spPr bwMode="auto">
            <a:xfrm flipV="1">
              <a:off x="4343400" y="1905000"/>
              <a:ext cx="0" cy="426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sm" len="lg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377" name="Line 10"/>
            <p:cNvSpPr>
              <a:spLocks noChangeShapeType="1"/>
            </p:cNvSpPr>
            <p:nvPr/>
          </p:nvSpPr>
          <p:spPr bwMode="auto">
            <a:xfrm rot="5400000" flipV="1">
              <a:off x="4495800" y="2057400"/>
              <a:ext cx="0" cy="426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sm" len="lg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378" name="Text Box 29"/>
            <p:cNvSpPr txBox="1">
              <a:spLocks noChangeArrowheads="1"/>
            </p:cNvSpPr>
            <p:nvPr/>
          </p:nvSpPr>
          <p:spPr bwMode="auto">
            <a:xfrm>
              <a:off x="6400800" y="4114800"/>
              <a:ext cx="304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b="1" i="1">
                  <a:latin typeface="Times New Roman" pitchFamily="18" charset="0"/>
                </a:rPr>
                <a:t>x</a:t>
              </a:r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15379" name="Text Box 30"/>
            <p:cNvSpPr txBox="1">
              <a:spLocks noChangeArrowheads="1"/>
            </p:cNvSpPr>
            <p:nvPr/>
          </p:nvSpPr>
          <p:spPr bwMode="auto">
            <a:xfrm>
              <a:off x="3886200" y="1905000"/>
              <a:ext cx="304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b="1" i="1">
                  <a:latin typeface="Times New Roman" pitchFamily="18" charset="0"/>
                </a:rPr>
                <a:t>y</a:t>
              </a:r>
              <a:endParaRPr lang="ru-RU" b="1">
                <a:latin typeface="Times New Roman" pitchFamily="18" charset="0"/>
              </a:endParaRPr>
            </a:p>
          </p:txBody>
        </p:sp>
      </p:grpSp>
      <p:sp>
        <p:nvSpPr>
          <p:cNvPr id="15364" name="Text Box 18"/>
          <p:cNvSpPr txBox="1">
            <a:spLocks noChangeArrowheads="1"/>
          </p:cNvSpPr>
          <p:nvPr/>
        </p:nvSpPr>
        <p:spPr bwMode="auto">
          <a:xfrm>
            <a:off x="7467600" y="39624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t</a:t>
            </a:r>
            <a:endParaRPr lang="ru-RU" sz="2400" b="1">
              <a:latin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 flipH="1" flipV="1">
            <a:off x="5148263" y="5476875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4191000" y="2362200"/>
            <a:ext cx="1876425" cy="3667125"/>
          </a:xfrm>
          <a:custGeom>
            <a:avLst/>
            <a:gdLst>
              <a:gd name="connsiteX0" fmla="*/ 0 w 2214563"/>
              <a:gd name="connsiteY0" fmla="*/ 1993106 h 4536281"/>
              <a:gd name="connsiteX1" fmla="*/ 157163 w 2214563"/>
              <a:gd name="connsiteY1" fmla="*/ 2878931 h 4536281"/>
              <a:gd name="connsiteX2" fmla="*/ 385763 w 2214563"/>
              <a:gd name="connsiteY2" fmla="*/ 578644 h 4536281"/>
              <a:gd name="connsiteX3" fmla="*/ 600075 w 2214563"/>
              <a:gd name="connsiteY3" fmla="*/ 1035844 h 4536281"/>
              <a:gd name="connsiteX4" fmla="*/ 1042988 w 2214563"/>
              <a:gd name="connsiteY4" fmla="*/ 278606 h 4536281"/>
              <a:gd name="connsiteX5" fmla="*/ 1314450 w 2214563"/>
              <a:gd name="connsiteY5" fmla="*/ 2707481 h 4536281"/>
              <a:gd name="connsiteX6" fmla="*/ 1728788 w 2214563"/>
              <a:gd name="connsiteY6" fmla="*/ 935831 h 4536281"/>
              <a:gd name="connsiteX7" fmla="*/ 2214563 w 2214563"/>
              <a:gd name="connsiteY7" fmla="*/ 4536281 h 4536281"/>
              <a:gd name="connsiteX8" fmla="*/ 2214563 w 2214563"/>
              <a:gd name="connsiteY8" fmla="*/ 4536281 h 4536281"/>
              <a:gd name="connsiteX9" fmla="*/ 2214563 w 2214563"/>
              <a:gd name="connsiteY9" fmla="*/ 4536281 h 453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4563" h="4536281">
                <a:moveTo>
                  <a:pt x="0" y="1993106"/>
                </a:moveTo>
                <a:cubicBezTo>
                  <a:pt x="46434" y="2553890"/>
                  <a:pt x="92869" y="3114675"/>
                  <a:pt x="157163" y="2878931"/>
                </a:cubicBezTo>
                <a:cubicBezTo>
                  <a:pt x="221457" y="2643187"/>
                  <a:pt x="311944" y="885825"/>
                  <a:pt x="385763" y="578644"/>
                </a:cubicBezTo>
                <a:cubicBezTo>
                  <a:pt x="459582" y="271463"/>
                  <a:pt x="490538" y="1085850"/>
                  <a:pt x="600075" y="1035844"/>
                </a:cubicBezTo>
                <a:cubicBezTo>
                  <a:pt x="709613" y="985838"/>
                  <a:pt x="923926" y="0"/>
                  <a:pt x="1042988" y="278606"/>
                </a:cubicBezTo>
                <a:cubicBezTo>
                  <a:pt x="1162051" y="557212"/>
                  <a:pt x="1200150" y="2597944"/>
                  <a:pt x="1314450" y="2707481"/>
                </a:cubicBezTo>
                <a:cubicBezTo>
                  <a:pt x="1428750" y="2817018"/>
                  <a:pt x="1578769" y="631031"/>
                  <a:pt x="1728788" y="935831"/>
                </a:cubicBezTo>
                <a:cubicBezTo>
                  <a:pt x="1878807" y="1240631"/>
                  <a:pt x="2214563" y="4536281"/>
                  <a:pt x="2214563" y="4536281"/>
                </a:cubicBezTo>
                <a:lnTo>
                  <a:pt x="2214563" y="4536281"/>
                </a:lnTo>
                <a:lnTo>
                  <a:pt x="2214563" y="4536281"/>
                </a:lnTo>
              </a:path>
            </a:pathLst>
          </a:custGeom>
          <a:ln w="38100">
            <a:solidFill>
              <a:srgbClr val="008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4191000" y="2362200"/>
            <a:ext cx="1876425" cy="3667125"/>
          </a:xfrm>
          <a:custGeom>
            <a:avLst/>
            <a:gdLst>
              <a:gd name="connsiteX0" fmla="*/ 0 w 2214563"/>
              <a:gd name="connsiteY0" fmla="*/ 1993106 h 4536281"/>
              <a:gd name="connsiteX1" fmla="*/ 157163 w 2214563"/>
              <a:gd name="connsiteY1" fmla="*/ 2878931 h 4536281"/>
              <a:gd name="connsiteX2" fmla="*/ 385763 w 2214563"/>
              <a:gd name="connsiteY2" fmla="*/ 578644 h 4536281"/>
              <a:gd name="connsiteX3" fmla="*/ 600075 w 2214563"/>
              <a:gd name="connsiteY3" fmla="*/ 1035844 h 4536281"/>
              <a:gd name="connsiteX4" fmla="*/ 1042988 w 2214563"/>
              <a:gd name="connsiteY4" fmla="*/ 278606 h 4536281"/>
              <a:gd name="connsiteX5" fmla="*/ 1314450 w 2214563"/>
              <a:gd name="connsiteY5" fmla="*/ 2707481 h 4536281"/>
              <a:gd name="connsiteX6" fmla="*/ 1728788 w 2214563"/>
              <a:gd name="connsiteY6" fmla="*/ 935831 h 4536281"/>
              <a:gd name="connsiteX7" fmla="*/ 2214563 w 2214563"/>
              <a:gd name="connsiteY7" fmla="*/ 4536281 h 4536281"/>
              <a:gd name="connsiteX8" fmla="*/ 2214563 w 2214563"/>
              <a:gd name="connsiteY8" fmla="*/ 4536281 h 4536281"/>
              <a:gd name="connsiteX9" fmla="*/ 2214563 w 2214563"/>
              <a:gd name="connsiteY9" fmla="*/ 4536281 h 453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4563" h="4536281">
                <a:moveTo>
                  <a:pt x="0" y="1993106"/>
                </a:moveTo>
                <a:cubicBezTo>
                  <a:pt x="46434" y="2553890"/>
                  <a:pt x="92869" y="3114675"/>
                  <a:pt x="157163" y="2878931"/>
                </a:cubicBezTo>
                <a:cubicBezTo>
                  <a:pt x="221457" y="2643187"/>
                  <a:pt x="311944" y="885825"/>
                  <a:pt x="385763" y="578644"/>
                </a:cubicBezTo>
                <a:cubicBezTo>
                  <a:pt x="459582" y="271463"/>
                  <a:pt x="490538" y="1085850"/>
                  <a:pt x="600075" y="1035844"/>
                </a:cubicBezTo>
                <a:cubicBezTo>
                  <a:pt x="709613" y="985838"/>
                  <a:pt x="923926" y="0"/>
                  <a:pt x="1042988" y="278606"/>
                </a:cubicBezTo>
                <a:cubicBezTo>
                  <a:pt x="1162051" y="557212"/>
                  <a:pt x="1200150" y="2597944"/>
                  <a:pt x="1314450" y="2707481"/>
                </a:cubicBezTo>
                <a:cubicBezTo>
                  <a:pt x="1428750" y="2817018"/>
                  <a:pt x="1578769" y="631031"/>
                  <a:pt x="1728788" y="935831"/>
                </a:cubicBezTo>
                <a:cubicBezTo>
                  <a:pt x="1878807" y="1240631"/>
                  <a:pt x="2214563" y="4536281"/>
                  <a:pt x="2214563" y="4536281"/>
                </a:cubicBezTo>
                <a:lnTo>
                  <a:pt x="2214563" y="4536281"/>
                </a:lnTo>
                <a:lnTo>
                  <a:pt x="2214563" y="4536281"/>
                </a:lnTo>
              </a:path>
            </a:pathLst>
          </a:custGeom>
          <a:ln w="38100">
            <a:solidFill>
              <a:srgbClr val="008A5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rot="5220000">
            <a:off x="5104607" y="3610769"/>
            <a:ext cx="1042987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581400" y="3048000"/>
            <a:ext cx="8810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kern="0" dirty="0">
                <a:latin typeface="+mn-lt"/>
                <a:cs typeface="+mn-cs"/>
              </a:rPr>
              <a:t>у = </a:t>
            </a:r>
            <a:r>
              <a:rPr lang="en-US" b="1" i="1" kern="0" dirty="0">
                <a:latin typeface="+mn-lt"/>
                <a:cs typeface="+mn-cs"/>
              </a:rPr>
              <a:t>f(x)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81400" y="5715000"/>
            <a:ext cx="14033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kern="0" dirty="0">
                <a:latin typeface="+mn-lt"/>
                <a:cs typeface="+mn-cs"/>
              </a:rPr>
              <a:t>у = </a:t>
            </a:r>
            <a:r>
              <a:rPr lang="en-US" b="1" i="1" kern="0" dirty="0">
                <a:latin typeface="+mn-lt"/>
                <a:cs typeface="+mn-cs"/>
              </a:rPr>
              <a:t>f(x</a:t>
            </a:r>
            <a:r>
              <a:rPr lang="ru-RU" b="1" i="1" kern="0" dirty="0">
                <a:latin typeface="+mn-lt"/>
                <a:cs typeface="+mn-cs"/>
              </a:rPr>
              <a:t>) + </a:t>
            </a:r>
            <a:r>
              <a:rPr lang="en-US" b="1" i="1" kern="0" dirty="0"/>
              <a:t>m</a:t>
            </a:r>
            <a:endParaRPr lang="ru-RU" b="1" i="1" kern="0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752600" y="609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ru-RU" sz="3200" b="1" i="1" kern="0" dirty="0">
                <a:solidFill>
                  <a:srgbClr val="9E0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Преобразование: у = </a:t>
            </a:r>
            <a:r>
              <a:rPr lang="en-US" sz="3200" b="1" i="1" kern="0" dirty="0">
                <a:solidFill>
                  <a:srgbClr val="9E0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f(x</a:t>
            </a:r>
            <a:r>
              <a:rPr lang="ru-RU" sz="3200" b="1" i="1" kern="0" dirty="0">
                <a:solidFill>
                  <a:srgbClr val="9E0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)+</a:t>
            </a:r>
            <a:r>
              <a:rPr lang="en-US" sz="3200" b="1" i="1" kern="0" dirty="0">
                <a:solidFill>
                  <a:srgbClr val="9E0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</a:t>
            </a:r>
            <a:r>
              <a:rPr lang="ru-RU" sz="3200" b="1" i="1" kern="0" dirty="0">
                <a:solidFill>
                  <a:srgbClr val="9E0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3200" b="1" i="1" kern="0" dirty="0">
                <a:solidFill>
                  <a:srgbClr val="9E00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 &lt; 0</a:t>
            </a:r>
            <a:endParaRPr lang="ru-RU" sz="3200" b="1" i="1" kern="0" dirty="0">
              <a:solidFill>
                <a:srgbClr val="9E00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00600" y="5195888"/>
            <a:ext cx="3905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i="1" kern="0" dirty="0"/>
              <a:t>m</a:t>
            </a:r>
            <a:endParaRPr lang="ru-RU" b="1" i="1" kern="0" dirty="0"/>
          </a:p>
        </p:txBody>
      </p:sp>
      <p:grpSp>
        <p:nvGrpSpPr>
          <p:cNvPr id="15373" name="Группа 26"/>
          <p:cNvGrpSpPr>
            <a:grpSpLocks/>
          </p:cNvGrpSpPr>
          <p:nvPr/>
        </p:nvGrpSpPr>
        <p:grpSpPr bwMode="auto">
          <a:xfrm>
            <a:off x="1905000" y="6096000"/>
            <a:ext cx="457200" cy="533400"/>
            <a:chOff x="1905000" y="6096000"/>
            <a:chExt cx="457200" cy="533400"/>
          </a:xfrm>
        </p:grpSpPr>
        <p:sp>
          <p:nvSpPr>
            <p:cNvPr id="25" name="Управляющая кнопка: настраиваемая 24">
              <a:hlinkClick r:id="" action="ppaction://noaction" highlightClick="1"/>
            </p:cNvPr>
            <p:cNvSpPr/>
            <p:nvPr/>
          </p:nvSpPr>
          <p:spPr>
            <a:xfrm>
              <a:off x="1905000" y="6096000"/>
              <a:ext cx="457200" cy="533400"/>
            </a:xfrm>
            <a:prstGeom prst="actionButtonBlan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375" name="TextBox 25"/>
            <p:cNvSpPr txBox="1">
              <a:spLocks noChangeArrowheads="1"/>
            </p:cNvSpPr>
            <p:nvPr/>
          </p:nvSpPr>
          <p:spPr bwMode="auto">
            <a:xfrm>
              <a:off x="1905000" y="6138865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2400" b="1">
                  <a:latin typeface="Arial Black" pitchFamily="34" charset="0"/>
                </a:rPr>
                <a:t>Т</a:t>
              </a:r>
            </a:p>
          </p:txBody>
        </p:sp>
      </p:grp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00261 0.154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28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D:\папка Алии\Документы\доска 10 класс\алгебра\тригонометрия\графики\Рисунок4.png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00600" y="3048000"/>
            <a:ext cx="1231900" cy="2176463"/>
          </a:xfrm>
          <a:prstGeom prst="rect">
            <a:avLst/>
          </a:prstGeom>
          <a:noFill/>
        </p:spPr>
      </p:pic>
      <p:pic>
        <p:nvPicPr>
          <p:cNvPr id="26" name="Picture 5" descr="D:\папка Алии\Документы\доска 10 класс\алгебра\тригонометрия\графики\Рисунок3.pn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76600" y="3124200"/>
            <a:ext cx="1536700" cy="1993900"/>
          </a:xfrm>
          <a:prstGeom prst="rect">
            <a:avLst/>
          </a:prstGeom>
          <a:noFill/>
        </p:spPr>
      </p:pic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785938" y="533400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400" b="1" i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Преобразование: у = </a:t>
            </a:r>
            <a:r>
              <a:rPr lang="en-US" sz="3400" b="1" i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mf(x)</a:t>
            </a:r>
            <a:r>
              <a:rPr lang="ru-RU" sz="3400" b="1" i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400" b="1" i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 &gt; 1.</a:t>
            </a:r>
            <a:endParaRPr lang="ru-RU" sz="3400" b="1" i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rot="21420000" flipH="1">
            <a:off x="6037263" y="4191000"/>
            <a:ext cx="46037" cy="685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0" y="4191000"/>
          <a:ext cx="990600" cy="344488"/>
        </p:xfrm>
        <a:graphic>
          <a:graphicData uri="http://schemas.openxmlformats.org/presentationml/2006/ole">
            <p:oleObj spid="_x0000_s1026" name="Equation" r:id="rId7" imgW="583920" imgH="203040" progId="">
              <p:embed/>
            </p:oleObj>
          </a:graphicData>
        </a:graphic>
      </p:graphicFrame>
      <p:sp>
        <p:nvSpPr>
          <p:cNvPr id="1032" name="Line 5"/>
          <p:cNvSpPr>
            <a:spLocks noChangeShapeType="1"/>
          </p:cNvSpPr>
          <p:nvPr/>
        </p:nvSpPr>
        <p:spPr bwMode="auto">
          <a:xfrm flipH="1" flipV="1">
            <a:off x="4419600" y="1828800"/>
            <a:ext cx="46038" cy="3886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arrow" w="sm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033" name="Line 6"/>
          <p:cNvSpPr>
            <a:spLocks noChangeShapeType="1"/>
          </p:cNvSpPr>
          <p:nvPr/>
        </p:nvSpPr>
        <p:spPr bwMode="auto">
          <a:xfrm rot="5400000" flipV="1">
            <a:off x="4648200" y="1981200"/>
            <a:ext cx="0" cy="426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arrow" w="sm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034" name="Text Box 15"/>
          <p:cNvSpPr txBox="1">
            <a:spLocks noChangeArrowheads="1"/>
          </p:cNvSpPr>
          <p:nvPr/>
        </p:nvSpPr>
        <p:spPr bwMode="auto">
          <a:xfrm>
            <a:off x="6477000" y="41148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035" name="Text Box 16"/>
          <p:cNvSpPr txBox="1">
            <a:spLocks noChangeArrowheads="1"/>
          </p:cNvSpPr>
          <p:nvPr/>
        </p:nvSpPr>
        <p:spPr bwMode="auto">
          <a:xfrm>
            <a:off x="3962400" y="1828800"/>
            <a:ext cx="30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2057400" y="1143000"/>
            <a:ext cx="6705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i="1" u="sng" dirty="0">
                <a:solidFill>
                  <a:srgbClr val="126C12"/>
                </a:solidFill>
                <a:latin typeface="Times New Roman" pitchFamily="18" charset="0"/>
                <a:cs typeface="+mn-cs"/>
              </a:rPr>
              <a:t>растяжение</a:t>
            </a:r>
            <a:r>
              <a:rPr lang="ru-RU" sz="2800" b="1" i="1" dirty="0">
                <a:solidFill>
                  <a:srgbClr val="126C12"/>
                </a:solidFill>
                <a:latin typeface="Times New Roman" pitchFamily="18" charset="0"/>
                <a:cs typeface="+mn-cs"/>
              </a:rPr>
              <a:t> по оси </a:t>
            </a:r>
            <a:r>
              <a:rPr lang="ru-RU" sz="2800" b="1" i="1" dirty="0" err="1">
                <a:solidFill>
                  <a:srgbClr val="126C12"/>
                </a:solidFill>
                <a:latin typeface="Times New Roman" pitchFamily="18" charset="0"/>
                <a:cs typeface="+mn-cs"/>
              </a:rPr>
              <a:t>Оу</a:t>
            </a:r>
            <a:r>
              <a:rPr lang="ru-RU" sz="2800" b="1" i="1" dirty="0">
                <a:solidFill>
                  <a:srgbClr val="126C12"/>
                </a:solidFill>
                <a:latin typeface="Times New Roman" pitchFamily="18" charset="0"/>
                <a:cs typeface="+mn-cs"/>
              </a:rPr>
              <a:t> в </a:t>
            </a:r>
            <a:r>
              <a:rPr lang="en-US" sz="2800" b="1" i="1" dirty="0">
                <a:solidFill>
                  <a:srgbClr val="FF0000"/>
                </a:solidFill>
                <a:latin typeface="+mn-lt"/>
                <a:cs typeface="+mn-cs"/>
              </a:rPr>
              <a:t>m</a:t>
            </a:r>
            <a:r>
              <a:rPr lang="ru-RU" sz="2800" b="1" i="1" dirty="0">
                <a:solidFill>
                  <a:srgbClr val="126C12"/>
                </a:solidFill>
                <a:latin typeface="+mn-lt"/>
                <a:cs typeface="+mn-cs"/>
              </a:rPr>
              <a:t> </a:t>
            </a:r>
            <a:r>
              <a:rPr lang="ru-RU" sz="2800" b="1" i="1" dirty="0">
                <a:solidFill>
                  <a:srgbClr val="126C12"/>
                </a:solidFill>
                <a:latin typeface="Times New Roman" pitchFamily="18" charset="0"/>
                <a:cs typeface="+mn-cs"/>
              </a:rPr>
              <a:t>раз от оси Ох</a:t>
            </a:r>
            <a:r>
              <a:rPr lang="ru-RU" sz="2800" b="1" i="1" dirty="0">
                <a:solidFill>
                  <a:srgbClr val="126C12"/>
                </a:solidFill>
                <a:latin typeface="+mn-lt"/>
                <a:cs typeface="+mn-cs"/>
              </a:rPr>
              <a:t>  </a:t>
            </a:r>
            <a:r>
              <a:rPr lang="ru-RU" sz="2800" b="1" i="1" dirty="0">
                <a:solidFill>
                  <a:srgbClr val="126C12"/>
                </a:solidFill>
                <a:latin typeface="Times New Roman" pitchFamily="18" charset="0"/>
                <a:cs typeface="+mn-cs"/>
              </a:rPr>
              <a:t> </a:t>
            </a:r>
            <a:endParaRPr lang="ru-RU" sz="2800" b="1" u="sng" dirty="0">
              <a:solidFill>
                <a:srgbClr val="126C12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9" name="Line 26"/>
          <p:cNvSpPr>
            <a:spLocks noChangeShapeType="1"/>
          </p:cNvSpPr>
          <p:nvPr/>
        </p:nvSpPr>
        <p:spPr bwMode="auto">
          <a:xfrm rot="21420000" flipV="1">
            <a:off x="3217863" y="3200400"/>
            <a:ext cx="44450" cy="6413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40" name="Picture 2" descr="D:\папка Алии\Документы\доска 10 класс\алгебра\тригонометрия\графики\Рисунок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76600" y="3135313"/>
            <a:ext cx="15240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 descr="D:\папка Алии\Документы\доска 10 класс\алгебра\тригонометрия\графики\Рисунок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00600" y="3059113"/>
            <a:ext cx="12192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5486400" y="2133600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latin typeface="+mn-lt"/>
                <a:cs typeface="+mn-cs"/>
              </a:rPr>
              <a:t>у = </a:t>
            </a:r>
            <a:r>
              <a:rPr lang="en-US" b="1" i="1" dirty="0">
                <a:latin typeface="+mn-lt"/>
                <a:cs typeface="+mn-cs"/>
              </a:rPr>
              <a:t>mf(x)</a:t>
            </a:r>
            <a:endParaRPr lang="ru-RU" b="1" i="1" dirty="0">
              <a:latin typeface="+mn-lt"/>
              <a:cs typeface="+mn-cs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429000" y="4038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789488" y="402748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605463" y="402748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0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0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8" grpId="0"/>
      <p:bldP spid="39" grpId="0" animBg="1"/>
      <p:bldP spid="42" grpId="0"/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D:\папка Алии\Документы\доска 10 класс\алгебра\тригонометрия\графики\Рисунок1.png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79334" y="1959934"/>
            <a:ext cx="1219200" cy="4385932"/>
          </a:xfrm>
          <a:prstGeom prst="rect">
            <a:avLst/>
          </a:prstGeom>
          <a:noFill/>
        </p:spPr>
      </p:pic>
      <p:pic>
        <p:nvPicPr>
          <p:cNvPr id="20" name="Picture 2" descr="D:\папка Алии\Документы\доска 10 класс\алгебра\тригонометрия\графики\Рисунок1.pn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65967" y="1687033"/>
            <a:ext cx="1524000" cy="4890609"/>
          </a:xfrm>
          <a:prstGeom prst="rect">
            <a:avLst/>
          </a:prstGeom>
          <a:noFill/>
        </p:spPr>
      </p:pic>
      <p:sp>
        <p:nvSpPr>
          <p:cNvPr id="22" name="Line 10"/>
          <p:cNvSpPr>
            <a:spLocks noChangeShapeType="1"/>
          </p:cNvSpPr>
          <p:nvPr/>
        </p:nvSpPr>
        <p:spPr bwMode="auto">
          <a:xfrm rot="180000" flipH="1" flipV="1">
            <a:off x="6037263" y="4572000"/>
            <a:ext cx="46037" cy="685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590800" y="2133600"/>
          <a:ext cx="990600" cy="344488"/>
        </p:xfrm>
        <a:graphic>
          <a:graphicData uri="http://schemas.openxmlformats.org/presentationml/2006/ole">
            <p:oleObj spid="_x0000_s2050" name="Equation" r:id="rId7" imgW="583920" imgH="203040" progId="">
              <p:embed/>
            </p:oleObj>
          </a:graphicData>
        </a:graphic>
      </p:graphicFrame>
      <p:sp>
        <p:nvSpPr>
          <p:cNvPr id="2055" name="Line 5"/>
          <p:cNvSpPr>
            <a:spLocks noChangeShapeType="1"/>
          </p:cNvSpPr>
          <p:nvPr/>
        </p:nvSpPr>
        <p:spPr bwMode="auto">
          <a:xfrm flipV="1">
            <a:off x="4419600" y="1828800"/>
            <a:ext cx="0" cy="426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arrow" w="sm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056" name="Line 6"/>
          <p:cNvSpPr>
            <a:spLocks noChangeShapeType="1"/>
          </p:cNvSpPr>
          <p:nvPr/>
        </p:nvSpPr>
        <p:spPr bwMode="auto">
          <a:xfrm rot="5400000" flipV="1">
            <a:off x="4648200" y="1981200"/>
            <a:ext cx="0" cy="426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arrow" w="sm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057" name="Text Box 15"/>
          <p:cNvSpPr txBox="1">
            <a:spLocks noChangeArrowheads="1"/>
          </p:cNvSpPr>
          <p:nvPr/>
        </p:nvSpPr>
        <p:spPr bwMode="auto">
          <a:xfrm>
            <a:off x="6477000" y="41148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2058" name="Text Box 16"/>
          <p:cNvSpPr txBox="1">
            <a:spLocks noChangeArrowheads="1"/>
          </p:cNvSpPr>
          <p:nvPr/>
        </p:nvSpPr>
        <p:spPr bwMode="auto">
          <a:xfrm>
            <a:off x="3962400" y="1828800"/>
            <a:ext cx="30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 rot="180000">
            <a:off x="3141663" y="2971800"/>
            <a:ext cx="44450" cy="6429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46" name="Picture 2" descr="D:\папка Алии\Документы\доска 10 класс\алгебра\тригонометрия\графики\Рисунок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65488" y="1693863"/>
            <a:ext cx="1524000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 descr="D:\папка Алии\Документы\доска 10 класс\алгебра\тригонометрия\графики\Рисунок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79963" y="1944688"/>
            <a:ext cx="121920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5638800" y="3505200"/>
            <a:ext cx="152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latin typeface="+mn-lt"/>
                <a:cs typeface="+mn-cs"/>
              </a:rPr>
              <a:t>у = </a:t>
            </a:r>
            <a:r>
              <a:rPr lang="en-US" b="1" i="1" dirty="0">
                <a:latin typeface="+mn-lt"/>
                <a:cs typeface="+mn-cs"/>
              </a:rPr>
              <a:t>mf(x)</a:t>
            </a:r>
            <a:endParaRPr lang="ru-RU" b="1" i="1" dirty="0">
              <a:latin typeface="+mn-lt"/>
              <a:cs typeface="+mn-cs"/>
            </a:endParaRPr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 bwMode="auto">
          <a:xfrm>
            <a:off x="1819275" y="561975"/>
            <a:ext cx="723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ru-RU" sz="3400" b="1" i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Преобразование: у = </a:t>
            </a:r>
            <a:r>
              <a:rPr lang="en-US" sz="3400" b="1" i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mf(x), m &lt; 1</a:t>
            </a:r>
            <a:endParaRPr lang="ru-RU" sz="3400" b="1" i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1981200" y="1143000"/>
            <a:ext cx="6705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i="1" u="sng" dirty="0">
                <a:solidFill>
                  <a:srgbClr val="126C12"/>
                </a:solidFill>
                <a:latin typeface="Times New Roman" pitchFamily="18" charset="0"/>
                <a:cs typeface="+mn-cs"/>
              </a:rPr>
              <a:t>сжатие</a:t>
            </a:r>
            <a:r>
              <a:rPr lang="ru-RU" sz="3200" b="1" i="1" dirty="0">
                <a:solidFill>
                  <a:srgbClr val="126C12"/>
                </a:solidFill>
                <a:latin typeface="Times New Roman" pitchFamily="18" charset="0"/>
                <a:cs typeface="+mn-cs"/>
              </a:rPr>
              <a:t> по оси </a:t>
            </a:r>
            <a:r>
              <a:rPr lang="ru-RU" sz="3200" b="1" i="1" dirty="0" err="1">
                <a:solidFill>
                  <a:srgbClr val="126C12"/>
                </a:solidFill>
                <a:latin typeface="Times New Roman" pitchFamily="18" charset="0"/>
                <a:cs typeface="+mn-cs"/>
              </a:rPr>
              <a:t>Оу</a:t>
            </a:r>
            <a:r>
              <a:rPr lang="ru-RU" sz="3200" b="1" i="1" dirty="0">
                <a:solidFill>
                  <a:srgbClr val="126C12"/>
                </a:solidFill>
                <a:latin typeface="Times New Roman" pitchFamily="18" charset="0"/>
                <a:cs typeface="+mn-cs"/>
              </a:rPr>
              <a:t> в </a:t>
            </a:r>
            <a:r>
              <a:rPr lang="en-US" sz="3200" b="1" i="1" dirty="0">
                <a:solidFill>
                  <a:srgbClr val="FF0000"/>
                </a:solidFill>
                <a:latin typeface="+mn-lt"/>
                <a:cs typeface="+mn-cs"/>
              </a:rPr>
              <a:t>m</a:t>
            </a:r>
            <a:r>
              <a:rPr lang="ru-RU" sz="3200" b="1" i="1" dirty="0">
                <a:solidFill>
                  <a:srgbClr val="126C12"/>
                </a:solidFill>
                <a:latin typeface="+mn-lt"/>
                <a:cs typeface="+mn-cs"/>
              </a:rPr>
              <a:t> </a:t>
            </a:r>
            <a:r>
              <a:rPr lang="ru-RU" sz="3200" b="1" i="1" dirty="0">
                <a:solidFill>
                  <a:srgbClr val="126C12"/>
                </a:solidFill>
                <a:latin typeface="Times New Roman" pitchFamily="18" charset="0"/>
                <a:cs typeface="+mn-cs"/>
              </a:rPr>
              <a:t>раз к оси Ох</a:t>
            </a:r>
            <a:r>
              <a:rPr lang="ru-RU" sz="3200" b="1" i="1" dirty="0">
                <a:solidFill>
                  <a:srgbClr val="126C12"/>
                </a:solidFill>
                <a:latin typeface="+mn-lt"/>
                <a:cs typeface="+mn-cs"/>
              </a:rPr>
              <a:t>  </a:t>
            </a:r>
            <a:r>
              <a:rPr lang="ru-RU" sz="3200" b="1" i="1" dirty="0">
                <a:solidFill>
                  <a:srgbClr val="126C12"/>
                </a:solidFill>
                <a:latin typeface="Times New Roman" pitchFamily="18" charset="0"/>
                <a:cs typeface="+mn-cs"/>
              </a:rPr>
              <a:t> </a:t>
            </a:r>
            <a:endParaRPr lang="ru-RU" sz="3200" b="1" u="sng" dirty="0">
              <a:solidFill>
                <a:srgbClr val="126C12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429000" y="4038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789488" y="402748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605463" y="402748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animBg="1"/>
      <p:bldP spid="48" grpId="0"/>
      <p:bldP spid="50" grpId="0"/>
      <p:bldP spid="51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Копия Коорд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33400"/>
            <a:ext cx="91344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1524000" y="2057400"/>
          <a:ext cx="1250950" cy="392113"/>
        </p:xfrm>
        <a:graphic>
          <a:graphicData uri="http://schemas.openxmlformats.org/presentationml/2006/ole">
            <p:oleObj spid="_x0000_s3074" name="Формула" r:id="rId5" imgW="647640" imgH="203040" progId="Equation.3">
              <p:embed/>
            </p:oleObj>
          </a:graphicData>
        </a:graphic>
      </p:graphicFrame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2636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3054350"/>
            <a:ext cx="398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3529013"/>
            <a:ext cx="44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    </a:t>
            </a:r>
            <a:endParaRPr lang="ru-RU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-609600" y="3429000"/>
            <a:ext cx="13219113" cy="322263"/>
            <a:chOff x="-336" y="2064"/>
            <a:chExt cx="8327" cy="456"/>
          </a:xfrm>
        </p:grpSpPr>
        <p:grpSp>
          <p:nvGrpSpPr>
            <p:cNvPr id="3108" name="Group 10"/>
            <p:cNvGrpSpPr>
              <a:grpSpLocks/>
            </p:cNvGrpSpPr>
            <p:nvPr/>
          </p:nvGrpSpPr>
          <p:grpSpPr bwMode="auto">
            <a:xfrm>
              <a:off x="-336" y="2064"/>
              <a:ext cx="5520" cy="456"/>
              <a:chOff x="-336" y="2064"/>
              <a:chExt cx="5520" cy="456"/>
            </a:xfrm>
          </p:grpSpPr>
          <p:grpSp>
            <p:nvGrpSpPr>
              <p:cNvPr id="3112" name="Group 11"/>
              <p:cNvGrpSpPr>
                <a:grpSpLocks/>
              </p:cNvGrpSpPr>
              <p:nvPr/>
            </p:nvGrpSpPr>
            <p:grpSpPr bwMode="auto">
              <a:xfrm>
                <a:off x="-336" y="2080"/>
                <a:ext cx="2809" cy="440"/>
                <a:chOff x="-336" y="2080"/>
                <a:chExt cx="2809" cy="440"/>
              </a:xfrm>
            </p:grpSpPr>
            <p:sp>
              <p:nvSpPr>
                <p:cNvPr id="3116" name="Freeform 12"/>
                <p:cNvSpPr>
                  <a:spLocks/>
                </p:cNvSpPr>
                <p:nvPr/>
              </p:nvSpPr>
              <p:spPr bwMode="auto">
                <a:xfrm>
                  <a:off x="1081" y="2088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17" name="Freeform 13"/>
                <p:cNvSpPr>
                  <a:spLocks/>
                </p:cNvSpPr>
                <p:nvPr/>
              </p:nvSpPr>
              <p:spPr bwMode="auto">
                <a:xfrm>
                  <a:off x="-336" y="2080"/>
                  <a:ext cx="1440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72 w 1392"/>
                    <a:gd name="T3" fmla="*/ 0 h 432"/>
                    <a:gd name="T4" fmla="*/ 744 w 1392"/>
                    <a:gd name="T5" fmla="*/ 192 h 432"/>
                    <a:gd name="T6" fmla="*/ 1169 w 1392"/>
                    <a:gd name="T7" fmla="*/ 432 h 432"/>
                    <a:gd name="T8" fmla="*/ 1541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13" name="Group 14"/>
              <p:cNvGrpSpPr>
                <a:grpSpLocks/>
              </p:cNvGrpSpPr>
              <p:nvPr/>
            </p:nvGrpSpPr>
            <p:grpSpPr bwMode="auto">
              <a:xfrm>
                <a:off x="2448" y="2064"/>
                <a:ext cx="2736" cy="432"/>
                <a:chOff x="-336" y="2064"/>
                <a:chExt cx="2736" cy="432"/>
              </a:xfrm>
            </p:grpSpPr>
            <p:sp>
              <p:nvSpPr>
                <p:cNvPr id="3114" name="Freeform 15"/>
                <p:cNvSpPr>
                  <a:spLocks/>
                </p:cNvSpPr>
                <p:nvPr/>
              </p:nvSpPr>
              <p:spPr bwMode="auto">
                <a:xfrm>
                  <a:off x="1056" y="2064"/>
                  <a:ext cx="1344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02 w 1392"/>
                    <a:gd name="T3" fmla="*/ 0 h 432"/>
                    <a:gd name="T4" fmla="*/ 605 w 1392"/>
                    <a:gd name="T5" fmla="*/ 192 h 432"/>
                    <a:gd name="T6" fmla="*/ 951 w 1392"/>
                    <a:gd name="T7" fmla="*/ 432 h 432"/>
                    <a:gd name="T8" fmla="*/ 1253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15" name="Freeform 16"/>
                <p:cNvSpPr>
                  <a:spLocks/>
                </p:cNvSpPr>
                <p:nvPr/>
              </p:nvSpPr>
              <p:spPr bwMode="auto">
                <a:xfrm>
                  <a:off x="-33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09" name="Group 17"/>
            <p:cNvGrpSpPr>
              <a:grpSpLocks/>
            </p:cNvGrpSpPr>
            <p:nvPr/>
          </p:nvGrpSpPr>
          <p:grpSpPr bwMode="auto">
            <a:xfrm>
              <a:off x="5197" y="2064"/>
              <a:ext cx="2794" cy="432"/>
              <a:chOff x="-371" y="2064"/>
              <a:chExt cx="2794" cy="432"/>
            </a:xfrm>
          </p:grpSpPr>
          <p:sp>
            <p:nvSpPr>
              <p:cNvPr id="3110" name="Freeform 18"/>
              <p:cNvSpPr>
                <a:spLocks/>
              </p:cNvSpPr>
              <p:nvPr/>
            </p:nvSpPr>
            <p:spPr bwMode="auto">
              <a:xfrm>
                <a:off x="1031" y="2064"/>
                <a:ext cx="1392" cy="432"/>
              </a:xfrm>
              <a:custGeom>
                <a:avLst/>
                <a:gdLst>
                  <a:gd name="T0" fmla="*/ 0 w 1392"/>
                  <a:gd name="T1" fmla="*/ 192 h 432"/>
                  <a:gd name="T2" fmla="*/ 336 w 1392"/>
                  <a:gd name="T3" fmla="*/ 0 h 432"/>
                  <a:gd name="T4" fmla="*/ 672 w 1392"/>
                  <a:gd name="T5" fmla="*/ 192 h 432"/>
                  <a:gd name="T6" fmla="*/ 1056 w 1392"/>
                  <a:gd name="T7" fmla="*/ 432 h 432"/>
                  <a:gd name="T8" fmla="*/ 1392 w 1392"/>
                  <a:gd name="T9" fmla="*/ 19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2"/>
                  <a:gd name="T16" fmla="*/ 0 h 432"/>
                  <a:gd name="T17" fmla="*/ 1392 w 1392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2" h="432">
                    <a:moveTo>
                      <a:pt x="0" y="192"/>
                    </a:moveTo>
                    <a:cubicBezTo>
                      <a:pt x="112" y="96"/>
                      <a:pt x="224" y="0"/>
                      <a:pt x="336" y="0"/>
                    </a:cubicBezTo>
                    <a:cubicBezTo>
                      <a:pt x="448" y="0"/>
                      <a:pt x="552" y="120"/>
                      <a:pt x="672" y="192"/>
                    </a:cubicBezTo>
                    <a:cubicBezTo>
                      <a:pt x="792" y="264"/>
                      <a:pt x="936" y="432"/>
                      <a:pt x="1056" y="432"/>
                    </a:cubicBezTo>
                    <a:cubicBezTo>
                      <a:pt x="1176" y="432"/>
                      <a:pt x="1336" y="232"/>
                      <a:pt x="1392" y="192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1" name="Freeform 19"/>
              <p:cNvSpPr>
                <a:spLocks/>
              </p:cNvSpPr>
              <p:nvPr/>
            </p:nvSpPr>
            <p:spPr bwMode="auto">
              <a:xfrm>
                <a:off x="-371" y="2064"/>
                <a:ext cx="1392" cy="432"/>
              </a:xfrm>
              <a:custGeom>
                <a:avLst/>
                <a:gdLst>
                  <a:gd name="T0" fmla="*/ 0 w 1392"/>
                  <a:gd name="T1" fmla="*/ 192 h 432"/>
                  <a:gd name="T2" fmla="*/ 336 w 1392"/>
                  <a:gd name="T3" fmla="*/ 0 h 432"/>
                  <a:gd name="T4" fmla="*/ 672 w 1392"/>
                  <a:gd name="T5" fmla="*/ 192 h 432"/>
                  <a:gd name="T6" fmla="*/ 1056 w 1392"/>
                  <a:gd name="T7" fmla="*/ 432 h 432"/>
                  <a:gd name="T8" fmla="*/ 1392 w 1392"/>
                  <a:gd name="T9" fmla="*/ 19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2"/>
                  <a:gd name="T16" fmla="*/ 0 h 432"/>
                  <a:gd name="T17" fmla="*/ 1392 w 1392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2" h="432">
                    <a:moveTo>
                      <a:pt x="0" y="192"/>
                    </a:moveTo>
                    <a:cubicBezTo>
                      <a:pt x="112" y="96"/>
                      <a:pt x="224" y="0"/>
                      <a:pt x="336" y="0"/>
                    </a:cubicBezTo>
                    <a:cubicBezTo>
                      <a:pt x="448" y="0"/>
                      <a:pt x="552" y="120"/>
                      <a:pt x="672" y="192"/>
                    </a:cubicBezTo>
                    <a:cubicBezTo>
                      <a:pt x="792" y="264"/>
                      <a:pt x="936" y="432"/>
                      <a:pt x="1056" y="432"/>
                    </a:cubicBezTo>
                    <a:cubicBezTo>
                      <a:pt x="1176" y="432"/>
                      <a:pt x="1336" y="232"/>
                      <a:pt x="1392" y="192"/>
                    </a:cubicBezTo>
                  </a:path>
                </a:pathLst>
              </a:cu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-609600" y="2514600"/>
            <a:ext cx="13182600" cy="2230438"/>
            <a:chOff x="-336" y="2064"/>
            <a:chExt cx="8352" cy="436"/>
          </a:xfrm>
        </p:grpSpPr>
        <p:grpSp>
          <p:nvGrpSpPr>
            <p:cNvPr id="3098" name="Group 21"/>
            <p:cNvGrpSpPr>
              <a:grpSpLocks/>
            </p:cNvGrpSpPr>
            <p:nvPr/>
          </p:nvGrpSpPr>
          <p:grpSpPr bwMode="auto">
            <a:xfrm>
              <a:off x="-336" y="2064"/>
              <a:ext cx="5585" cy="432"/>
              <a:chOff x="-336" y="2064"/>
              <a:chExt cx="5585" cy="432"/>
            </a:xfrm>
          </p:grpSpPr>
          <p:grpSp>
            <p:nvGrpSpPr>
              <p:cNvPr id="3102" name="Group 22"/>
              <p:cNvGrpSpPr>
                <a:grpSpLocks/>
              </p:cNvGrpSpPr>
              <p:nvPr/>
            </p:nvGrpSpPr>
            <p:grpSpPr bwMode="auto">
              <a:xfrm>
                <a:off x="-336" y="2068"/>
                <a:ext cx="2798" cy="428"/>
                <a:chOff x="-336" y="2068"/>
                <a:chExt cx="2798" cy="428"/>
              </a:xfrm>
            </p:grpSpPr>
            <p:sp>
              <p:nvSpPr>
                <p:cNvPr id="3106" name="Freeform 23"/>
                <p:cNvSpPr>
                  <a:spLocks/>
                </p:cNvSpPr>
                <p:nvPr/>
              </p:nvSpPr>
              <p:spPr bwMode="auto">
                <a:xfrm>
                  <a:off x="1106" y="2068"/>
                  <a:ext cx="1356" cy="428"/>
                </a:xfrm>
                <a:custGeom>
                  <a:avLst/>
                  <a:gdLst>
                    <a:gd name="T0" fmla="*/ 0 w 1392"/>
                    <a:gd name="T1" fmla="*/ 186 h 432"/>
                    <a:gd name="T2" fmla="*/ 311 w 1392"/>
                    <a:gd name="T3" fmla="*/ 0 h 432"/>
                    <a:gd name="T4" fmla="*/ 622 w 1392"/>
                    <a:gd name="T5" fmla="*/ 186 h 432"/>
                    <a:gd name="T6" fmla="*/ 976 w 1392"/>
                    <a:gd name="T7" fmla="*/ 420 h 432"/>
                    <a:gd name="T8" fmla="*/ 1287 w 1392"/>
                    <a:gd name="T9" fmla="*/ 186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07" name="Freeform 24"/>
                <p:cNvSpPr>
                  <a:spLocks/>
                </p:cNvSpPr>
                <p:nvPr/>
              </p:nvSpPr>
              <p:spPr bwMode="auto">
                <a:xfrm>
                  <a:off x="-336" y="2070"/>
                  <a:ext cx="1456" cy="426"/>
                </a:xfrm>
                <a:custGeom>
                  <a:avLst/>
                  <a:gdLst>
                    <a:gd name="T0" fmla="*/ 0 w 1392"/>
                    <a:gd name="T1" fmla="*/ 183 h 432"/>
                    <a:gd name="T2" fmla="*/ 384 w 1392"/>
                    <a:gd name="T3" fmla="*/ 0 h 432"/>
                    <a:gd name="T4" fmla="*/ 769 w 1392"/>
                    <a:gd name="T5" fmla="*/ 183 h 432"/>
                    <a:gd name="T6" fmla="*/ 1209 w 1392"/>
                    <a:gd name="T7" fmla="*/ 414 h 432"/>
                    <a:gd name="T8" fmla="*/ 1593 w 1392"/>
                    <a:gd name="T9" fmla="*/ 183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03" name="Group 25"/>
              <p:cNvGrpSpPr>
                <a:grpSpLocks/>
              </p:cNvGrpSpPr>
              <p:nvPr/>
            </p:nvGrpSpPr>
            <p:grpSpPr bwMode="auto">
              <a:xfrm>
                <a:off x="2468" y="2064"/>
                <a:ext cx="2781" cy="432"/>
                <a:chOff x="-316" y="2064"/>
                <a:chExt cx="2781" cy="432"/>
              </a:xfrm>
            </p:grpSpPr>
            <p:sp>
              <p:nvSpPr>
                <p:cNvPr id="3104" name="Freeform 26"/>
                <p:cNvSpPr>
                  <a:spLocks/>
                </p:cNvSpPr>
                <p:nvPr/>
              </p:nvSpPr>
              <p:spPr bwMode="auto">
                <a:xfrm>
                  <a:off x="1073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05" name="Freeform 27"/>
                <p:cNvSpPr>
                  <a:spLocks/>
                </p:cNvSpPr>
                <p:nvPr/>
              </p:nvSpPr>
              <p:spPr bwMode="auto">
                <a:xfrm>
                  <a:off x="-31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099" name="Group 28"/>
            <p:cNvGrpSpPr>
              <a:grpSpLocks/>
            </p:cNvGrpSpPr>
            <p:nvPr/>
          </p:nvGrpSpPr>
          <p:grpSpPr bwMode="auto">
            <a:xfrm>
              <a:off x="5239" y="2068"/>
              <a:ext cx="2777" cy="432"/>
              <a:chOff x="-329" y="2068"/>
              <a:chExt cx="2777" cy="432"/>
            </a:xfrm>
          </p:grpSpPr>
          <p:sp>
            <p:nvSpPr>
              <p:cNvPr id="3100" name="Freeform 29"/>
              <p:cNvSpPr>
                <a:spLocks/>
              </p:cNvSpPr>
              <p:nvPr/>
            </p:nvSpPr>
            <p:spPr bwMode="auto">
              <a:xfrm>
                <a:off x="1056" y="2068"/>
                <a:ext cx="1392" cy="432"/>
              </a:xfrm>
              <a:custGeom>
                <a:avLst/>
                <a:gdLst>
                  <a:gd name="T0" fmla="*/ 0 w 1392"/>
                  <a:gd name="T1" fmla="*/ 192 h 432"/>
                  <a:gd name="T2" fmla="*/ 336 w 1392"/>
                  <a:gd name="T3" fmla="*/ 0 h 432"/>
                  <a:gd name="T4" fmla="*/ 672 w 1392"/>
                  <a:gd name="T5" fmla="*/ 192 h 432"/>
                  <a:gd name="T6" fmla="*/ 1056 w 1392"/>
                  <a:gd name="T7" fmla="*/ 432 h 432"/>
                  <a:gd name="T8" fmla="*/ 1392 w 1392"/>
                  <a:gd name="T9" fmla="*/ 19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2"/>
                  <a:gd name="T16" fmla="*/ 0 h 432"/>
                  <a:gd name="T17" fmla="*/ 1392 w 1392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2" h="432">
                    <a:moveTo>
                      <a:pt x="0" y="192"/>
                    </a:moveTo>
                    <a:cubicBezTo>
                      <a:pt x="112" y="96"/>
                      <a:pt x="224" y="0"/>
                      <a:pt x="336" y="0"/>
                    </a:cubicBezTo>
                    <a:cubicBezTo>
                      <a:pt x="448" y="0"/>
                      <a:pt x="552" y="120"/>
                      <a:pt x="672" y="192"/>
                    </a:cubicBezTo>
                    <a:cubicBezTo>
                      <a:pt x="792" y="264"/>
                      <a:pt x="936" y="432"/>
                      <a:pt x="1056" y="432"/>
                    </a:cubicBezTo>
                    <a:cubicBezTo>
                      <a:pt x="1176" y="432"/>
                      <a:pt x="1336" y="232"/>
                      <a:pt x="1392" y="192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1" name="Freeform 30"/>
              <p:cNvSpPr>
                <a:spLocks/>
              </p:cNvSpPr>
              <p:nvPr/>
            </p:nvSpPr>
            <p:spPr bwMode="auto">
              <a:xfrm>
                <a:off x="-329" y="2068"/>
                <a:ext cx="1392" cy="432"/>
              </a:xfrm>
              <a:custGeom>
                <a:avLst/>
                <a:gdLst>
                  <a:gd name="T0" fmla="*/ 0 w 1392"/>
                  <a:gd name="T1" fmla="*/ 192 h 432"/>
                  <a:gd name="T2" fmla="*/ 336 w 1392"/>
                  <a:gd name="T3" fmla="*/ 0 h 432"/>
                  <a:gd name="T4" fmla="*/ 672 w 1392"/>
                  <a:gd name="T5" fmla="*/ 192 h 432"/>
                  <a:gd name="T6" fmla="*/ 1056 w 1392"/>
                  <a:gd name="T7" fmla="*/ 432 h 432"/>
                  <a:gd name="T8" fmla="*/ 1392 w 1392"/>
                  <a:gd name="T9" fmla="*/ 19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2"/>
                  <a:gd name="T16" fmla="*/ 0 h 432"/>
                  <a:gd name="T17" fmla="*/ 1392 w 1392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2" h="432">
                    <a:moveTo>
                      <a:pt x="0" y="192"/>
                    </a:moveTo>
                    <a:cubicBezTo>
                      <a:pt x="112" y="96"/>
                      <a:pt x="224" y="0"/>
                      <a:pt x="336" y="0"/>
                    </a:cubicBezTo>
                    <a:cubicBezTo>
                      <a:pt x="448" y="0"/>
                      <a:pt x="552" y="120"/>
                      <a:pt x="672" y="192"/>
                    </a:cubicBezTo>
                    <a:cubicBezTo>
                      <a:pt x="792" y="264"/>
                      <a:pt x="936" y="432"/>
                      <a:pt x="1056" y="432"/>
                    </a:cubicBezTo>
                    <a:cubicBezTo>
                      <a:pt x="1176" y="432"/>
                      <a:pt x="1336" y="232"/>
                      <a:pt x="1392" y="192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082" name="Group 31"/>
          <p:cNvGrpSpPr>
            <a:grpSpLocks/>
          </p:cNvGrpSpPr>
          <p:nvPr/>
        </p:nvGrpSpPr>
        <p:grpSpPr bwMode="auto">
          <a:xfrm>
            <a:off x="-398463" y="3048000"/>
            <a:ext cx="12934951" cy="942975"/>
            <a:chOff x="-299" y="1392"/>
            <a:chExt cx="8148" cy="594"/>
          </a:xfrm>
        </p:grpSpPr>
        <p:grpSp>
          <p:nvGrpSpPr>
            <p:cNvPr id="3087" name="Group 32"/>
            <p:cNvGrpSpPr>
              <a:grpSpLocks/>
            </p:cNvGrpSpPr>
            <p:nvPr/>
          </p:nvGrpSpPr>
          <p:grpSpPr bwMode="auto">
            <a:xfrm>
              <a:off x="-299" y="1532"/>
              <a:ext cx="8148" cy="454"/>
              <a:chOff x="-203" y="2060"/>
              <a:chExt cx="8148" cy="454"/>
            </a:xfrm>
          </p:grpSpPr>
          <p:grpSp>
            <p:nvGrpSpPr>
              <p:cNvPr id="3088" name="Group 33"/>
              <p:cNvGrpSpPr>
                <a:grpSpLocks/>
              </p:cNvGrpSpPr>
              <p:nvPr/>
            </p:nvGrpSpPr>
            <p:grpSpPr bwMode="auto">
              <a:xfrm>
                <a:off x="-203" y="2060"/>
                <a:ext cx="5396" cy="454"/>
                <a:chOff x="-203" y="2060"/>
                <a:chExt cx="5396" cy="454"/>
              </a:xfrm>
            </p:grpSpPr>
            <p:grpSp>
              <p:nvGrpSpPr>
                <p:cNvPr id="3092" name="Group 34"/>
                <p:cNvGrpSpPr>
                  <a:grpSpLocks/>
                </p:cNvGrpSpPr>
                <p:nvPr/>
              </p:nvGrpSpPr>
              <p:grpSpPr bwMode="auto">
                <a:xfrm>
                  <a:off x="-203" y="2060"/>
                  <a:ext cx="2651" cy="454"/>
                  <a:chOff x="-203" y="2060"/>
                  <a:chExt cx="2651" cy="454"/>
                </a:xfrm>
              </p:grpSpPr>
              <p:sp>
                <p:nvSpPr>
                  <p:cNvPr id="3096" name="Freeform 35"/>
                  <p:cNvSpPr>
                    <a:spLocks/>
                  </p:cNvSpPr>
                  <p:nvPr/>
                </p:nvSpPr>
                <p:spPr bwMode="auto">
                  <a:xfrm>
                    <a:off x="1104" y="2060"/>
                    <a:ext cx="1344" cy="436"/>
                  </a:xfrm>
                  <a:custGeom>
                    <a:avLst/>
                    <a:gdLst>
                      <a:gd name="T0" fmla="*/ 0 w 1392"/>
                      <a:gd name="T1" fmla="*/ 198 h 432"/>
                      <a:gd name="T2" fmla="*/ 302 w 1392"/>
                      <a:gd name="T3" fmla="*/ 0 h 432"/>
                      <a:gd name="T4" fmla="*/ 605 w 1392"/>
                      <a:gd name="T5" fmla="*/ 198 h 432"/>
                      <a:gd name="T6" fmla="*/ 951 w 1392"/>
                      <a:gd name="T7" fmla="*/ 444 h 432"/>
                      <a:gd name="T8" fmla="*/ 1253 w 1392"/>
                      <a:gd name="T9" fmla="*/ 198 h 4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92"/>
                      <a:gd name="T16" fmla="*/ 0 h 432"/>
                      <a:gd name="T17" fmla="*/ 1392 w 1392"/>
                      <a:gd name="T18" fmla="*/ 432 h 4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92" h="432">
                        <a:moveTo>
                          <a:pt x="0" y="192"/>
                        </a:moveTo>
                        <a:cubicBezTo>
                          <a:pt x="112" y="96"/>
                          <a:pt x="224" y="0"/>
                          <a:pt x="336" y="0"/>
                        </a:cubicBezTo>
                        <a:cubicBezTo>
                          <a:pt x="448" y="0"/>
                          <a:pt x="552" y="120"/>
                          <a:pt x="672" y="192"/>
                        </a:cubicBezTo>
                        <a:cubicBezTo>
                          <a:pt x="792" y="264"/>
                          <a:pt x="936" y="432"/>
                          <a:pt x="1056" y="432"/>
                        </a:cubicBezTo>
                        <a:cubicBezTo>
                          <a:pt x="1176" y="432"/>
                          <a:pt x="1336" y="232"/>
                          <a:pt x="1392" y="192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97" name="Freeform 36"/>
                  <p:cNvSpPr>
                    <a:spLocks/>
                  </p:cNvSpPr>
                  <p:nvPr/>
                </p:nvSpPr>
                <p:spPr bwMode="auto">
                  <a:xfrm>
                    <a:off x="-203" y="2082"/>
                    <a:ext cx="1296" cy="432"/>
                  </a:xfrm>
                  <a:custGeom>
                    <a:avLst/>
                    <a:gdLst>
                      <a:gd name="T0" fmla="*/ 0 w 1392"/>
                      <a:gd name="T1" fmla="*/ 192 h 432"/>
                      <a:gd name="T2" fmla="*/ 271 w 1392"/>
                      <a:gd name="T3" fmla="*/ 0 h 432"/>
                      <a:gd name="T4" fmla="*/ 543 w 1392"/>
                      <a:gd name="T5" fmla="*/ 192 h 432"/>
                      <a:gd name="T6" fmla="*/ 852 w 1392"/>
                      <a:gd name="T7" fmla="*/ 432 h 432"/>
                      <a:gd name="T8" fmla="*/ 1124 w 1392"/>
                      <a:gd name="T9" fmla="*/ 192 h 4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92"/>
                      <a:gd name="T16" fmla="*/ 0 h 432"/>
                      <a:gd name="T17" fmla="*/ 1392 w 1392"/>
                      <a:gd name="T18" fmla="*/ 432 h 4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92" h="432">
                        <a:moveTo>
                          <a:pt x="0" y="192"/>
                        </a:moveTo>
                        <a:cubicBezTo>
                          <a:pt x="112" y="96"/>
                          <a:pt x="224" y="0"/>
                          <a:pt x="336" y="0"/>
                        </a:cubicBezTo>
                        <a:cubicBezTo>
                          <a:pt x="448" y="0"/>
                          <a:pt x="552" y="120"/>
                          <a:pt x="672" y="192"/>
                        </a:cubicBezTo>
                        <a:cubicBezTo>
                          <a:pt x="792" y="264"/>
                          <a:pt x="936" y="432"/>
                          <a:pt x="1056" y="432"/>
                        </a:cubicBezTo>
                        <a:cubicBezTo>
                          <a:pt x="1176" y="432"/>
                          <a:pt x="1336" y="232"/>
                          <a:pt x="1392" y="192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93" name="Group 37"/>
                <p:cNvGrpSpPr>
                  <a:grpSpLocks/>
                </p:cNvGrpSpPr>
                <p:nvPr/>
              </p:nvGrpSpPr>
              <p:grpSpPr bwMode="auto">
                <a:xfrm>
                  <a:off x="2448" y="2064"/>
                  <a:ext cx="2745" cy="436"/>
                  <a:chOff x="-336" y="2064"/>
                  <a:chExt cx="2745" cy="436"/>
                </a:xfrm>
              </p:grpSpPr>
              <p:sp>
                <p:nvSpPr>
                  <p:cNvPr id="3094" name="Freeform 38"/>
                  <p:cNvSpPr>
                    <a:spLocks/>
                  </p:cNvSpPr>
                  <p:nvPr/>
                </p:nvSpPr>
                <p:spPr bwMode="auto">
                  <a:xfrm>
                    <a:off x="1065" y="2068"/>
                    <a:ext cx="1344" cy="432"/>
                  </a:xfrm>
                  <a:custGeom>
                    <a:avLst/>
                    <a:gdLst>
                      <a:gd name="T0" fmla="*/ 0 w 1392"/>
                      <a:gd name="T1" fmla="*/ 192 h 432"/>
                      <a:gd name="T2" fmla="*/ 302 w 1392"/>
                      <a:gd name="T3" fmla="*/ 0 h 432"/>
                      <a:gd name="T4" fmla="*/ 605 w 1392"/>
                      <a:gd name="T5" fmla="*/ 192 h 432"/>
                      <a:gd name="T6" fmla="*/ 951 w 1392"/>
                      <a:gd name="T7" fmla="*/ 432 h 432"/>
                      <a:gd name="T8" fmla="*/ 1253 w 1392"/>
                      <a:gd name="T9" fmla="*/ 192 h 4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92"/>
                      <a:gd name="T16" fmla="*/ 0 h 432"/>
                      <a:gd name="T17" fmla="*/ 1392 w 1392"/>
                      <a:gd name="T18" fmla="*/ 432 h 4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92" h="432">
                        <a:moveTo>
                          <a:pt x="0" y="192"/>
                        </a:moveTo>
                        <a:cubicBezTo>
                          <a:pt x="112" y="96"/>
                          <a:pt x="224" y="0"/>
                          <a:pt x="336" y="0"/>
                        </a:cubicBezTo>
                        <a:cubicBezTo>
                          <a:pt x="448" y="0"/>
                          <a:pt x="552" y="120"/>
                          <a:pt x="672" y="192"/>
                        </a:cubicBezTo>
                        <a:cubicBezTo>
                          <a:pt x="792" y="264"/>
                          <a:pt x="936" y="432"/>
                          <a:pt x="1056" y="432"/>
                        </a:cubicBezTo>
                        <a:cubicBezTo>
                          <a:pt x="1176" y="432"/>
                          <a:pt x="1336" y="232"/>
                          <a:pt x="1392" y="192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95" name="Freeform 39"/>
                  <p:cNvSpPr>
                    <a:spLocks/>
                  </p:cNvSpPr>
                  <p:nvPr/>
                </p:nvSpPr>
                <p:spPr bwMode="auto">
                  <a:xfrm>
                    <a:off x="-336" y="2064"/>
                    <a:ext cx="1392" cy="432"/>
                  </a:xfrm>
                  <a:custGeom>
                    <a:avLst/>
                    <a:gdLst>
                      <a:gd name="T0" fmla="*/ 0 w 1392"/>
                      <a:gd name="T1" fmla="*/ 192 h 432"/>
                      <a:gd name="T2" fmla="*/ 336 w 1392"/>
                      <a:gd name="T3" fmla="*/ 0 h 432"/>
                      <a:gd name="T4" fmla="*/ 672 w 1392"/>
                      <a:gd name="T5" fmla="*/ 192 h 432"/>
                      <a:gd name="T6" fmla="*/ 1056 w 1392"/>
                      <a:gd name="T7" fmla="*/ 432 h 432"/>
                      <a:gd name="T8" fmla="*/ 1392 w 1392"/>
                      <a:gd name="T9" fmla="*/ 192 h 4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92"/>
                      <a:gd name="T16" fmla="*/ 0 h 432"/>
                      <a:gd name="T17" fmla="*/ 1392 w 1392"/>
                      <a:gd name="T18" fmla="*/ 432 h 4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92" h="432">
                        <a:moveTo>
                          <a:pt x="0" y="192"/>
                        </a:moveTo>
                        <a:cubicBezTo>
                          <a:pt x="112" y="96"/>
                          <a:pt x="224" y="0"/>
                          <a:pt x="336" y="0"/>
                        </a:cubicBezTo>
                        <a:cubicBezTo>
                          <a:pt x="448" y="0"/>
                          <a:pt x="552" y="120"/>
                          <a:pt x="672" y="192"/>
                        </a:cubicBezTo>
                        <a:cubicBezTo>
                          <a:pt x="792" y="264"/>
                          <a:pt x="936" y="432"/>
                          <a:pt x="1056" y="432"/>
                        </a:cubicBezTo>
                        <a:cubicBezTo>
                          <a:pt x="1176" y="432"/>
                          <a:pt x="1336" y="232"/>
                          <a:pt x="1392" y="192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089" name="Group 40"/>
              <p:cNvGrpSpPr>
                <a:grpSpLocks/>
              </p:cNvGrpSpPr>
              <p:nvPr/>
            </p:nvGrpSpPr>
            <p:grpSpPr bwMode="auto">
              <a:xfrm>
                <a:off x="5184" y="2064"/>
                <a:ext cx="2761" cy="432"/>
                <a:chOff x="-384" y="2064"/>
                <a:chExt cx="2761" cy="432"/>
              </a:xfrm>
            </p:grpSpPr>
            <p:sp>
              <p:nvSpPr>
                <p:cNvPr id="3090" name="Freeform 41"/>
                <p:cNvSpPr>
                  <a:spLocks/>
                </p:cNvSpPr>
                <p:nvPr/>
              </p:nvSpPr>
              <p:spPr bwMode="auto">
                <a:xfrm>
                  <a:off x="985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1" name="Freeform 42"/>
                <p:cNvSpPr>
                  <a:spLocks/>
                </p:cNvSpPr>
                <p:nvPr/>
              </p:nvSpPr>
              <p:spPr bwMode="auto">
                <a:xfrm>
                  <a:off x="-384" y="2064"/>
                  <a:ext cx="1366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18 w 1392"/>
                    <a:gd name="T3" fmla="*/ 0 h 432"/>
                    <a:gd name="T4" fmla="*/ 635 w 1392"/>
                    <a:gd name="T5" fmla="*/ 192 h 432"/>
                    <a:gd name="T6" fmla="*/ 998 w 1392"/>
                    <a:gd name="T7" fmla="*/ 432 h 432"/>
                    <a:gd name="T8" fmla="*/ 1315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aphicFrame>
          <p:nvGraphicFramePr>
            <p:cNvPr id="3075" name="Object 43"/>
            <p:cNvGraphicFramePr>
              <a:graphicFrameLocks noChangeAspect="1"/>
            </p:cNvGraphicFramePr>
            <p:nvPr/>
          </p:nvGraphicFramePr>
          <p:xfrm>
            <a:off x="4800" y="1392"/>
            <a:ext cx="552" cy="194"/>
          </p:xfrm>
          <a:graphic>
            <a:graphicData uri="http://schemas.openxmlformats.org/presentationml/2006/ole">
              <p:oleObj spid="_x0000_s3075" name="Формула" r:id="rId6" imgW="571252" imgH="203112" progId="Equation.3">
                <p:embed/>
              </p:oleObj>
            </a:graphicData>
          </a:graphic>
        </p:graphicFrame>
      </p:grpSp>
      <p:sp>
        <p:nvSpPr>
          <p:cNvPr id="3083" name="Rectangle 44"/>
          <p:cNvSpPr>
            <a:spLocks noGrp="1" noChangeArrowheads="1"/>
          </p:cNvSpPr>
          <p:nvPr>
            <p:ph type="title"/>
          </p:nvPr>
        </p:nvSpPr>
        <p:spPr>
          <a:xfrm>
            <a:off x="381000" y="5638800"/>
            <a:ext cx="8229600" cy="6096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  <a:latin typeface="Comic Sans MS" pitchFamily="66" charset="0"/>
              </a:rPr>
              <a:t>Растяжение (сжатие) в </a:t>
            </a:r>
            <a:r>
              <a:rPr lang="en-US" sz="2800" b="1" smtClean="0">
                <a:solidFill>
                  <a:srgbClr val="0000FF"/>
                </a:solidFill>
                <a:latin typeface="Comic Sans MS" pitchFamily="66" charset="0"/>
              </a:rPr>
              <a:t>m </a:t>
            </a:r>
            <a:r>
              <a:rPr lang="ru-RU" sz="2800" b="1" smtClean="0">
                <a:solidFill>
                  <a:srgbClr val="0000FF"/>
                </a:solidFill>
                <a:latin typeface="Comic Sans MS" pitchFamily="66" charset="0"/>
              </a:rPr>
              <a:t>раз вдоль оси </a:t>
            </a:r>
            <a:r>
              <a:rPr lang="en-US" sz="2800" b="1" smtClean="0">
                <a:solidFill>
                  <a:srgbClr val="0000FF"/>
                </a:solidFill>
                <a:latin typeface="Comic Sans MS" pitchFamily="66" charset="0"/>
              </a:rPr>
              <a:t>OY</a:t>
            </a:r>
            <a:endParaRPr lang="ru-RU" sz="2800" b="1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285" name="Line 45"/>
          <p:cNvSpPr>
            <a:spLocks noChangeShapeType="1"/>
          </p:cNvSpPr>
          <p:nvPr/>
        </p:nvSpPr>
        <p:spPr bwMode="auto">
          <a:xfrm rot="-5400000">
            <a:off x="685800" y="2209800"/>
            <a:ext cx="6096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 flipV="1">
            <a:off x="5592763" y="3124200"/>
            <a:ext cx="46037" cy="6096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" name="Picture 44" descr="D:\папка Алии\Документы\доска 10 класс\алгебра\тригонометрия\графики\Рисунок2.pn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CCFFCC"/>
              </a:clrFrom>
              <a:clrTo>
                <a:srgbClr val="CC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26670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5" grpId="0" animBg="1"/>
      <p:bldP spid="10286" grpId="0" animBg="1"/>
    </p:bldLst>
  </p:timing>
</p:sld>
</file>

<file path=ppt/theme/theme1.xml><?xml version="1.0" encoding="utf-8"?>
<a:theme xmlns:a="http://schemas.openxmlformats.org/drawingml/2006/main" name="Презентац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вадратные неравенств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квадратные неравенства</Template>
  <TotalTime>1452</TotalTime>
  <Words>588</Words>
  <Application>Microsoft Office PowerPoint</Application>
  <PresentationFormat>Экран (4:3)</PresentationFormat>
  <Paragraphs>115</Paragraphs>
  <Slides>15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Times New Roman</vt:lpstr>
      <vt:lpstr>Georgia</vt:lpstr>
      <vt:lpstr>Arial Black</vt:lpstr>
      <vt:lpstr>Comic Sans MS</vt:lpstr>
      <vt:lpstr>Monotype Corsiva</vt:lpstr>
      <vt:lpstr>Презентация</vt:lpstr>
      <vt:lpstr>квадратные неравенства</vt:lpstr>
      <vt:lpstr>Equation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Растяжение (сжатие) в m раз вдоль оси OY</vt:lpstr>
      <vt:lpstr>Слайд 10</vt:lpstr>
      <vt:lpstr>Слайд 11</vt:lpstr>
      <vt:lpstr>Растяжение (сжатие) в к раз вдоль оси OX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Алия</dc:creator>
  <cp:lastModifiedBy>revaz</cp:lastModifiedBy>
  <cp:revision>298</cp:revision>
  <cp:lastPrinted>1601-01-01T00:00:00Z</cp:lastPrinted>
  <dcterms:created xsi:type="dcterms:W3CDTF">1601-01-01T00:00:00Z</dcterms:created>
  <dcterms:modified xsi:type="dcterms:W3CDTF">2013-04-07T21:02:43Z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