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1" r:id="rId2"/>
    <p:sldId id="259" r:id="rId3"/>
    <p:sldId id="258" r:id="rId4"/>
    <p:sldId id="277" r:id="rId5"/>
    <p:sldId id="280" r:id="rId6"/>
    <p:sldId id="281" r:id="rId7"/>
    <p:sldId id="282" r:id="rId8"/>
    <p:sldId id="283" r:id="rId9"/>
    <p:sldId id="284" r:id="rId10"/>
    <p:sldId id="260" r:id="rId11"/>
    <p:sldId id="263" r:id="rId12"/>
    <p:sldId id="264" r:id="rId13"/>
    <p:sldId id="267" r:id="rId14"/>
    <p:sldId id="268" r:id="rId15"/>
    <p:sldId id="269" r:id="rId16"/>
    <p:sldId id="272" r:id="rId17"/>
    <p:sldId id="273" r:id="rId18"/>
    <p:sldId id="275" r:id="rId19"/>
    <p:sldId id="276" r:id="rId20"/>
    <p:sldId id="278" r:id="rId21"/>
    <p:sldId id="279" r:id="rId22"/>
    <p:sldId id="285" r:id="rId23"/>
    <p:sldId id="28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FFFF"/>
    <a:srgbClr val="66FFFF"/>
    <a:srgbClr val="FF66FF"/>
    <a:srgbClr val="FF33CC"/>
    <a:srgbClr val="EE8ED5"/>
    <a:srgbClr val="EF97D8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473D1-0FEE-4E1A-BB0D-688DE8CF3B65}" type="datetimeFigureOut">
              <a:rPr lang="ru-RU" smtClean="0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E96C1-5635-4E5C-9378-8AC55493DF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E6F75-7693-465F-A267-C0D9BE6A2266}" type="datetimeFigureOut">
              <a:rPr lang="ru-RU" smtClean="0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3B464-0190-4E49-87F8-1638D1A651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5A98C-2EA8-41C4-951F-0CE52DAEA9C9}" type="datetimeFigureOut">
              <a:rPr lang="ru-RU" smtClean="0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811E5-D678-4D7D-AB69-98693B797C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814B4-573C-4E3D-BA3C-50AE6AE45886}" type="datetimeFigureOut">
              <a:rPr lang="ru-RU" smtClean="0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5F2DD-066A-43F2-9F63-FF4F9D9DA9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9997E-7308-49A5-A530-30CFACD462AD}" type="datetimeFigureOut">
              <a:rPr lang="ru-RU" smtClean="0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88ED0-6324-48C9-B281-0CF140A598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9F9E2-EFB9-4A66-BB3E-31DD25BD012D}" type="datetimeFigureOut">
              <a:rPr lang="ru-RU" smtClean="0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FB814-C4EF-439F-B428-78A6551A64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F2318-925A-4762-86E9-D564F72CA121}" type="datetimeFigureOut">
              <a:rPr lang="ru-RU" smtClean="0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91C60-AB82-49B8-A9B4-66680DDD7C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6E77-40B9-4D31-87D9-1C3A774A40E2}" type="datetimeFigureOut">
              <a:rPr lang="ru-RU" smtClean="0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FCE7F-6A64-4226-91A9-944BD6DEDA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A1131-B9CE-41F0-AFA8-1F03AE68A28F}" type="datetimeFigureOut">
              <a:rPr lang="ru-RU" smtClean="0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F7095-AFD7-4C7D-A7B9-816A39B44E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2885A-E3B8-4149-A40A-D74655EB4567}" type="datetimeFigureOut">
              <a:rPr lang="ru-RU" smtClean="0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81E82-4230-41E9-8A9F-E41387CFF5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7055E-DE9D-46A7-978D-597B6A151E1F}" type="datetimeFigureOut">
              <a:rPr lang="ru-RU" smtClean="0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476E8-3C25-4972-A9FC-54EEC65AE6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A21F061D-356B-4DA7-B9DF-3EABCE0748E9}" type="datetimeFigureOut">
              <a:rPr lang="ru-RU" smtClean="0"/>
              <a:pPr>
                <a:defRPr/>
              </a:pPr>
              <a:t>16.04.2013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F9DFEA48-9B4A-49BE-A75F-3D12ED772E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 advClick="0">
    <p:strips dir="ru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10" Type="http://schemas.openxmlformats.org/officeDocument/2006/relationships/image" Target="../media/image18.gi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wmf"/><Relationship Id="rId7" Type="http://schemas.openxmlformats.org/officeDocument/2006/relationships/image" Target="../media/image23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2" name="Picture 4" descr="D:\ИРИНА\презентации2\Клипы\1 сентября\1х.jpg"/>
          <p:cNvPicPr>
            <a:picLocks noChangeAspect="1" noChangeArrowheads="1"/>
          </p:cNvPicPr>
          <p:nvPr/>
        </p:nvPicPr>
        <p:blipFill>
          <a:blip r:embed="rId2" cstate="email">
            <a:lum contrast="18000"/>
          </a:blip>
          <a:srcRect/>
          <a:stretch>
            <a:fillRect/>
          </a:stretch>
        </p:blipFill>
        <p:spPr bwMode="auto">
          <a:xfrm>
            <a:off x="0" y="0"/>
            <a:ext cx="9144000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03575" y="908050"/>
            <a:ext cx="310356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7"/>
          <p:cNvSpPr>
            <a:spLocks noChangeArrowheads="1" noChangeShapeType="1" noTextEdit="1"/>
          </p:cNvSpPr>
          <p:nvPr/>
        </p:nvSpPr>
        <p:spPr bwMode="auto">
          <a:xfrm>
            <a:off x="3276600" y="3716338"/>
            <a:ext cx="2952750" cy="112553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Georgia" pitchFamily="18" charset="0"/>
                <a:cs typeface="Arial"/>
              </a:rPr>
              <a:t>1«А"класс</a:t>
            </a:r>
          </a:p>
        </p:txBody>
      </p:sp>
      <p:pic>
        <p:nvPicPr>
          <p:cNvPr id="2055" name="Picture 8" descr="MCj02833930000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2060575"/>
            <a:ext cx="1763713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9" descr="Рисунок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35825" y="2997200"/>
            <a:ext cx="19081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QG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24" y="428604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214422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РАНДАШИ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2" descr="j034627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214290"/>
            <a:ext cx="1288658" cy="124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D:\Мои документы\Мои рисунки\Рисунок8.wm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1142984"/>
            <a:ext cx="1791895" cy="107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28662" y="1928802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ЕНАЛ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D:\Мои документы\Мои рисунки\Рисунок7.wm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14744" y="1785926"/>
            <a:ext cx="1428749" cy="142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85786" y="2643182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ТРАДЬ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3429000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ИНЕЙКА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4143380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" descr="D:\Мои документы\Мои рисунки\Рисунок9.wm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43306" y="4643446"/>
            <a:ext cx="129915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D:\Мои документы\Мои рисунки\Рисунок4.wm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1092598">
            <a:off x="6116130" y="2907211"/>
            <a:ext cx="1773338" cy="17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928662" y="4857760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НИГА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Рисунок 4" descr="9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143504" y="2357430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24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429124" y="3786190"/>
            <a:ext cx="13620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14348" y="5643578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МАШ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Рисунок 10" descr="avto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786446" y="5072074"/>
            <a:ext cx="1357322" cy="151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1" grpId="0"/>
      <p:bldP spid="12" grpId="0"/>
      <p:bldP spid="13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QG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2976" y="500042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ОБАКА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Рисунок 4" descr="44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285728"/>
            <a:ext cx="253208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2976" y="1428736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РОВА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Рисунок 5" descr="13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1142984"/>
            <a:ext cx="15525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2500306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ЯБ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ОКО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Рисунок 8" descr="17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8" y="2071678"/>
            <a:ext cx="2006116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42976" y="3429000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ИКА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Рисунок 14" descr="17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72264" y="2786058"/>
            <a:ext cx="17240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85852" y="4429132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КУРИ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5852" y="5357826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КЕТА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Рисунок 11" descr="j028890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15074" y="5286388"/>
            <a:ext cx="1571636" cy="104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курица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357686" y="4357694"/>
            <a:ext cx="173099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QG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1538" y="117693"/>
            <a:ext cx="57150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70" y="714356"/>
            <a:ext cx="72327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2" descr="377f0857764b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 contrast="100000"/>
          </a:blip>
          <a:srcRect/>
          <a:stretch>
            <a:fillRect/>
          </a:stretch>
        </p:blipFill>
        <p:spPr bwMode="auto">
          <a:xfrm>
            <a:off x="5715008" y="214290"/>
            <a:ext cx="3048011" cy="296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1500174"/>
            <a:ext cx="271983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QG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66FF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57166"/>
            <a:ext cx="93583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yarsky" pitchFamily="33" charset="0"/>
              </a:rPr>
              <a:t>Поздравительные телеграммы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email"/>
          <a:srcRect b="-1700"/>
          <a:stretch>
            <a:fillRect/>
          </a:stretch>
        </p:blipFill>
        <p:spPr bwMode="auto">
          <a:xfrm>
            <a:off x="3214678" y="2571744"/>
            <a:ext cx="3071834" cy="3643338"/>
          </a:xfrm>
          <a:prstGeom prst="rect">
            <a:avLst/>
          </a:prstGeom>
          <a:ln w="190500" cap="sq">
            <a:solidFill>
              <a:srgbClr val="EE8ED5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28" y="1071546"/>
            <a:ext cx="628654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Срочно!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Телеграмма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Поздравляю всех с праздником букваря . Не ссорьтесь. Ребята, давайте жить дружно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6" descr="QG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QG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14" y="1357298"/>
            <a:ext cx="68580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Срочно!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Телеграмма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Я от бабушки ушел. Я от дедушки ушел. Скоро буду на празднике.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QG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14" y="1357298"/>
            <a:ext cx="68580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Срочно!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Телеграмма</a:t>
            </a: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214423"/>
            <a:ext cx="664373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Поздравляю с окончанием букваря. Приехать не могу, потеряла туфельку.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QG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14" y="1357298"/>
            <a:ext cx="68580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Срочно!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Телеграмма</a:t>
            </a:r>
          </a:p>
          <a:p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214423"/>
            <a:ext cx="66437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428736"/>
            <a:ext cx="750099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Я убежала от крота. Ласточка несёт меня на крыльях к вам на праздник.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QG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1214423"/>
            <a:ext cx="66437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428736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-142908" y="214290"/>
            <a:ext cx="95012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yarsky" pitchFamily="33" charset="0"/>
              </a:rPr>
              <a:t>Правила обращения с книгой</a:t>
            </a:r>
            <a:endParaRPr lang="ru-R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yarsky" pitchFamily="33" charset="0"/>
            </a:endParaRPr>
          </a:p>
        </p:txBody>
      </p:sp>
      <p:pic>
        <p:nvPicPr>
          <p:cNvPr id="11" name="Рисунок 10" descr="C:\Users\111\Desktop\буратино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6" y="2500306"/>
            <a:ext cx="3500462" cy="3643338"/>
          </a:xfrm>
          <a:prstGeom prst="rect">
            <a:avLst/>
          </a:prstGeom>
          <a:ln w="190500" cap="sq">
            <a:solidFill>
              <a:srgbClr val="EE8ED5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QG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00100" y="642918"/>
            <a:ext cx="70009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Boyarsky" pitchFamily="33" charset="0"/>
              </a:rPr>
              <a:t>1. Берите книгу чистыми руками.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Boyarsky" pitchFamily="33" charset="0"/>
              </a:rPr>
              <a:t>2. Не перегибайте книгу – от этого выпадают страницы.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Boyarsky" pitchFamily="33" charset="0"/>
              </a:rPr>
              <a:t>3. Не кладите в книгу карандаши и другие предметы – от этого рвется переплет.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Boyarsky" pitchFamily="33" charset="0"/>
              </a:rPr>
              <a:t>4. Не загибайте страницы, пользуйтесь закладкой.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Boyarsky" pitchFamily="33" charset="0"/>
              </a:rPr>
              <a:t>5. Не читайте книгу во время еды.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Boyarsky" pitchFamily="33" charset="0"/>
              </a:rPr>
              <a:t>6. Чтобы книга и учебник дольше служили, оберните их.</a:t>
            </a:r>
            <a:endParaRPr lang="ru-RU" sz="3200" b="1" dirty="0">
              <a:solidFill>
                <a:srgbClr val="0070C0"/>
              </a:solidFill>
              <a:latin typeface="Boyarsky" pitchFamily="33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QG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1214422"/>
            <a:ext cx="9144000" cy="500066"/>
          </a:xfrm>
          <a:ln>
            <a:solidFill>
              <a:schemeClr val="accent5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yarsky" pitchFamily="33" charset="0"/>
              </a:rPr>
              <a:t>Спасибо, Азбука!</a:t>
            </a:r>
            <a:b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yarsky" pitchFamily="33" charset="0"/>
              </a:rPr>
            </a:br>
            <a:endParaRPr lang="ru-RU" sz="6000" b="1" dirty="0" smtClean="0">
              <a:latin typeface="Boyarsky" pitchFamily="33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643313" y="3143250"/>
            <a:ext cx="2500312" cy="29289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75" y="1785938"/>
            <a:ext cx="3286125" cy="455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3" descr="dev100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425870">
            <a:off x="979488" y="2601913"/>
            <a:ext cx="17748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 descr="mal2000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803432">
            <a:off x="6313488" y="2930525"/>
            <a:ext cx="20701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QG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214290"/>
            <a:ext cx="763061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yarsky" pitchFamily="33" charset="0"/>
              </a:rPr>
              <a:t>Игра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yarsky" pitchFamily="33" charset="0"/>
              </a:rPr>
              <a:t>«Сказка наоборот»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yarsky" pitchFamily="33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857364"/>
            <a:ext cx="96440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4800" b="1" dirty="0" smtClean="0">
                <a:solidFill>
                  <a:srgbClr val="0070C0"/>
                </a:solidFill>
                <a:latin typeface="Boyarsky" pitchFamily="33" charset="0"/>
              </a:rPr>
              <a:t>Синяя бейсболка</a:t>
            </a:r>
          </a:p>
          <a:p>
            <a:pPr lvl="0">
              <a:buFont typeface="Wingdings" pitchFamily="2" charset="2"/>
              <a:buChar char="Ø"/>
            </a:pPr>
            <a:r>
              <a:rPr lang="ru-RU" sz="4800" b="1" dirty="0" smtClean="0">
                <a:solidFill>
                  <a:srgbClr val="0070C0"/>
                </a:solidFill>
                <a:latin typeface="Boyarsky" pitchFamily="33" charset="0"/>
              </a:rPr>
              <a:t>Квадратик</a:t>
            </a:r>
          </a:p>
          <a:p>
            <a:pPr lvl="0">
              <a:buFont typeface="Wingdings" pitchFamily="2" charset="2"/>
              <a:buChar char="Ø"/>
            </a:pPr>
            <a:r>
              <a:rPr lang="ru-RU" sz="4800" b="1" dirty="0" smtClean="0">
                <a:solidFill>
                  <a:srgbClr val="0070C0"/>
                </a:solidFill>
                <a:latin typeface="Boyarsky" pitchFamily="33" charset="0"/>
              </a:rPr>
              <a:t>Мышка в босоножках</a:t>
            </a:r>
          </a:p>
          <a:p>
            <a:pPr lvl="0">
              <a:buFont typeface="Wingdings" pitchFamily="2" charset="2"/>
              <a:buChar char="Ø"/>
            </a:pPr>
            <a:r>
              <a:rPr lang="ru-RU" sz="4800" b="1" dirty="0" smtClean="0">
                <a:solidFill>
                  <a:srgbClr val="0070C0"/>
                </a:solidFill>
                <a:latin typeface="Boyarsky" pitchFamily="33" charset="0"/>
              </a:rPr>
              <a:t>Собачья конура</a:t>
            </a:r>
          </a:p>
          <a:p>
            <a:pPr lvl="0">
              <a:buFont typeface="Wingdings" pitchFamily="2" charset="2"/>
              <a:buChar char="Ø"/>
            </a:pPr>
            <a:r>
              <a:rPr lang="ru-RU" sz="4800" b="1" dirty="0" smtClean="0">
                <a:solidFill>
                  <a:srgbClr val="0070C0"/>
                </a:solidFill>
                <a:latin typeface="Boyarsky" pitchFamily="33" charset="0"/>
              </a:rPr>
              <a:t>Мышка домоседка</a:t>
            </a:r>
          </a:p>
          <a:p>
            <a:pPr lvl="0">
              <a:buFont typeface="Wingdings" pitchFamily="2" charset="2"/>
              <a:buChar char="Ø"/>
            </a:pPr>
            <a:r>
              <a:rPr lang="ru-RU" sz="4800" b="1" dirty="0" smtClean="0">
                <a:solidFill>
                  <a:srgbClr val="0070C0"/>
                </a:solidFill>
                <a:latin typeface="Boyarsky" pitchFamily="33" charset="0"/>
              </a:rPr>
              <a:t>Солнечный принц</a:t>
            </a:r>
            <a:endParaRPr lang="ru-RU" sz="4800" b="1" dirty="0">
              <a:solidFill>
                <a:srgbClr val="0070C0"/>
              </a:solidFill>
              <a:latin typeface="Boyarsky" pitchFamily="33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QG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285728"/>
            <a:ext cx="7858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yarsky" pitchFamily="33" charset="0"/>
              </a:rPr>
              <a:t>Игра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yarsky" pitchFamily="33" charset="0"/>
              </a:rPr>
              <a:t>«Трудный  путь»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yarsky" pitchFamily="33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571472" y="2054594"/>
            <a:ext cx="964413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Boyarsky" pitchFamily="33" charset="0"/>
                <a:ea typeface="Times New Roman" pitchFamily="18" charset="0"/>
                <a:cs typeface="Arial" pitchFamily="34" charset="0"/>
              </a:rPr>
              <a:t>Элли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yarsky" pitchFamily="33" charset="0"/>
                <a:ea typeface="Times New Roman" pitchFamily="18" charset="0"/>
                <a:cs typeface="Arial" pitchFamily="34" charset="0"/>
              </a:rPr>
              <a:t> в Волшебную страну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yarsky" pitchFamily="33" charset="0"/>
                <a:ea typeface="Times New Roman" pitchFamily="18" charset="0"/>
                <a:cs typeface="Arial" pitchFamily="34" charset="0"/>
              </a:rPr>
              <a:t>Незнайка в Зеленый город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yarsky" pitchFamily="33" charset="0"/>
                <a:ea typeface="Times New Roman" pitchFamily="18" charset="0"/>
                <a:cs typeface="Arial" pitchFamily="34" charset="0"/>
              </a:rPr>
              <a:t>Мюнхгаузен в лагерь турецкого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600" b="1" dirty="0" smtClean="0">
                <a:solidFill>
                  <a:srgbClr val="0070C0"/>
                </a:solidFill>
                <a:latin typeface="Boyarsky" pitchFamily="33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yarsky" pitchFamily="33" charset="0"/>
                <a:ea typeface="Times New Roman" pitchFamily="18" charset="0"/>
                <a:cs typeface="Arial" pitchFamily="34" charset="0"/>
              </a:rPr>
              <a:t>войска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Boyarsky" pitchFamily="33" charset="0"/>
                <a:ea typeface="Times New Roman" pitchFamily="18" charset="0"/>
                <a:cs typeface="Arial" pitchFamily="34" charset="0"/>
              </a:rPr>
              <a:t>Дюймовочка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yarsky" pitchFamily="33" charset="0"/>
                <a:ea typeface="Times New Roman" pitchFamily="18" charset="0"/>
                <a:cs typeface="Arial" pitchFamily="34" charset="0"/>
              </a:rPr>
              <a:t> в теплые края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yarsky" pitchFamily="33" charset="0"/>
                <a:ea typeface="Times New Roman" pitchFamily="18" charset="0"/>
                <a:cs typeface="Arial" pitchFamily="34" charset="0"/>
              </a:rPr>
              <a:t>лягушка-путешественница на юг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Boyarsky" pitchFamily="33" charset="0"/>
                <a:ea typeface="Times New Roman" pitchFamily="18" charset="0"/>
                <a:cs typeface="Arial" pitchFamily="34" charset="0"/>
              </a:rPr>
              <a:t>девочка Герда к снежной королеве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QG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696" y="214290"/>
            <a:ext cx="7715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Boyarsky" pitchFamily="33" charset="0"/>
              </a:rPr>
              <a:t>Нам сегодня выдают удостоверения</a:t>
            </a:r>
          </a:p>
          <a:p>
            <a:r>
              <a:rPr lang="ru-RU" sz="3600" b="1" dirty="0" smtClean="0">
                <a:solidFill>
                  <a:srgbClr val="0070C0"/>
                </a:solidFill>
                <a:latin typeface="Boyarsky" pitchFamily="33" charset="0"/>
              </a:rPr>
              <a:t>В том, что азбуку прочли</a:t>
            </a:r>
          </a:p>
          <a:p>
            <a:r>
              <a:rPr lang="ru-RU" sz="3600" b="1" dirty="0" smtClean="0">
                <a:solidFill>
                  <a:srgbClr val="0070C0"/>
                </a:solidFill>
                <a:latin typeface="Boyarsky" pitchFamily="33" charset="0"/>
              </a:rPr>
              <a:t>Полный курс наук прошли,</a:t>
            </a:r>
          </a:p>
          <a:p>
            <a:r>
              <a:rPr lang="ru-RU" sz="3600" b="1" dirty="0" smtClean="0">
                <a:solidFill>
                  <a:srgbClr val="0070C0"/>
                </a:solidFill>
                <a:latin typeface="Boyarsky" pitchFamily="33" charset="0"/>
              </a:rPr>
              <a:t>И теперь без передышки</a:t>
            </a:r>
          </a:p>
          <a:p>
            <a:r>
              <a:rPr lang="ru-RU" sz="3600" b="1" dirty="0" smtClean="0">
                <a:solidFill>
                  <a:srgbClr val="0070C0"/>
                </a:solidFill>
                <a:latin typeface="Boyarsky" pitchFamily="33" charset="0"/>
              </a:rPr>
              <a:t>Мы прочтем любые книжки</a:t>
            </a:r>
            <a:r>
              <a:rPr lang="ru-RU" sz="3600" b="1" dirty="0" smtClean="0">
                <a:solidFill>
                  <a:srgbClr val="0070C0"/>
                </a:solidFill>
              </a:rPr>
              <a:t>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3500438"/>
            <a:ext cx="214314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QG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642918"/>
            <a:ext cx="74295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Boyarsky" pitchFamily="33" charset="0"/>
              </a:rPr>
              <a:t>Интернет – ресурсы:</a:t>
            </a:r>
            <a:endParaRPr lang="en-US" sz="2000" b="1" dirty="0" smtClean="0">
              <a:solidFill>
                <a:srgbClr val="0070C0"/>
              </a:solidFill>
              <a:latin typeface="Boyarsky" pitchFamily="33" charset="0"/>
            </a:endParaRPr>
          </a:p>
          <a:p>
            <a:pPr algn="ctr"/>
            <a:endParaRPr lang="ru-RU" sz="2000" b="1" dirty="0" smtClean="0">
              <a:solidFill>
                <a:srgbClr val="0070C0"/>
              </a:solidFill>
              <a:latin typeface="Boyarsky" pitchFamily="33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  <a:latin typeface="Boyarsky" pitchFamily="33" charset="0"/>
              </a:rPr>
              <a:t>Сайт </a:t>
            </a:r>
            <a:r>
              <a:rPr lang="en-US" sz="2000" b="1" dirty="0" smtClean="0">
                <a:solidFill>
                  <a:srgbClr val="0070C0"/>
                </a:solidFill>
                <a:latin typeface="Boyarsky" pitchFamily="33" charset="0"/>
              </a:rPr>
              <a:t>www. </a:t>
            </a:r>
            <a:r>
              <a:rPr lang="en-US" sz="2000" b="1" dirty="0" err="1" smtClean="0">
                <a:solidFill>
                  <a:srgbClr val="0070C0"/>
                </a:solidFill>
                <a:latin typeface="Boyarsky" pitchFamily="33" charset="0"/>
              </a:rPr>
              <a:t>kompliment</a:t>
            </a:r>
            <a:r>
              <a:rPr lang="en-US" sz="2000" b="1" dirty="0" smtClean="0">
                <a:solidFill>
                  <a:srgbClr val="0070C0"/>
                </a:solidFill>
                <a:latin typeface="Boyarsky" pitchFamily="33" charset="0"/>
              </a:rPr>
              <a:t>. </a:t>
            </a:r>
            <a:r>
              <a:rPr lang="en-US" sz="2000" b="1" dirty="0" err="1" smtClean="0">
                <a:solidFill>
                  <a:srgbClr val="0070C0"/>
                </a:solidFill>
                <a:latin typeface="Boyarsky" pitchFamily="33" charset="0"/>
              </a:rPr>
              <a:t>su</a:t>
            </a:r>
            <a:r>
              <a:rPr lang="en-US" sz="2000" b="1" dirty="0" smtClean="0">
                <a:solidFill>
                  <a:srgbClr val="0070C0"/>
                </a:solidFill>
                <a:latin typeface="Boyarsky" pitchFamily="33" charset="0"/>
              </a:rPr>
              <a:t>.  </a:t>
            </a:r>
            <a:r>
              <a:rPr lang="ru-RU" sz="2000" b="1" dirty="0" smtClean="0">
                <a:solidFill>
                  <a:srgbClr val="0070C0"/>
                </a:solidFill>
                <a:latin typeface="Boyarsky" pitchFamily="33" charset="0"/>
              </a:rPr>
              <a:t>Диплом.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  <a:latin typeface="Boyarsky" pitchFamily="33" charset="0"/>
              </a:rPr>
              <a:t>Сайт </a:t>
            </a:r>
            <a:r>
              <a:rPr lang="en-US" sz="2000" b="1" dirty="0" smtClean="0">
                <a:solidFill>
                  <a:srgbClr val="0070C0"/>
                </a:solidFill>
                <a:latin typeface="Boyarsky" pitchFamily="33" charset="0"/>
              </a:rPr>
              <a:t>www. </a:t>
            </a:r>
            <a:r>
              <a:rPr lang="en-US" sz="2000" b="1" dirty="0" err="1" smtClean="0">
                <a:solidFill>
                  <a:srgbClr val="0070C0"/>
                </a:solidFill>
                <a:latin typeface="Boyarsky" pitchFamily="33" charset="0"/>
              </a:rPr>
              <a:t>alefor</a:t>
            </a:r>
            <a:r>
              <a:rPr lang="en-US" sz="2000" b="1" dirty="0" smtClean="0">
                <a:solidFill>
                  <a:srgbClr val="0070C0"/>
                </a:solidFill>
                <a:latin typeface="Boyarsky" pitchFamily="33" charset="0"/>
              </a:rPr>
              <a:t> children. </a:t>
            </a:r>
            <a:r>
              <a:rPr lang="en-US" sz="2000" b="1" dirty="0" err="1" smtClean="0">
                <a:solidFill>
                  <a:srgbClr val="0070C0"/>
                </a:solidFill>
                <a:latin typeface="Boyarsky" pitchFamily="33" charset="0"/>
              </a:rPr>
              <a:t>ru</a:t>
            </a:r>
            <a:r>
              <a:rPr lang="en-US" sz="2000" b="1" dirty="0" smtClean="0">
                <a:solidFill>
                  <a:srgbClr val="0070C0"/>
                </a:solidFill>
                <a:latin typeface="Boyarsky" pitchFamily="33" charset="0"/>
              </a:rPr>
              <a:t>. </a:t>
            </a:r>
            <a:r>
              <a:rPr lang="ru-RU" sz="2000" b="1" dirty="0" smtClean="0">
                <a:solidFill>
                  <a:srgbClr val="0070C0"/>
                </a:solidFill>
                <a:latin typeface="Boyarsky" pitchFamily="33" charset="0"/>
              </a:rPr>
              <a:t>Герои мультфильмов.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  <a:latin typeface="Boyarsky" pitchFamily="33" charset="0"/>
              </a:rPr>
              <a:t>Сайт </a:t>
            </a:r>
            <a:r>
              <a:rPr lang="en-US" sz="2000" b="1" dirty="0" smtClean="0">
                <a:solidFill>
                  <a:srgbClr val="0070C0"/>
                </a:solidFill>
                <a:latin typeface="Boyarsky" pitchFamily="33" charset="0"/>
              </a:rPr>
              <a:t>www. </a:t>
            </a:r>
            <a:r>
              <a:rPr lang="en-US" sz="2000" b="1" dirty="0" err="1" smtClean="0">
                <a:solidFill>
                  <a:srgbClr val="0070C0"/>
                </a:solidFill>
                <a:latin typeface="Boyarsky" pitchFamily="33" charset="0"/>
              </a:rPr>
              <a:t>free_lance</a:t>
            </a:r>
            <a:r>
              <a:rPr lang="en-US" sz="2000" b="1" dirty="0" smtClean="0">
                <a:solidFill>
                  <a:srgbClr val="0070C0"/>
                </a:solidFill>
                <a:latin typeface="Boyarsky" pitchFamily="33" charset="0"/>
              </a:rPr>
              <a:t>. </a:t>
            </a:r>
            <a:r>
              <a:rPr lang="en-US" sz="2000" b="1" dirty="0" err="1" smtClean="0">
                <a:solidFill>
                  <a:srgbClr val="0070C0"/>
                </a:solidFill>
                <a:latin typeface="Boyarsky" pitchFamily="33" charset="0"/>
              </a:rPr>
              <a:t>ru</a:t>
            </a:r>
            <a:r>
              <a:rPr lang="en-US" sz="2000" b="1" dirty="0" smtClean="0">
                <a:solidFill>
                  <a:srgbClr val="0070C0"/>
                </a:solidFill>
                <a:latin typeface="Boyarsky" pitchFamily="33" charset="0"/>
              </a:rPr>
              <a:t>. </a:t>
            </a:r>
            <a:r>
              <a:rPr lang="ru-RU" sz="2000" b="1" dirty="0" smtClean="0">
                <a:solidFill>
                  <a:srgbClr val="0070C0"/>
                </a:solidFill>
                <a:latin typeface="Boyarsky" pitchFamily="33" charset="0"/>
              </a:rPr>
              <a:t>Иллюстрации к сказке «Колобок».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  <a:latin typeface="Boyarsky" pitchFamily="33" charset="0"/>
              </a:rPr>
              <a:t>Сайт </a:t>
            </a:r>
            <a:r>
              <a:rPr lang="en-US" sz="2000" b="1" dirty="0" smtClean="0">
                <a:solidFill>
                  <a:srgbClr val="0070C0"/>
                </a:solidFill>
                <a:latin typeface="Boyarsky" pitchFamily="33" charset="0"/>
              </a:rPr>
              <a:t>www. </a:t>
            </a:r>
            <a:r>
              <a:rPr lang="en-US" sz="2000" b="1" dirty="0" err="1" smtClean="0">
                <a:solidFill>
                  <a:srgbClr val="0070C0"/>
                </a:solidFill>
                <a:latin typeface="Boyarsky" pitchFamily="33" charset="0"/>
              </a:rPr>
              <a:t>mirskazki</a:t>
            </a:r>
            <a:r>
              <a:rPr lang="en-US" sz="2000" b="1" dirty="0" smtClean="0">
                <a:solidFill>
                  <a:srgbClr val="0070C0"/>
                </a:solidFill>
                <a:latin typeface="Boyarsky" pitchFamily="33" charset="0"/>
              </a:rPr>
              <a:t>. com. </a:t>
            </a:r>
            <a:r>
              <a:rPr lang="en-US" sz="2000" b="1" dirty="0" err="1" smtClean="0">
                <a:solidFill>
                  <a:srgbClr val="0070C0"/>
                </a:solidFill>
                <a:latin typeface="Boyarsky" pitchFamily="33" charset="0"/>
              </a:rPr>
              <a:t>ua</a:t>
            </a:r>
            <a:r>
              <a:rPr lang="en-US" sz="2000" b="1" dirty="0" smtClean="0">
                <a:solidFill>
                  <a:srgbClr val="0070C0"/>
                </a:solidFill>
                <a:latin typeface="Boyarsky" pitchFamily="33" charset="0"/>
              </a:rPr>
              <a:t>. </a:t>
            </a:r>
            <a:r>
              <a:rPr lang="ru-RU" sz="2000" b="1" dirty="0" smtClean="0">
                <a:solidFill>
                  <a:srgbClr val="0070C0"/>
                </a:solidFill>
                <a:latin typeface="Boyarsky" pitchFamily="33" charset="0"/>
              </a:rPr>
              <a:t>Иллюстрация к сказке «</a:t>
            </a:r>
            <a:r>
              <a:rPr lang="ru-RU" sz="2000" b="1" dirty="0" err="1" smtClean="0">
                <a:solidFill>
                  <a:srgbClr val="0070C0"/>
                </a:solidFill>
                <a:latin typeface="Boyarsky" pitchFamily="33" charset="0"/>
              </a:rPr>
              <a:t>Дюймовочка</a:t>
            </a:r>
            <a:r>
              <a:rPr lang="ru-RU" sz="2000" b="1" dirty="0" smtClean="0">
                <a:solidFill>
                  <a:srgbClr val="0070C0"/>
                </a:solidFill>
                <a:latin typeface="Boyarsky" pitchFamily="33" charset="0"/>
              </a:rPr>
              <a:t>».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070C0"/>
                </a:solidFill>
                <a:latin typeface="Boyarsky" pitchFamily="33" charset="0"/>
              </a:rPr>
              <a:t>Сайт </a:t>
            </a:r>
            <a:r>
              <a:rPr lang="en-US" sz="2000" b="1" dirty="0" smtClean="0">
                <a:solidFill>
                  <a:srgbClr val="0070C0"/>
                </a:solidFill>
                <a:latin typeface="Boyarsky" pitchFamily="33" charset="0"/>
              </a:rPr>
              <a:t>www. </a:t>
            </a:r>
            <a:r>
              <a:rPr lang="en-US" sz="2000" b="1" dirty="0" err="1" smtClean="0">
                <a:solidFill>
                  <a:srgbClr val="0070C0"/>
                </a:solidFill>
                <a:latin typeface="Boyarsky" pitchFamily="33" charset="0"/>
              </a:rPr>
              <a:t>bloqs</a:t>
            </a:r>
            <a:r>
              <a:rPr lang="en-US" sz="2000" b="1" dirty="0" smtClean="0">
                <a:solidFill>
                  <a:srgbClr val="0070C0"/>
                </a:solidFill>
                <a:latin typeface="Boyarsky" pitchFamily="33" charset="0"/>
              </a:rPr>
              <a:t>. privet. </a:t>
            </a:r>
            <a:r>
              <a:rPr lang="en-US" sz="2000" b="1" dirty="0" err="1" smtClean="0">
                <a:solidFill>
                  <a:srgbClr val="0070C0"/>
                </a:solidFill>
                <a:latin typeface="Boyarsky" pitchFamily="33" charset="0"/>
              </a:rPr>
              <a:t>ru</a:t>
            </a:r>
            <a:r>
              <a:rPr lang="en-US" sz="2000" b="1" dirty="0" smtClean="0">
                <a:solidFill>
                  <a:srgbClr val="0070C0"/>
                </a:solidFill>
                <a:latin typeface="Boyarsky" pitchFamily="33" charset="0"/>
              </a:rPr>
              <a:t>. </a:t>
            </a:r>
            <a:r>
              <a:rPr lang="ru-RU" sz="2000" b="1" dirty="0" smtClean="0">
                <a:solidFill>
                  <a:srgbClr val="0070C0"/>
                </a:solidFill>
                <a:latin typeface="Boyarsky" pitchFamily="33" charset="0"/>
              </a:rPr>
              <a:t>Иллюстрации к сказке «Золушка».</a:t>
            </a:r>
          </a:p>
          <a:p>
            <a:pPr marL="457200" indent="-457200" algn="ctr"/>
            <a:r>
              <a:rPr lang="ru-RU" sz="2000" b="1" dirty="0" smtClean="0">
                <a:solidFill>
                  <a:srgbClr val="0070C0"/>
                </a:solidFill>
                <a:latin typeface="Boyarsky" pitchFamily="33" charset="0"/>
              </a:rPr>
              <a:t>Литература:</a:t>
            </a:r>
          </a:p>
          <a:p>
            <a:pPr marL="457200" indent="-457200" algn="ctr"/>
            <a:endParaRPr lang="ru-RU" sz="2000" b="1" dirty="0" smtClean="0">
              <a:solidFill>
                <a:srgbClr val="0070C0"/>
              </a:solidFill>
              <a:latin typeface="Boyarsky" pitchFamily="33" charset="0"/>
            </a:endParaRPr>
          </a:p>
          <a:p>
            <a:pPr marL="457200" indent="-457200"/>
            <a:r>
              <a:rPr lang="ru-RU" sz="2000" b="1" dirty="0" smtClean="0">
                <a:solidFill>
                  <a:srgbClr val="0070C0"/>
                </a:solidFill>
                <a:latin typeface="Boyarsky" pitchFamily="33" charset="0"/>
              </a:rPr>
              <a:t>       Иллюстрации из книги «День рождение кота Леопольда» Издательство «Самовар» из серии книжка в подарок. А. Хайт., А. </a:t>
            </a:r>
            <a:r>
              <a:rPr lang="ru-RU" sz="2000" b="1" dirty="0" err="1" smtClean="0">
                <a:solidFill>
                  <a:srgbClr val="0070C0"/>
                </a:solidFill>
                <a:latin typeface="Boyarsky" pitchFamily="33" charset="0"/>
              </a:rPr>
              <a:t>Левенбук</a:t>
            </a:r>
            <a:r>
              <a:rPr lang="ru-RU" sz="2000" b="1" dirty="0" smtClean="0">
                <a:solidFill>
                  <a:srgbClr val="0070C0"/>
                </a:solidFill>
                <a:latin typeface="Boyarsky" pitchFamily="33" charset="0"/>
              </a:rPr>
              <a:t>.</a:t>
            </a:r>
          </a:p>
          <a:p>
            <a:endParaRPr lang="ru-RU" sz="2000" b="1" dirty="0" smtClean="0">
              <a:solidFill>
                <a:srgbClr val="0070C0"/>
              </a:solidFill>
              <a:latin typeface="Boyarsky" pitchFamily="33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QG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39738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yarsky" pitchFamily="33" charset="0"/>
                <a:cs typeface="+mn-cs"/>
              </a:rPr>
              <a:t>Это русский алфавит,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yarsky" pitchFamily="33" charset="0"/>
                <a:cs typeface="+mn-cs"/>
              </a:rPr>
              <a:t>Буква к букве – в ряд стоит.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48" y="2071678"/>
            <a:ext cx="7143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2" charset="0"/>
                <a:cs typeface="+mn-cs"/>
              </a:rPr>
              <a:t>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4414" y="2714620"/>
            <a:ext cx="85248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2" charset="0"/>
                <a:cs typeface="+mn-cs"/>
              </a:rPr>
              <a:t>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0250" y="2000250"/>
            <a:ext cx="714362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2" charset="0"/>
                <a:cs typeface="+mn-cs"/>
              </a:rPr>
              <a:t>В</a:t>
            </a:r>
          </a:p>
        </p:txBody>
      </p:sp>
      <p:sp>
        <p:nvSpPr>
          <p:cNvPr id="4103" name="TextBox 10"/>
          <p:cNvSpPr txBox="1">
            <a:spLocks noChangeArrowheads="1"/>
          </p:cNvSpPr>
          <p:nvPr/>
        </p:nvSpPr>
        <p:spPr bwMode="auto">
          <a:xfrm>
            <a:off x="2857500" y="3000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0313" y="2714625"/>
            <a:ext cx="658812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2" charset="0"/>
                <a:cs typeface="+mn-cs"/>
              </a:rPr>
              <a:t>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14688" y="2000250"/>
            <a:ext cx="754062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2" charset="0"/>
                <a:cs typeface="+mn-cs"/>
              </a:rPr>
              <a:t>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14750" y="2714625"/>
            <a:ext cx="6762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2" charset="0"/>
                <a:cs typeface="+mn-cs"/>
              </a:rPr>
              <a:t>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14813" y="2000250"/>
            <a:ext cx="785815" cy="101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2" charset="0"/>
                <a:cs typeface="+mn-cs"/>
              </a:rPr>
              <a:t>Ё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0563" y="2714625"/>
            <a:ext cx="900112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2" charset="0"/>
                <a:cs typeface="+mn-cs"/>
              </a:rPr>
              <a:t>Ж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57813" y="2000250"/>
            <a:ext cx="64135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2" charset="0"/>
                <a:cs typeface="+mn-cs"/>
              </a:rPr>
              <a:t>З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43563" y="2714625"/>
            <a:ext cx="792162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2" charset="0"/>
                <a:cs typeface="+mn-cs"/>
              </a:rPr>
              <a:t>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15063" y="2071688"/>
            <a:ext cx="792162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2" charset="0"/>
                <a:cs typeface="+mn-cs"/>
              </a:rPr>
              <a:t>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15125" y="2786063"/>
            <a:ext cx="785813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2" charset="0"/>
                <a:cs typeface="+mn-cs"/>
              </a:rPr>
              <a:t>К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00938" y="2071688"/>
            <a:ext cx="75247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2" charset="0"/>
                <a:cs typeface="+mn-cs"/>
              </a:rPr>
              <a:t>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0034" y="3429000"/>
            <a:ext cx="9172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2" charset="0"/>
              </a:rPr>
              <a:t>М</a:t>
            </a:r>
            <a:endParaRPr lang="ru-RU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1538" y="4214818"/>
            <a:ext cx="8194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2" charset="0"/>
              </a:rPr>
              <a:t>Н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57356" y="3500438"/>
            <a:ext cx="5629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2" charset="0"/>
              </a:rPr>
              <a:t>О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5984" y="4214818"/>
            <a:ext cx="8707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2" charset="0"/>
              </a:rPr>
              <a:t>П</a:t>
            </a:r>
            <a:endParaRPr lang="ru-RU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71802" y="3429000"/>
            <a:ext cx="6319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2" charset="0"/>
              </a:rPr>
              <a:t>Р</a:t>
            </a:r>
            <a:endParaRPr lang="ru-RU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00430" y="4286256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2" charset="0"/>
              </a:rPr>
              <a:t>С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29058" y="3500438"/>
            <a:ext cx="9733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2" charset="0"/>
              </a:rPr>
              <a:t>Т</a:t>
            </a:r>
            <a:endParaRPr lang="ru-RU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43438" y="4286256"/>
            <a:ext cx="7008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2" charset="0"/>
              </a:rPr>
              <a:t>У</a:t>
            </a:r>
            <a:endParaRPr lang="ru-RU"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43504" y="3500438"/>
            <a:ext cx="851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2" charset="0"/>
              </a:rPr>
              <a:t>Ф</a:t>
            </a:r>
            <a:endParaRPr lang="ru-RU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43570" y="4286256"/>
            <a:ext cx="981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2" charset="0"/>
              </a:rPr>
              <a:t>Х</a:t>
            </a:r>
            <a:endParaRPr lang="ru-RU" sz="60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15074" y="3500438"/>
            <a:ext cx="8082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2" charset="0"/>
              </a:rPr>
              <a:t>Ц</a:t>
            </a:r>
            <a:endParaRPr lang="ru-RU"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58016" y="4286256"/>
            <a:ext cx="6639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2" charset="0"/>
              </a:rPr>
              <a:t>Ч</a:t>
            </a:r>
            <a:endParaRPr lang="ru-RU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58082" y="3500438"/>
            <a:ext cx="10342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2" charset="0"/>
              </a:rPr>
              <a:t>Ш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28728" y="5143512"/>
            <a:ext cx="10342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2" charset="0"/>
              </a:rPr>
              <a:t>Щ</a:t>
            </a:r>
            <a:endParaRPr lang="ru-RU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57422" y="5572140"/>
            <a:ext cx="7008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2" charset="0"/>
              </a:rPr>
              <a:t>Ъ</a:t>
            </a:r>
            <a:endParaRPr lang="ru-RU"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71802" y="5072074"/>
            <a:ext cx="8226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2" charset="0"/>
              </a:rPr>
              <a:t>Ы</a:t>
            </a:r>
            <a:endParaRPr lang="ru-RU" sz="60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71934" y="5500702"/>
            <a:ext cx="6238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2" charset="0"/>
              </a:rPr>
              <a:t>Ь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29190" y="5072074"/>
            <a:ext cx="61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2" charset="0"/>
              </a:rPr>
              <a:t>Э</a:t>
            </a:r>
            <a:endParaRPr lang="ru-RU" sz="60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15074" y="5072074"/>
            <a:ext cx="976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2" charset="0"/>
              </a:rPr>
              <a:t>Ю</a:t>
            </a:r>
            <a:endParaRPr lang="ru-RU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72132" y="5572140"/>
            <a:ext cx="6928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ligraph" pitchFamily="2" charset="0"/>
              </a:rPr>
              <a:t>Я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ligraph" pitchFamily="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9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QG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39738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yarsky" pitchFamily="33" charset="0"/>
                <a:cs typeface="+mn-cs"/>
              </a:rPr>
              <a:t>Игровая программа</a:t>
            </a:r>
            <a:endParaRPr lang="ru-RU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yarsky" pitchFamily="33" charset="0"/>
              <a:cs typeface="+mn-cs"/>
            </a:endParaRPr>
          </a:p>
        </p:txBody>
      </p:sp>
      <p:sp>
        <p:nvSpPr>
          <p:cNvPr id="4103" name="TextBox 10"/>
          <p:cNvSpPr txBox="1">
            <a:spLocks noChangeArrowheads="1"/>
          </p:cNvSpPr>
          <p:nvPr/>
        </p:nvSpPr>
        <p:spPr bwMode="auto">
          <a:xfrm>
            <a:off x="2857500" y="3000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1" name="Рисунок 40" descr="C:\Users\111\Desktop\карлсон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2786058"/>
            <a:ext cx="3629025" cy="3162300"/>
          </a:xfrm>
          <a:prstGeom prst="rect">
            <a:avLst/>
          </a:prstGeom>
          <a:ln w="190500" cap="sq">
            <a:solidFill>
              <a:srgbClr val="DB91C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QG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285728"/>
            <a:ext cx="75009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33CC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yarsky" pitchFamily="33" charset="0"/>
              </a:rPr>
              <a:t>Как Коля читал</a:t>
            </a:r>
            <a:endParaRPr lang="ru-RU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33CC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yarsky" pitchFamily="33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571612"/>
            <a:ext cx="87154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  <a:cs typeface="AngsanaUPC" pitchFamily="18" charset="-34"/>
              </a:rPr>
              <a:t>Коля книги не читал –</a:t>
            </a:r>
            <a:br>
              <a:rPr lang="ru-RU" sz="4400" dirty="0" smtClean="0">
                <a:solidFill>
                  <a:srgbClr val="0070C0"/>
                </a:solidFill>
                <a:latin typeface="Arial Black" pitchFamily="34" charset="0"/>
                <a:cs typeface="AngsanaUPC" pitchFamily="18" charset="-34"/>
              </a:rPr>
            </a:br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  <a:cs typeface="AngsanaUPC" pitchFamily="18" charset="-34"/>
              </a:rPr>
              <a:t>Он их попросту глотал:</a:t>
            </a:r>
            <a:br>
              <a:rPr lang="ru-RU" sz="4400" dirty="0" smtClean="0">
                <a:solidFill>
                  <a:srgbClr val="0070C0"/>
                </a:solidFill>
                <a:latin typeface="Arial Black" pitchFamily="34" charset="0"/>
                <a:cs typeface="AngsanaUPC" pitchFamily="18" charset="-34"/>
              </a:rPr>
            </a:br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  <a:cs typeface="AngsanaUPC" pitchFamily="18" charset="-34"/>
              </a:rPr>
              <a:t>За едой и пред сном,</a:t>
            </a:r>
            <a:br>
              <a:rPr lang="ru-RU" sz="4400" dirty="0" smtClean="0">
                <a:solidFill>
                  <a:srgbClr val="0070C0"/>
                </a:solidFill>
                <a:latin typeface="Arial Black" pitchFamily="34" charset="0"/>
                <a:cs typeface="AngsanaUPC" pitchFamily="18" charset="-34"/>
              </a:rPr>
            </a:br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  <a:cs typeface="AngsanaUPC" pitchFamily="18" charset="-34"/>
              </a:rPr>
              <a:t>В лодке с поднятым веслом,</a:t>
            </a:r>
            <a:br>
              <a:rPr lang="ru-RU" sz="4400" dirty="0" smtClean="0">
                <a:solidFill>
                  <a:srgbClr val="0070C0"/>
                </a:solidFill>
                <a:latin typeface="Arial Black" pitchFamily="34" charset="0"/>
                <a:cs typeface="AngsanaUPC" pitchFamily="18" charset="-34"/>
              </a:rPr>
            </a:br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  <a:cs typeface="AngsanaUPC" pitchFamily="18" charset="-34"/>
              </a:rPr>
              <a:t>На уроках и в саду,</a:t>
            </a:r>
            <a:br>
              <a:rPr lang="ru-RU" sz="4400" dirty="0" smtClean="0">
                <a:solidFill>
                  <a:srgbClr val="0070C0"/>
                </a:solidFill>
                <a:latin typeface="Arial Black" pitchFamily="34" charset="0"/>
                <a:cs typeface="AngsanaUPC" pitchFamily="18" charset="-34"/>
              </a:rPr>
            </a:br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  <a:cs typeface="AngsanaUPC" pitchFamily="18" charset="-34"/>
              </a:rPr>
              <a:t>Лёжа, стоя, на ходу.</a:t>
            </a:r>
            <a:endParaRPr lang="ru-RU" sz="4400" dirty="0">
              <a:solidFill>
                <a:srgbClr val="0070C0"/>
              </a:solidFill>
              <a:latin typeface="Arial Black" pitchFamily="34" charset="0"/>
              <a:cs typeface="AngsanaUPC" pitchFamily="18" charset="-34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QG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1285860"/>
            <a:ext cx="1007275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За обедом проглотил он</a:t>
            </a:r>
            <a:b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“Гулливера “ с “Буратино”.</a:t>
            </a:r>
            <a:b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Брал он с вешалки пальто –</a:t>
            </a:r>
            <a:b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Закусил стихом </a:t>
            </a:r>
            <a:r>
              <a:rPr lang="ru-RU" sz="4400" dirty="0" err="1" smtClean="0">
                <a:solidFill>
                  <a:srgbClr val="0070C0"/>
                </a:solidFill>
                <a:latin typeface="Arial Black" pitchFamily="34" charset="0"/>
              </a:rPr>
              <a:t>Барто</a:t>
            </a:r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.</a:t>
            </a:r>
            <a:b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А в аптеку шёл пока,</a:t>
            </a:r>
            <a:b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Скушал томик Маршака.</a:t>
            </a:r>
            <a:b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</a:br>
            <a:endParaRPr lang="ru-RU" sz="44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QG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1000108"/>
            <a:ext cx="87868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Наконец, собравшись спать,</a:t>
            </a:r>
            <a:b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Взял </a:t>
            </a:r>
            <a:r>
              <a:rPr lang="ru-RU" sz="4400" dirty="0" err="1" smtClean="0">
                <a:solidFill>
                  <a:srgbClr val="0070C0"/>
                </a:solidFill>
                <a:latin typeface="Arial Black" pitchFamily="34" charset="0"/>
              </a:rPr>
              <a:t>Хоттабыча</a:t>
            </a:r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 в кровать.</a:t>
            </a:r>
            <a:b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У него спросили в школе:</a:t>
            </a:r>
            <a:b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– Что прочёл сегодня, Коля?</a:t>
            </a:r>
            <a:b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И ответил Коля так:</a:t>
            </a:r>
            <a:endParaRPr lang="ru-RU" sz="44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QG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928670"/>
            <a:ext cx="950122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– Написал роман Маршак,</a:t>
            </a:r>
            <a:b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Как отважный Робинзон</a:t>
            </a:r>
            <a:b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Сел в отцепленный вагон</a:t>
            </a:r>
            <a:b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И поехал к лилипутам, </a:t>
            </a:r>
            <a:b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Был верёвками опутан,</a:t>
            </a:r>
            <a:b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Но его от смерти спас</a:t>
            </a:r>
            <a:b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Добрый папа Карабас…</a:t>
            </a:r>
            <a:endParaRPr lang="ru-RU" sz="44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QG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034" y="1785926"/>
            <a:ext cx="978700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Дружный смех раздался </a:t>
            </a:r>
          </a:p>
          <a:p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в школе.</a:t>
            </a:r>
            <a:b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Отчего – не понял Коля.</a:t>
            </a:r>
            <a:b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Знает кто-нибудь из вас,</a:t>
            </a:r>
            <a:b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Почему смеялся класс?</a:t>
            </a:r>
            <a:endParaRPr lang="ru-RU" sz="44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5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1323</TotalTime>
  <Words>358</Words>
  <Application>Microsoft Office PowerPoint</Application>
  <PresentationFormat>Экран (4:3)</PresentationFormat>
  <Paragraphs>135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Тема15</vt:lpstr>
      <vt:lpstr>Слайд 1</vt:lpstr>
      <vt:lpstr>Спасибо, Азбука!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Буряченко</dc:creator>
  <cp:lastModifiedBy>revaz</cp:lastModifiedBy>
  <cp:revision>138</cp:revision>
  <dcterms:created xsi:type="dcterms:W3CDTF">2011-01-30T12:59:01Z</dcterms:created>
  <dcterms:modified xsi:type="dcterms:W3CDTF">2013-04-16T17:52:56Z</dcterms:modified>
</cp:coreProperties>
</file>