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6"/>
  </p:notesMasterIdLst>
  <p:sldIdLst>
    <p:sldId id="258" r:id="rId2"/>
    <p:sldId id="262" r:id="rId3"/>
    <p:sldId id="263" r:id="rId4"/>
    <p:sldId id="281" r:id="rId5"/>
    <p:sldId id="279" r:id="rId6"/>
    <p:sldId id="264" r:id="rId7"/>
    <p:sldId id="265" r:id="rId8"/>
    <p:sldId id="280" r:id="rId9"/>
    <p:sldId id="266" r:id="rId10"/>
    <p:sldId id="277" r:id="rId11"/>
    <p:sldId id="274" r:id="rId12"/>
    <p:sldId id="278" r:id="rId13"/>
    <p:sldId id="275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E65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>
        <p:scale>
          <a:sx n="57" d="100"/>
          <a:sy n="57" d="100"/>
        </p:scale>
        <p:origin x="-10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2F412-44C7-4ED3-843F-B7B1E33B8FD7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5EA25-23E2-4CCA-8E8B-D81F2A5E7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EA25-23E2-4CCA-8E8B-D81F2A5E71D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8467-2CC8-4505-BC50-C34E68810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4A81-929A-432B-A436-0D231F33C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739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739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B5BAA-A547-42D4-8B7F-9E4BF9251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DE8A62-C0BA-48F2-ACC1-FCCD8F0F217C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6E98F4-79DC-40C6-8C78-9F51E93E8F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ru/imgres?imgurl=http://www.avianosec.com/foto/056f373b.jpg&amp;imgrefurl=http://www.avianosec.com/056.shtml&amp;usg=__VeAw6gwqkIchJeoBVw0u151vUK8=&amp;h=352&amp;w=500&amp;sz=40&amp;hl=ru&amp;start=10&amp;tbnid=YdYmFbg9tulIFM:&amp;tbnh=92&amp;tbnw=130&amp;prev=/images?q=%D1%84%D0%BE%D1%82%D0%BE+%D0%BA%D0%BE%D1%80%D0%B0%D0%B1%D0%BB%D0%B5%D0%B9&amp;hl=ru&amp;newwindow=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://images.google.ru/imgres?imgurl=http://www.segodnya.ua/img/forall/a/140051/39.jpg&amp;imgrefurl=http://www.segodnya.ua/news/14005139.html&amp;usg=__b-wrSgo-eaZCMkkDs0w4eoA1OeA=&amp;h=320&amp;w=485&amp;sz=72&amp;hl=ru&amp;start=7&amp;tbnid=ljp7mz_vqI17wM:&amp;tbnh=85&amp;tbnw=129&amp;prev=/images?q=%D1%84%D0%BE%D1%82%D0%BE+%D0%BB%D0%BE%D0%B4%D0%BE%D0%BA&amp;hl=ru&amp;newwindow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emf"/><Relationship Id="rId4" Type="http://schemas.openxmlformats.org/officeDocument/2006/relationships/image" Target="../media/image34.png"/><Relationship Id="rId9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photohost.ru/t/600/400/152423.jpg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6429420" cy="4214842"/>
          </a:xfrm>
          <a:ln>
            <a:solidFill>
              <a:srgbClr val="00B0F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«Мореплаватели.» </a:t>
            </a:r>
            <a:r>
              <a:rPr lang="ru-RU" sz="6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представляет :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мореплавания» 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9" descr="6_Палла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290" y="3786190"/>
            <a:ext cx="2714676" cy="2357454"/>
          </a:xfrm>
          <a:prstGeom prst="rect">
            <a:avLst/>
          </a:prstGeom>
          <a:noFill/>
          <a:ln w="50800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3500000">
              <a:srgbClr val="FFFF00">
                <a:alpha val="50000"/>
              </a:srgb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056f373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4714884"/>
            <a:ext cx="3143272" cy="1728809"/>
          </a:xfrm>
          <a:prstGeom prst="rect">
            <a:avLst/>
          </a:prstGeom>
          <a:noFill/>
          <a:ln w="50800" cmpd="sng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z="12700"/>
        </p:spPr>
      </p:pic>
      <p:pic>
        <p:nvPicPr>
          <p:cNvPr id="11267" name="Picture 7" descr="3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1714488"/>
            <a:ext cx="2928958" cy="2428892"/>
          </a:xfrm>
          <a:prstGeom prst="rect">
            <a:avLst/>
          </a:prstGeom>
          <a:noFill/>
          <a:ln w="50800" cmpd="sng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Корабли  (с атомными двигателями)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1571612"/>
            <a:ext cx="3476628" cy="4786346"/>
          </a:xfrm>
          <a:prstGeom prst="rect">
            <a:avLst/>
          </a:prstGeom>
          <a:noFill/>
          <a:ln w="50800" cmpd="sng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>
          <a:xfrm>
            <a:off x="876300" y="285750"/>
            <a:ext cx="7391400" cy="150018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Первая подводная лодка</a:t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Шильдера</a:t>
            </a:r>
            <a:endParaRPr lang="ru-RU" sz="3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8" name="Picture 6" descr="C:\WINDOWS\Рабочий стол\Cеменова\Рисунки к урокам\schilder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1928802"/>
            <a:ext cx="2857520" cy="3452818"/>
          </a:xfrm>
          <a:ln w="50800" cmpd="tri">
            <a:solidFill>
              <a:srgbClr val="00B0F0"/>
            </a:solidFill>
          </a:ln>
        </p:spPr>
      </p:pic>
      <p:pic>
        <p:nvPicPr>
          <p:cNvPr id="44040" name="Picture 8" descr="C:\WINDOWS\Рабочий стол\Cеменова\Рисунки к урокам\schlder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428868"/>
            <a:ext cx="4391034" cy="340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C:\Users\Директор\Documents\Моми ЛОГОТИПЫ\Для презентаций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646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5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C:\Users\Директор\Documents\Давление\Архимед1\15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63" y="2928938"/>
            <a:ext cx="17145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C:\Users\Директор\Documents\Давление\Архимед1\15;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63" y="1928813"/>
            <a:ext cx="17256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36738" y="4149725"/>
            <a:ext cx="214312" cy="3508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18" descr="C:\Users\Директор\Documents\Давление\Архимед1\1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38" y="3786188"/>
            <a:ext cx="357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C:\Users\Директор\Documents\Давление\Архимед1\1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7490840">
            <a:off x="2387601" y="2598737"/>
            <a:ext cx="2476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C:\Users\Директор\Documents\Давление\Архимед1\1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7475752">
            <a:off x="1266031" y="2594769"/>
            <a:ext cx="223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27313" y="5157788"/>
            <a:ext cx="1047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1116013" y="5157788"/>
            <a:ext cx="13176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0" descr="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58888" y="3573463"/>
            <a:ext cx="13811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2" name="Picture 46" descr="2в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143372" y="2714620"/>
            <a:ext cx="46799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4" name="Picture 58" descr="C:\Users\Директор\Documents\Давление\Архимед1\16л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86375" y="3429000"/>
            <a:ext cx="26574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Line 47"/>
          <p:cNvSpPr>
            <a:spLocks noChangeShapeType="1"/>
          </p:cNvSpPr>
          <p:nvPr/>
        </p:nvSpPr>
        <p:spPr bwMode="auto">
          <a:xfrm>
            <a:off x="3276600" y="3644900"/>
            <a:ext cx="55451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0"/>
            <a:ext cx="9286908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подводной лодке открывают кингстоны балластной цистерны, чтобы заполнить их морской водой. Вода поступает в цистерну, воздух сбрасывается наружу, лодка погружается. Чтобы всплыть, вода из цистерн выдавливается сжатым воздухом под высоким давлением. Вес лодки уменьшается и она всплывает на поверхность.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80204E-6 L -6.11111E-6 0.01064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7516E-6 L -0.00799 -0.01064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92505E-6 L 0.00781 -0.01065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9769E-6 L -4.72222E-6 0.31452 " pathEditMode="relative" ptsTypes="AA">
                                      <p:cBhvr>
                                        <p:cTn id="19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671 L -0.00486 0.318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1064 L -0.00295 0.31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3784E-6 L 0.00173 0.315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69 L 0.00173 0.305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096E-6 L 3.88889E-6 0.304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31452 L -0.00278 0.0018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35739 C -0.00157 0.20842 -0.00487 0.05991 -0.00625 0.000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7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31598 L -0.00295 0.001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31876 L -0.00503 0.004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9065E-6 L 0.00225 -0.336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6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7.40227E-8 L 0.00069 -0.32524 " pathEditMode="relative" ptsTypes="AA">
                                      <p:cBhvr>
                                        <p:cTn id="54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31575 L -3.05556E-6 0.006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5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0416 L -0.00451 -0.0166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6 L 4.44444E-6 0.3257 " pathEditMode="relative" ptsTypes="AA">
                                      <p:cBhvr>
                                        <p:cTn id="72" dur="3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31637E-6 L 1.38889E-6 0.32517 " pathEditMode="relative" ptsTypes="AA">
                                      <p:cBhvr>
                                        <p:cTn id="74" dur="30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8" dur="3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32562 L -5.55556E-7 0.01087 " pathEditMode="relative" ptsTypes="AA">
                                      <p:cBhvr>
                                        <p:cTn id="82" dur="3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500042"/>
            <a:ext cx="6900858" cy="114300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Современные атомные подводные лодки.</a:t>
            </a:r>
          </a:p>
        </p:txBody>
      </p:sp>
      <p:pic>
        <p:nvPicPr>
          <p:cNvPr id="47111" name="Picture 7" descr="C:\WINDOWS\Рабочий стол\Cеменова\Рисунки к урокам\Атомная ракетная подводная лод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428868"/>
            <a:ext cx="3071834" cy="3000396"/>
          </a:xfrm>
          <a:ln w="50800" cmpd="tri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3500000">
              <a:srgbClr val="FFFF66">
                <a:alpha val="50000"/>
              </a:srgbClr>
            </a:innerShdw>
          </a:effectLst>
        </p:spPr>
      </p:pic>
      <p:pic>
        <p:nvPicPr>
          <p:cNvPr id="5" name="Picture 15" descr="Рисунок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786058"/>
            <a:ext cx="3357586" cy="3495675"/>
          </a:xfrm>
          <a:prstGeom prst="rect">
            <a:avLst/>
          </a:prstGeom>
          <a:noFill/>
          <a:ln w="50800" cmpd="tri"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 dir="13500000">
              <a:srgbClr val="FFFF00">
                <a:alpha val="50000"/>
              </a:srgbClr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214546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3357562"/>
            <a:ext cx="4071966" cy="3043240"/>
          </a:xfrm>
          <a:prstGeom prst="rect">
            <a:avLst/>
          </a:prstGeom>
          <a:noFill/>
          <a:ln w="50800" cmpd="sng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71480"/>
            <a:ext cx="5786478" cy="22145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C:\Users\Директор\Documents\Давление\Архимед1\Корабль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786050" y="3429000"/>
            <a:ext cx="5357850" cy="27288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Использование человеческой силы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5357826"/>
            <a:ext cx="7829576" cy="1214446"/>
          </a:xfrm>
          <a:ln w="25400" cmpd="sng">
            <a:solidFill>
              <a:schemeClr val="accent6">
                <a:lumMod val="50000"/>
              </a:schemeClr>
            </a:solidFill>
          </a:ln>
          <a:effectLst>
            <a:innerShdw blurRad="114300">
              <a:srgbClr val="FFFF00"/>
            </a:innerShdw>
          </a:effectLst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Древние египтяне уже около 4000 г до н.э. умели строить лодки из тростника. Древние греки и римляне плавали на весельных галерах, другие на судах с парусом.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16" descr="180px-Papiru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357562"/>
            <a:ext cx="2143140" cy="1785950"/>
          </a:xfrm>
          <a:prstGeom prst="rect">
            <a:avLst/>
          </a:prstGeom>
          <a:noFill/>
          <a:ln w="50800" cmpd="tri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innerShdw blurRad="63500" dist="50800" dir="13500000">
              <a:srgbClr val="FFFF00">
                <a:alpha val="50000"/>
              </a:srgbClr>
            </a:innerShdw>
          </a:effectLst>
          <a:scene3d>
            <a:camera prst="isometricOffAxis1Right"/>
            <a:lightRig rig="threePt" dir="t"/>
          </a:scene3d>
        </p:spPr>
      </p:pic>
      <p:pic>
        <p:nvPicPr>
          <p:cNvPr id="8" name="Picture 17" descr="3_лодь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2071678"/>
            <a:ext cx="2143140" cy="1500198"/>
          </a:xfrm>
          <a:prstGeom prst="rect">
            <a:avLst/>
          </a:prstGeom>
          <a:noFill/>
          <a:ln w="50800" cmpd="sng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3500000">
              <a:srgbClr val="FFFF00">
                <a:alpha val="50000"/>
              </a:srgbClr>
            </a:innerShdw>
          </a:effectLst>
        </p:spPr>
      </p:pic>
      <p:pic>
        <p:nvPicPr>
          <p:cNvPr id="10" name="Picture 15" descr="1%20Assyr%20boa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14488"/>
            <a:ext cx="2000264" cy="1500198"/>
          </a:xfrm>
          <a:prstGeom prst="rect">
            <a:avLst/>
          </a:prstGeom>
          <a:noFill/>
          <a:ln w="50800" cmpd="tri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innerShdw blurRad="63500" dist="50800" dir="13500000">
              <a:srgbClr val="FFFF00">
                <a:alpha val="50000"/>
              </a:srgbClr>
            </a:innerShdw>
          </a:effectLst>
          <a:scene3d>
            <a:camera prst="isometricOffAxis1Right"/>
            <a:lightRig rig="threePt" dir="t"/>
          </a:scene3d>
        </p:spPr>
      </p:pic>
      <p:pic>
        <p:nvPicPr>
          <p:cNvPr id="12" name="Picture 18" descr="5_КораблиКолумб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3714752"/>
            <a:ext cx="2643206" cy="1500198"/>
          </a:xfrm>
          <a:prstGeom prst="rect">
            <a:avLst/>
          </a:prstGeom>
          <a:noFill/>
          <a:ln w="50800" cmpd="sng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srgbClr val="FFFF66"/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3857628"/>
            <a:ext cx="2500330" cy="1266823"/>
          </a:xfrm>
          <a:prstGeom prst="rect">
            <a:avLst/>
          </a:prstGeom>
          <a:noFill/>
          <a:ln w="41275" cmpd="sng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srgbClr val="FFFF00"/>
            </a:inn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42" y="1571612"/>
            <a:ext cx="2500362" cy="1571636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srgbClr val="FFFF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7" name="Rectangle 1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Сила ветра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357290" y="4714884"/>
            <a:ext cx="7329510" cy="15716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Между 700 и 1000 г. Н.э. викинги на своих знаменитых </a:t>
            </a:r>
            <a:r>
              <a:rPr lang="ru-RU" sz="2400" dirty="0" smtClean="0">
                <a:solidFill>
                  <a:srgbClr val="0070C0"/>
                </a:solidFill>
              </a:rPr>
              <a:t>длинных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лодках завоевали чуть ли не всю Северную Европу. В 16 веке парусные корабли – </a:t>
            </a:r>
            <a:r>
              <a:rPr lang="ru-RU" sz="2400" dirty="0" smtClean="0">
                <a:solidFill>
                  <a:srgbClr val="C00000"/>
                </a:solidFill>
              </a:rPr>
              <a:t>галеоны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– использовались в качестве грузовых и военных судов.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500174"/>
            <a:ext cx="4357718" cy="2928958"/>
          </a:xfrm>
          <a:prstGeom prst="rect">
            <a:avLst/>
          </a:prstGeom>
          <a:noFill/>
          <a:ln w="50800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63500" dist="50800" dir="13500000">
              <a:srgbClr val="FFFF00">
                <a:alpha val="50000"/>
              </a:srgbClr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642918"/>
            <a:ext cx="6429420" cy="4314845"/>
          </a:xfrm>
          <a:prstGeom prst="rect">
            <a:avLst/>
          </a:prstGeom>
          <a:noFill/>
          <a:ln w="31750" cmpd="sng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00298" y="5572140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Чайный клипер. В начале XX в. парусные суда были вытеснены паровыми судами.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Корабли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(с паровым двигателем)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4214818"/>
            <a:ext cx="3041662" cy="2171708"/>
          </a:xfrm>
          <a:prstGeom prst="rect">
            <a:avLst/>
          </a:prstGeom>
          <a:noFill/>
          <a:ln w="50800" cmpd="sng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innerShdw blurRad="114300">
              <a:srgbClr val="00B0F0"/>
            </a:innerShdw>
          </a:effectLst>
          <a:scene3d>
            <a:camera prst="isometricOffAxis1Right"/>
            <a:lightRig rig="threePt" dir="t"/>
          </a:scene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4143380"/>
            <a:ext cx="3048000" cy="2300291"/>
          </a:xfrm>
          <a:prstGeom prst="rect">
            <a:avLst/>
          </a:prstGeom>
          <a:noFill/>
          <a:ln w="50800" cmpd="sng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innerShdw blurRad="114300">
              <a:schemeClr val="accent1">
                <a:lumMod val="75000"/>
              </a:schemeClr>
            </a:innerShdw>
          </a:effectLst>
          <a:scene3d>
            <a:camera prst="isometricOffAxis1Right"/>
            <a:lightRig rig="threePt" dir="t"/>
          </a:scene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1571612"/>
            <a:ext cx="5715040" cy="2214578"/>
          </a:xfrm>
          <a:prstGeom prst="rect">
            <a:avLst/>
          </a:prstGeom>
          <a:noFill/>
          <a:ln w="50800" cmpd="sng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innerShdw blurRad="114300">
              <a:srgbClr val="00B0F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помощью колес, которые отбрасывали при вращении воду назад, заставляя судно двигаться вперед.</a:t>
            </a:r>
          </a:p>
        </p:txBody>
      </p:sp>
      <p:sp>
        <p:nvSpPr>
          <p:cNvPr id="77833" name="Rectangle 9"/>
          <p:cNvSpPr>
            <a:spLocks noGrp="1" noChangeArrowheads="1"/>
          </p:cNvSpPr>
          <p:nvPr>
            <p:ph idx="1"/>
          </p:nvPr>
        </p:nvSpPr>
        <p:spPr>
          <a:xfrm>
            <a:off x="928662" y="2357430"/>
            <a:ext cx="3071834" cy="4114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 начале 19 века пароходы начали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понемногу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вытеснять парусные суда. Первые пароходы имели огромные колеса с лопастями.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571744"/>
            <a:ext cx="4857784" cy="3500462"/>
          </a:xfrm>
          <a:prstGeom prst="rect">
            <a:avLst/>
          </a:prstGeom>
          <a:noFill/>
          <a:ln w="50800" cmpd="sng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innerShdw blurRad="114300">
              <a:srgbClr val="FFC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1538" y="5572140"/>
            <a:ext cx="7500990" cy="100014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  <a:defRPr/>
            </a:pPr>
            <a:endParaRPr lang="ru-RU" sz="2800" dirty="0" smtClean="0"/>
          </a:p>
          <a:p>
            <a:pPr algn="ctr" eaLnBrk="1" hangingPunct="1">
              <a:buFontTx/>
              <a:buNone/>
              <a:defRPr/>
            </a:pPr>
            <a:r>
              <a:rPr lang="ru-RU" sz="9600" dirty="0" smtClean="0">
                <a:solidFill>
                  <a:srgbClr val="0070C0"/>
                </a:solidFill>
              </a:rPr>
              <a:t>Пароходам требовалось много топлива(угля), и поэтому они имели громадные размеры. </a:t>
            </a:r>
          </a:p>
          <a:p>
            <a:pPr eaLnBrk="1" hangingPunct="1">
              <a:buFontTx/>
              <a:buNone/>
              <a:defRPr/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85728"/>
            <a:ext cx="7072362" cy="3929090"/>
          </a:xfrm>
          <a:prstGeom prst="rect">
            <a:avLst/>
          </a:prstGeom>
          <a:noFill/>
          <a:ln w="50800" cmpd="sng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innerShdw blurRad="114300">
              <a:srgbClr val="FFFF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4500570"/>
            <a:ext cx="4429156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«Титаник»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00688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Картинка 550 из 5691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0" y="400050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Директор\Documents\Давление\Архимед1\26hj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313" y="3929063"/>
            <a:ext cx="2682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 rot="5400000">
            <a:off x="2251076" y="3606800"/>
            <a:ext cx="785812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Директор\Documents\Давление\Архимед1\26b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7550" y="3986213"/>
            <a:ext cx="129857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rot="5400000">
            <a:off x="1536701" y="2320925"/>
            <a:ext cx="2214562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" descr="C:\Users\Директор\Documents\Давление\Архимед1\26m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000125"/>
            <a:ext cx="27146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Директор\Documents\Давление\Архимед1\26.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87550" y="3214688"/>
            <a:ext cx="129857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Директор\Documents\Давление\Архимед1\26v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625" y="3086100"/>
            <a:ext cx="700087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C:\Users\Директор\Documents\Давление\Архимед1\26,h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57250" y="5572125"/>
            <a:ext cx="64293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0" y="5572125"/>
            <a:ext cx="9144000" cy="158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714612" y="785813"/>
            <a:ext cx="6429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B0F0"/>
                </a:solidFill>
              </a:rPr>
              <a:t>Линия, до которой погружаются суда, называется </a:t>
            </a:r>
            <a:r>
              <a:rPr lang="en-US" sz="1200" b="1" dirty="0">
                <a:solidFill>
                  <a:srgbClr val="00B0F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в а т е </a:t>
            </a:r>
            <a:r>
              <a:rPr lang="ru-RU" sz="1200" b="1" dirty="0" err="1">
                <a:solidFill>
                  <a:srgbClr val="C00000"/>
                </a:solidFill>
              </a:rPr>
              <a:t>р</a:t>
            </a:r>
            <a:r>
              <a:rPr lang="ru-RU" sz="1200" b="1" dirty="0">
                <a:solidFill>
                  <a:srgbClr val="C00000"/>
                </a:solidFill>
              </a:rPr>
              <a:t> л и </a:t>
            </a:r>
            <a:r>
              <a:rPr lang="ru-RU" sz="1200" b="1" dirty="0" err="1">
                <a:solidFill>
                  <a:srgbClr val="C00000"/>
                </a:solidFill>
              </a:rPr>
              <a:t>н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b="1" dirty="0" err="1">
                <a:solidFill>
                  <a:srgbClr val="C00000"/>
                </a:solidFill>
              </a:rPr>
              <a:t>и</a:t>
            </a:r>
            <a:r>
              <a:rPr lang="ru-RU" sz="1200" b="1" dirty="0">
                <a:solidFill>
                  <a:srgbClr val="C00000"/>
                </a:solidFill>
              </a:rPr>
              <a:t> е </a:t>
            </a:r>
            <a:r>
              <a:rPr lang="ru-RU" sz="1200" b="1" dirty="0" err="1">
                <a:solidFill>
                  <a:srgbClr val="C00000"/>
                </a:solidFill>
              </a:rPr>
              <a:t>й</a:t>
            </a:r>
            <a:r>
              <a:rPr lang="ru-RU" sz="1200" b="1" dirty="0"/>
              <a:t>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143250" y="1214438"/>
            <a:ext cx="57864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rgbClr val="00B0F0"/>
                </a:solidFill>
              </a:rPr>
              <a:t>Вес вытесняемой судном воды при погружении до ватерлинии называют его </a:t>
            </a:r>
            <a:r>
              <a:rPr lang="ru-RU" sz="1600" b="1" dirty="0">
                <a:solidFill>
                  <a:srgbClr val="C00000"/>
                </a:solidFill>
              </a:rPr>
              <a:t>в о </a:t>
            </a:r>
            <a:r>
              <a:rPr lang="ru-RU" sz="1600" b="1" dirty="0" err="1">
                <a:solidFill>
                  <a:srgbClr val="C00000"/>
                </a:solidFill>
              </a:rPr>
              <a:t>д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о</a:t>
            </a:r>
            <a:r>
              <a:rPr lang="ru-RU" sz="1600" b="1" dirty="0">
                <a:solidFill>
                  <a:srgbClr val="C00000"/>
                </a:solidFill>
              </a:rPr>
              <a:t> и </a:t>
            </a:r>
            <a:r>
              <a:rPr lang="ru-RU" sz="1600" b="1" dirty="0" err="1">
                <a:solidFill>
                  <a:srgbClr val="C00000"/>
                </a:solidFill>
              </a:rPr>
              <a:t>з</a:t>
            </a:r>
            <a:r>
              <a:rPr lang="ru-RU" sz="1600" b="1" dirty="0">
                <a:solidFill>
                  <a:srgbClr val="C00000"/>
                </a:solidFill>
              </a:rPr>
              <a:t> м е </a:t>
            </a:r>
            <a:r>
              <a:rPr lang="ru-RU" sz="1600" b="1" dirty="0" err="1">
                <a:solidFill>
                  <a:srgbClr val="C00000"/>
                </a:solidFill>
              </a:rPr>
              <a:t>щ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е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н</a:t>
            </a:r>
            <a:r>
              <a:rPr lang="ru-RU" sz="1600" b="1" dirty="0">
                <a:solidFill>
                  <a:srgbClr val="C00000"/>
                </a:solidFill>
              </a:rPr>
              <a:t> и  е м.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071934" y="1714500"/>
            <a:ext cx="492919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</a:rPr>
              <a:t>На всех морских судах  наносится знак, показывающий уровень предельных ватерлиний:</a:t>
            </a:r>
          </a:p>
          <a:p>
            <a:r>
              <a:rPr lang="ru-RU" sz="1400" b="1" dirty="0">
                <a:solidFill>
                  <a:srgbClr val="00B0F0"/>
                </a:solidFill>
              </a:rPr>
              <a:t>    </a:t>
            </a:r>
            <a:r>
              <a:rPr lang="en-US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en-US" sz="1400" b="1" dirty="0">
                <a:solidFill>
                  <a:srgbClr val="00B0F0"/>
                </a:solidFill>
              </a:rPr>
              <a:t>FW </a:t>
            </a:r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en-US" sz="1400" b="1" dirty="0">
                <a:solidFill>
                  <a:srgbClr val="00B0F0"/>
                </a:solidFill>
              </a:rPr>
              <a:t>– </a:t>
            </a:r>
            <a:r>
              <a:rPr lang="ru-RU" sz="1400" b="1" dirty="0">
                <a:solidFill>
                  <a:srgbClr val="00B0F0"/>
                </a:solidFill>
              </a:rPr>
              <a:t>в пресной воде;</a:t>
            </a:r>
          </a:p>
          <a:p>
            <a:r>
              <a:rPr lang="ru-RU" sz="1400" b="1" dirty="0">
                <a:solidFill>
                  <a:srgbClr val="00B0F0"/>
                </a:solidFill>
              </a:rPr>
              <a:t>      </a:t>
            </a:r>
            <a:r>
              <a:rPr lang="en-US" sz="1400" b="1" dirty="0">
                <a:solidFill>
                  <a:srgbClr val="00B0F0"/>
                </a:solidFill>
              </a:rPr>
              <a:t>IS </a:t>
            </a:r>
            <a:r>
              <a:rPr lang="ru-RU" sz="1400" b="1" dirty="0">
                <a:solidFill>
                  <a:srgbClr val="00B0F0"/>
                </a:solidFill>
              </a:rPr>
              <a:t>  </a:t>
            </a:r>
            <a:r>
              <a:rPr lang="en-US" sz="1400" b="1" dirty="0">
                <a:solidFill>
                  <a:srgbClr val="00B0F0"/>
                </a:solidFill>
              </a:rPr>
              <a:t>– </a:t>
            </a:r>
            <a:r>
              <a:rPr lang="ru-RU" sz="1400" b="1" dirty="0">
                <a:solidFill>
                  <a:srgbClr val="00B0F0"/>
                </a:solidFill>
              </a:rPr>
              <a:t>Индийском океане летом;             </a:t>
            </a:r>
          </a:p>
          <a:p>
            <a:r>
              <a:rPr lang="ru-RU" sz="1400" b="1" dirty="0">
                <a:solidFill>
                  <a:srgbClr val="00B0F0"/>
                </a:solidFill>
              </a:rPr>
              <a:t>     </a:t>
            </a:r>
            <a:r>
              <a:rPr lang="en-US" sz="1400" b="1" dirty="0">
                <a:solidFill>
                  <a:srgbClr val="00B0F0"/>
                </a:solidFill>
              </a:rPr>
              <a:t> S</a:t>
            </a:r>
            <a:r>
              <a:rPr lang="ru-RU" sz="1400" b="1" dirty="0">
                <a:solidFill>
                  <a:srgbClr val="00B0F0"/>
                </a:solidFill>
              </a:rPr>
              <a:t>    – солёной воде летом;</a:t>
            </a:r>
          </a:p>
          <a:p>
            <a:r>
              <a:rPr lang="ru-RU" sz="1400" b="1" dirty="0">
                <a:solidFill>
                  <a:srgbClr val="00B0F0"/>
                </a:solidFill>
              </a:rPr>
              <a:t>     </a:t>
            </a:r>
            <a:r>
              <a:rPr lang="en-US" sz="1400" b="1" dirty="0">
                <a:solidFill>
                  <a:srgbClr val="00B0F0"/>
                </a:solidFill>
              </a:rPr>
              <a:t> W</a:t>
            </a:r>
            <a:r>
              <a:rPr lang="ru-RU" sz="1400" b="1" dirty="0">
                <a:solidFill>
                  <a:srgbClr val="00B0F0"/>
                </a:solidFill>
              </a:rPr>
              <a:t>  </a:t>
            </a:r>
            <a:r>
              <a:rPr lang="en-US" sz="1400" b="1" dirty="0">
                <a:solidFill>
                  <a:srgbClr val="00B0F0"/>
                </a:solidFill>
              </a:rPr>
              <a:t> </a:t>
            </a:r>
            <a:r>
              <a:rPr lang="ru-RU" sz="1400" b="1" dirty="0">
                <a:solidFill>
                  <a:srgbClr val="00B0F0"/>
                </a:solidFill>
              </a:rPr>
              <a:t>– солёной воде зимой;</a:t>
            </a:r>
            <a:endParaRPr lang="en-US" sz="1400" b="1" dirty="0">
              <a:solidFill>
                <a:srgbClr val="00B0F0"/>
              </a:solidFill>
            </a:endParaRPr>
          </a:p>
          <a:p>
            <a:r>
              <a:rPr lang="ru-RU" sz="1400" b="1" dirty="0">
                <a:solidFill>
                  <a:srgbClr val="00B0F0"/>
                </a:solidFill>
              </a:rPr>
              <a:t> </a:t>
            </a:r>
            <a:r>
              <a:rPr lang="en-US" sz="1400" b="1" dirty="0">
                <a:solidFill>
                  <a:srgbClr val="00B0F0"/>
                </a:solidFill>
              </a:rPr>
              <a:t>     WNA – </a:t>
            </a:r>
            <a:r>
              <a:rPr lang="ru-RU" sz="1400" b="1" dirty="0">
                <a:solidFill>
                  <a:srgbClr val="00B0F0"/>
                </a:solidFill>
              </a:rPr>
              <a:t>Северной Атлантике зимой.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5717E-6 L 5.55556E-7 0.10476 " pathEditMode="relative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03053E-7 L 5.55556E-7 0.0525 " pathEditMode="relative" ptsTypes="AA">
                                      <p:cBhvr>
                                        <p:cTn id="2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23682E-6 L 1.66667E-6 0.0525 " pathEditMode="relative" ptsTypes="AA">
                                      <p:cBhvr>
                                        <p:cTn id="2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00174"/>
            <a:ext cx="3264275" cy="2449512"/>
          </a:xfrm>
          <a:prstGeom prst="rect">
            <a:avLst/>
          </a:prstGeom>
          <a:noFill/>
          <a:ln w="50800">
            <a:solidFill>
              <a:schemeClr val="accent4">
                <a:lumMod val="75000"/>
              </a:schemeClr>
            </a:solidFill>
            <a:bevel/>
            <a:headEnd/>
            <a:tailEnd/>
          </a:ln>
          <a:effectLst>
            <a:innerShdw blurRad="114300">
              <a:srgbClr val="FFFF00"/>
            </a:innerShdw>
          </a:effectLst>
          <a:scene3d>
            <a:camera prst="orthographicFront"/>
            <a:lightRig rig="threePt" dir="t"/>
          </a:scene3d>
          <a:sp3d>
            <a:bevelB w="114300" prst="artDeco"/>
          </a:sp3d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7498080" cy="114300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Корабли (с дизельными  двигателями)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643050"/>
            <a:ext cx="3428992" cy="2000264"/>
          </a:xfrm>
          <a:prstGeom prst="rect">
            <a:avLst/>
          </a:prstGeom>
          <a:noFill/>
          <a:ln w="57150" cap="rnd" cmpd="sng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</p:spPr>
      </p:pic>
      <p:pic>
        <p:nvPicPr>
          <p:cNvPr id="7" name="Picture 12" descr="12205714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4286256"/>
            <a:ext cx="3325802" cy="2214578"/>
          </a:xfrm>
          <a:prstGeom prst="rect">
            <a:avLst/>
          </a:prstGeom>
          <a:noFill/>
          <a:ln w="50800" cmpd="sng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319</Words>
  <Application>Microsoft Office PowerPoint</Application>
  <PresentationFormat>Экран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Команда «Мореплаватели.» представляет : «История мореплавания» </vt:lpstr>
      <vt:lpstr>Использование человеческой силы</vt:lpstr>
      <vt:lpstr>Сила ветра</vt:lpstr>
      <vt:lpstr>Слайд 4</vt:lpstr>
      <vt:lpstr>Корабли  (с паровым двигателем)</vt:lpstr>
      <vt:lpstr>С помощью колес, которые отбрасывали при вращении воду назад, заставляя судно двигаться вперед.</vt:lpstr>
      <vt:lpstr>Слайд 7</vt:lpstr>
      <vt:lpstr>Слайд 8</vt:lpstr>
      <vt:lpstr> Корабли (с дизельными  двигателями)</vt:lpstr>
      <vt:lpstr>Корабли  (с атомными двигателями)</vt:lpstr>
      <vt:lpstr>Первая подводная лодка Шильдера</vt:lpstr>
      <vt:lpstr>Слайд 12</vt:lpstr>
      <vt:lpstr>Современные атомные подводные лодки.</vt:lpstr>
      <vt:lpstr>спасибо за внимание!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revaz</cp:lastModifiedBy>
  <cp:revision>45</cp:revision>
  <dcterms:created xsi:type="dcterms:W3CDTF">2012-03-04T07:28:13Z</dcterms:created>
  <dcterms:modified xsi:type="dcterms:W3CDTF">2013-04-16T17:45:19Z</dcterms:modified>
</cp:coreProperties>
</file>