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6"/>
  </p:notesMasterIdLst>
  <p:sldIdLst>
    <p:sldId id="319" r:id="rId2"/>
    <p:sldId id="348" r:id="rId3"/>
    <p:sldId id="282" r:id="rId4"/>
    <p:sldId id="346" r:id="rId5"/>
    <p:sldId id="321" r:id="rId6"/>
    <p:sldId id="347" r:id="rId7"/>
    <p:sldId id="327" r:id="rId8"/>
    <p:sldId id="322" r:id="rId9"/>
    <p:sldId id="323" r:id="rId10"/>
    <p:sldId id="332" r:id="rId11"/>
    <p:sldId id="325" r:id="rId12"/>
    <p:sldId id="328" r:id="rId13"/>
    <p:sldId id="286" r:id="rId14"/>
    <p:sldId id="304" r:id="rId15"/>
    <p:sldId id="289" r:id="rId16"/>
    <p:sldId id="279" r:id="rId17"/>
    <p:sldId id="278" r:id="rId18"/>
    <p:sldId id="275" r:id="rId19"/>
    <p:sldId id="295" r:id="rId20"/>
    <p:sldId id="316" r:id="rId21"/>
    <p:sldId id="317" r:id="rId22"/>
    <p:sldId id="318" r:id="rId23"/>
    <p:sldId id="271" r:id="rId24"/>
    <p:sldId id="33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3C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0633" autoAdjust="0"/>
  </p:normalViewPr>
  <p:slideViewPr>
    <p:cSldViewPr>
      <p:cViewPr>
        <p:scale>
          <a:sx n="66" d="100"/>
          <a:sy n="66" d="100"/>
        </p:scale>
        <p:origin x="-76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419F9-B324-4337-8FD3-95EB7985F82F}" type="datetimeFigureOut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4A0A9-F945-4B68-91A1-8D90EF0CD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Масло машинное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135F04-AABC-42EB-A03C-F36BD185995F}" type="slidenum">
              <a:rPr lang="ru-RU" smtClean="0"/>
              <a:pPr/>
              <a:t>20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3A61-EA54-4B89-8C65-E1813D805BCC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54B7-27F2-44E3-9D51-CF7B353A9AC1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B6CA-B428-4A89-A93E-6BB12D3147F9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422C12-4BA6-4169-ABAF-FC5BEE7908D4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1ECBBB-92D4-4E2A-9690-2D6C1E111BC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5AEC3C-1930-497F-A7EC-FFC2665BAC28}" type="datetime1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373216-E4F8-4AF5-94EF-3325C54A83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9851-061E-4BBE-B5A8-D80E1EEB4FFA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03F-9AF2-44CB-85F7-DADD5A45B2AB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7EC3-4682-4D65-9D3A-9453BE088BA7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11B10-691C-43B4-8A98-58763C70B651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6032-B726-4C9D-88B7-EB3D8396F366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1811-CEF3-436F-B622-3AFCF4334406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2DB2-5168-42E1-BE92-C14A23E0F9BC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F10D-073E-48BC-8BAB-BF94249CF8B7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3235B8-5BF0-4B2E-986D-95825EBE6AC7}" type="datetime1">
              <a:rPr lang="ru-RU" smtClean="0"/>
              <a:pPr/>
              <a:t>16.04.2013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040D22-3929-4395-91CE-0A89DE1E04C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2;&#1072;&#1090;&#1077;&#1088;&#1080;&#1072;&#1083;&#1099;%20&#1082;%20&#1091;&#1088;&#1086;&#1082;&#1091;/&#1084;&#1086;&#1083;&#1086;&#1090;&#1086;&#1082;%20&#1080;%20&#1075;&#1074;&#1086;&#1079;&#1076;&#1100;.exe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Autofit/>
          </a:bodyPr>
          <a:lstStyle/>
          <a:p>
            <a:pPr lvl="0"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Урок-соревнование.</a:t>
            </a:r>
            <a:b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1643050"/>
            <a:ext cx="58313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Плавание тел. Воздухоплавание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060" y="2857496"/>
            <a:ext cx="4714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Мы обязаны Архимеду фундаментом учения о равновесии жидкостей.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4286256"/>
            <a:ext cx="2358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Ж.Лагранж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3000372"/>
            <a:ext cx="3143272" cy="3467784"/>
          </a:xfrm>
          <a:prstGeom prst="rect">
            <a:avLst/>
          </a:prstGeom>
          <a:solidFill>
            <a:srgbClr val="00B0F0"/>
          </a:solidFill>
          <a:ln w="28575" cap="sq">
            <a:solidFill>
              <a:schemeClr val="accent6">
                <a:lumMod val="50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15" descr="Зигзаг"/>
          <p:cNvSpPr>
            <a:spLocks noChangeArrowheads="1"/>
          </p:cNvSpPr>
          <p:nvPr/>
        </p:nvSpPr>
        <p:spPr bwMode="auto">
          <a:xfrm>
            <a:off x="6786578" y="3214686"/>
            <a:ext cx="1584325" cy="2520950"/>
          </a:xfrm>
          <a:prstGeom prst="rect">
            <a:avLst/>
          </a:prstGeom>
          <a:pattFill prst="zigZag">
            <a:fgClr>
              <a:schemeClr val="accent1">
                <a:alpha val="30000"/>
              </a:schemeClr>
            </a:fgClr>
            <a:bgClr>
              <a:srgbClr val="879EDD">
                <a:alpha val="30000"/>
              </a:srgb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Rectangle 14" descr="Зигзаг"/>
          <p:cNvSpPr>
            <a:spLocks noChangeArrowheads="1"/>
          </p:cNvSpPr>
          <p:nvPr/>
        </p:nvSpPr>
        <p:spPr bwMode="auto">
          <a:xfrm>
            <a:off x="827088" y="3284538"/>
            <a:ext cx="1584325" cy="2520950"/>
          </a:xfrm>
          <a:prstGeom prst="rect">
            <a:avLst/>
          </a:prstGeom>
          <a:pattFill prst="zigZag">
            <a:fgClr>
              <a:schemeClr val="accent1">
                <a:alpha val="30000"/>
              </a:schemeClr>
            </a:fgClr>
            <a:bgClr>
              <a:srgbClr val="879EDD">
                <a:alpha val="30000"/>
              </a:srgb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827088" y="2492375"/>
            <a:ext cx="1584325" cy="7921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6804025" y="2493963"/>
            <a:ext cx="1584325" cy="7921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1258888" y="4797425"/>
            <a:ext cx="792162" cy="1008063"/>
          </a:xfrm>
          <a:prstGeom prst="ellipse">
            <a:avLst/>
          </a:prstGeom>
          <a:gradFill rotWithShape="1">
            <a:gsLst>
              <a:gs pos="0">
                <a:srgbClr val="D67F00"/>
              </a:gs>
              <a:gs pos="100000">
                <a:srgbClr val="1E12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7235825" y="3141663"/>
            <a:ext cx="792163" cy="1008062"/>
          </a:xfrm>
          <a:prstGeom prst="ellipse">
            <a:avLst/>
          </a:prstGeom>
          <a:gradFill rotWithShape="1">
            <a:gsLst>
              <a:gs pos="0">
                <a:srgbClr val="D67F00"/>
              </a:gs>
              <a:gs pos="100000">
                <a:srgbClr val="180E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28596" y="400848"/>
            <a:ext cx="8229600" cy="5410712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Черный ящик! В нем находится оригинальный индикатор, который поможет вам определить: в каком из стаканов налита пресная вода, а в  каком – соленая.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находится в черном ящике?</a:t>
            </a:r>
            <a:r>
              <a:rPr lang="ru-RU" sz="4000" i="1" dirty="0" smtClean="0"/>
              <a:t> </a:t>
            </a:r>
            <a:r>
              <a:rPr lang="en-US" sz="4000" i="1" dirty="0" smtClean="0"/>
              <a:t>(</a:t>
            </a:r>
            <a:r>
              <a:rPr lang="ru-RU" sz="4000" i="1" dirty="0" smtClean="0">
                <a:solidFill>
                  <a:schemeClr val="bg1"/>
                </a:solidFill>
              </a:rPr>
              <a:t>4балла</a:t>
            </a:r>
            <a:endParaRPr lang="en-US" sz="4000" i="1" dirty="0" smtClean="0">
              <a:solidFill>
                <a:schemeClr val="bg1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ru-RU" sz="4400" dirty="0" smtClean="0">
              <a:solidFill>
                <a:schemeClr val="bg1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4929198"/>
            <a:ext cx="135732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40" y="5000636"/>
            <a:ext cx="135732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«Белый айсберг плывет по волне, в океан  погруженный для верности. На три четверти он в глубине и на четверть всего на поверхности», - такие строчки написал поэт М.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Матусовский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Какую ошибку допустил поэт с точки зрения физики?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Picture 7" descr="Айсбер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857496"/>
            <a:ext cx="3203575" cy="297974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13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4000504"/>
            <a:ext cx="2714644" cy="23749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071678"/>
            <a:ext cx="2714644" cy="271464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3571876"/>
            <a:ext cx="2928958" cy="27146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571480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мыльные пузыри поднимаются вверх?</a:t>
            </a:r>
            <a:r>
              <a:rPr lang="ru-RU" sz="3200" dirty="0" smtClean="0"/>
              <a:t> </a:t>
            </a:r>
            <a:r>
              <a:rPr lang="en-US" sz="3200" dirty="0" smtClean="0"/>
              <a:t>(</a:t>
            </a:r>
            <a:r>
              <a:rPr lang="ru-RU" sz="3200" dirty="0" smtClean="0"/>
              <a:t>1 балл</a:t>
            </a:r>
            <a:r>
              <a:rPr lang="en-US" sz="3200" dirty="0" smtClean="0"/>
              <a:t>)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3.Конкурс  «Экологический»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:\картинки\Ландшафты\038034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643182"/>
            <a:ext cx="3605189" cy="3786214"/>
          </a:xfrm>
          <a:prstGeom prst="rect">
            <a:avLst/>
          </a:prstGeom>
          <a:noFill/>
          <a:ln w="34925" cmpd="tri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5" descr="7960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2071678"/>
            <a:ext cx="3246438" cy="378621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Задания.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Охарактеризовать экологическую ситуацию, создаваемую в результате эксплуатации подводных , надводных и воздушных транспортных средств.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Предложить альтернативный транспорт.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Атомная ракетная подводная лод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4500570"/>
            <a:ext cx="3429024" cy="2000264"/>
          </a:xfrm>
          <a:prstGeom prst="rect">
            <a:avLst/>
          </a:prstGeom>
          <a:noFill/>
          <a:ln/>
          <a:scene3d>
            <a:camera prst="isometricOffAxis1Right"/>
            <a:lightRig rig="threePt" dir="t"/>
          </a:scene3d>
        </p:spPr>
      </p:pic>
      <p:pic>
        <p:nvPicPr>
          <p:cNvPr id="5" name="Picture 4" descr="003-MiG-25U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286256"/>
            <a:ext cx="3000364" cy="1857388"/>
          </a:xfrm>
          <a:prstGeom prst="rect">
            <a:avLst/>
          </a:prstGeom>
          <a:noFill/>
          <a:ln w="38100" cmpd="sng">
            <a:solidFill>
              <a:srgbClr val="4A3C3F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№4.Задачи на смекалку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1785926"/>
            <a:ext cx="2008182" cy="250033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071678"/>
            <a:ext cx="2928958" cy="192882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</p:pic>
      <p:pic>
        <p:nvPicPr>
          <p:cNvPr id="8" name="Picture 4" descr="1d40_04_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3571876"/>
            <a:ext cx="2592388" cy="2160587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428604"/>
            <a:ext cx="52864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Воздухоплаватели.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49673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1.С какой целью воздухоплаватели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берут с собой мешки с песком (балласт)?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</a:rPr>
              <a:t>Ответ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Выбрасывая  балласт, увеличивают подъёмную силу, действующую на воздушный шар.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2.В каком случае подъёмная сила, действующая на воздушный шар , заполненный горячим воздухом больше в холодную погоду или в тёплый солнечный день?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</a:rPr>
              <a:t>Ответ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больше разница в плотностях воздуха и газа , заполняющего шар, тем больше подъёмная сила. Поэтому подъёмная сила больше в холодный день, когда воздух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менее прогрет.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000000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0"/>
            <a:ext cx="1531919" cy="137001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04088"/>
            <a:ext cx="640081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Мореплаватели 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2296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1.Как изменится осадка теплохода при переходе из реки в море?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</a:rPr>
              <a:t>Ответ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Уменьшается, так как увеличивается выталкивающая сила.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2.Подводная лодка всплыла на поверхность воды в Северном Ледовитом океане и обледенела. 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Труднее или легче будет опускаться лодке под воду?</a:t>
            </a:r>
          </a:p>
          <a:p>
            <a:pPr>
              <a:buNone/>
            </a:pPr>
            <a:r>
              <a:rPr lang="ru-RU" sz="2800" u="sng" dirty="0" smtClean="0">
                <a:solidFill>
                  <a:srgbClr val="C00000"/>
                </a:solidFill>
              </a:rPr>
              <a:t>Ответ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Ледяной покров создаёт дополнительную выталкивающую силу и затрудняет движение лодки</a:t>
            </a:r>
          </a:p>
          <a:p>
            <a:endParaRPr lang="ru-RU" sz="1400" dirty="0"/>
          </a:p>
        </p:txBody>
      </p:sp>
      <p:pic>
        <p:nvPicPr>
          <p:cNvPr id="4" name="Picture 4" descr="m3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8"/>
            <a:ext cx="1571636" cy="144305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547212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Учёные.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1.С какой целью ботинки для водолаза делают с тяжёлыми свинцовыми подошвами?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solidFill>
                  <a:srgbClr val="C00000"/>
                </a:solidFill>
              </a:rPr>
              <a:t>Ответ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Тяжёлые ботинки помогают преодолевать выталкивающую силу.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2.Кит , очутившись на суше, не проживёт и часа. Почему?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rgbClr val="C00000"/>
                </a:solidFill>
              </a:rPr>
              <a:t>Ответ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суше вес кита увеличивается, и он от этого погибает.</a:t>
            </a:r>
          </a:p>
          <a:p>
            <a:endParaRPr lang="ru-RU" sz="11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285728"/>
            <a:ext cx="1928826" cy="150019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5. Конкурс   «Подумай!».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5" descr="C:\Documents and Settings\Admin.MICROSOF-28BF33\Мои документы\всё\Новая папка (2)\картинки по физике\L027\1c27_05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857364"/>
            <a:ext cx="3000396" cy="207170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6" name="Picture 7" descr="Атомная ракетная подводная лод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357422" y="4357694"/>
            <a:ext cx="3429024" cy="2000264"/>
          </a:xfrm>
          <a:prstGeom prst="rect">
            <a:avLst/>
          </a:prstGeom>
          <a:noFill/>
          <a:ln/>
          <a:scene3d>
            <a:camera prst="isometricOffAxis1Right"/>
            <a:lightRig rig="threePt" dir="t"/>
          </a:scene3d>
        </p:spPr>
      </p:pic>
      <p:pic>
        <p:nvPicPr>
          <p:cNvPr id="8" name="Picture 11" descr="возд шар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00694" y="1714488"/>
            <a:ext cx="2884484" cy="2468562"/>
          </a:xfrm>
          <a:prstGeom prst="rect">
            <a:avLst/>
          </a:prstGeom>
          <a:noFill/>
          <a:ln/>
          <a:scene3d>
            <a:camera prst="isometricOffAxis1Right"/>
            <a:lightRig rig="threePt" dir="t"/>
          </a:scene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Конкурс «Презентации»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Плавание те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000232" y="2214554"/>
            <a:ext cx="5210175" cy="37623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Users\Директор\Documents\Давление\Архимед1\7.png"/>
          <p:cNvPicPr>
            <a:picLocks noChangeAspect="1" noChangeArrowheads="1"/>
          </p:cNvPicPr>
          <p:nvPr/>
        </p:nvPicPr>
        <p:blipFill>
          <a:blip r:embed="rId3" cstate="email"/>
          <a:srcRect t="14027"/>
          <a:stretch>
            <a:fillRect/>
          </a:stretch>
        </p:blipFill>
        <p:spPr bwMode="auto">
          <a:xfrm>
            <a:off x="1857375" y="1928813"/>
            <a:ext cx="4143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836613"/>
            <a:ext cx="8001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воде плавают три тела шарообразной формы равного объема. Плотность какого тела больше?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en-US" dirty="0"/>
              <a:t>                                         </a:t>
            </a:r>
            <a:r>
              <a:rPr lang="en-US" b="1" dirty="0">
                <a:solidFill>
                  <a:schemeClr val="bg1"/>
                </a:solidFill>
              </a:rPr>
              <a:t>A                     B                    C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7" name="Picture 4" descr="C:\Users\Директор\Documents\Давление\Архимед1\7н.png"/>
          <p:cNvPicPr>
            <a:picLocks noChangeAspect="1" noChangeArrowheads="1"/>
          </p:cNvPicPr>
          <p:nvPr/>
        </p:nvPicPr>
        <p:blipFill>
          <a:blip r:embed="rId4" cstate="email"/>
          <a:srcRect t="50226"/>
          <a:stretch>
            <a:fillRect/>
          </a:stretch>
        </p:blipFill>
        <p:spPr bwMode="auto">
          <a:xfrm>
            <a:off x="1857375" y="3143250"/>
            <a:ext cx="41433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857375" y="1857375"/>
            <a:ext cx="4143375" cy="71438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286000" y="2085975"/>
            <a:ext cx="1071563" cy="1057275"/>
          </a:xfrm>
          <a:prstGeom prst="ellipse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50000">
                <a:schemeClr val="bg1">
                  <a:lumMod val="75000"/>
                </a:schemeClr>
              </a:gs>
            </a:gsLst>
            <a:lin ang="0" scaled="1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Парафин</a:t>
            </a:r>
          </a:p>
        </p:txBody>
      </p:sp>
      <p:sp>
        <p:nvSpPr>
          <p:cNvPr id="6" name="Овал 5"/>
          <p:cNvSpPr/>
          <p:nvPr/>
        </p:nvSpPr>
        <p:spPr>
          <a:xfrm>
            <a:off x="3500438" y="2071688"/>
            <a:ext cx="1071562" cy="1071562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FFB84F"/>
              </a:gs>
              <a:gs pos="5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Медь</a:t>
            </a:r>
          </a:p>
        </p:txBody>
      </p:sp>
      <p:sp>
        <p:nvSpPr>
          <p:cNvPr id="12" name="Овал 11"/>
          <p:cNvSpPr/>
          <p:nvPr/>
        </p:nvSpPr>
        <p:spPr>
          <a:xfrm>
            <a:off x="4714875" y="2085975"/>
            <a:ext cx="1071563" cy="1057275"/>
          </a:xfrm>
          <a:prstGeom prst="ellipse">
            <a:avLst/>
          </a:prstGeom>
          <a:blipFill>
            <a:blip r:embed="rId5" cstate="email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Сосна</a:t>
            </a:r>
          </a:p>
        </p:txBody>
      </p:sp>
      <p:pic>
        <p:nvPicPr>
          <p:cNvPr id="8202" name="Picture 6">
            <a:hlinkClick r:id="rId6" action="ppaction://hlinkfile" tooltip="Молоток и гвоздь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50" y="5173663"/>
            <a:ext cx="4929188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357313" y="3141663"/>
            <a:ext cx="542925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Прямоугольник 12"/>
          <p:cNvSpPr>
            <a:spLocks noChangeArrowheads="1"/>
          </p:cNvSpPr>
          <p:nvPr/>
        </p:nvSpPr>
        <p:spPr bwMode="auto">
          <a:xfrm>
            <a:off x="4714875" y="4572000"/>
            <a:ext cx="1282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dirty="0"/>
              <a:t>Масло машинное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85728"/>
            <a:ext cx="2024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ПОДУМАЙ !</a:t>
            </a:r>
            <a:endParaRPr lang="ru-RU" sz="24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12303E-7 L -5.55556E-7 0.22016 " pathEditMode="relative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92044E-6 L 2.77778E-7 0.30412 " pathEditMode="relative" ptsTypes="AA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5717E-6 L -1.38889E-6 0.05249 " pathEditMode="relative" ptsTypes="AA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6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1428728" y="785794"/>
            <a:ext cx="7500958" cy="206210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 атмосфере какой планеты будет подниматься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воздушный шар, наполненный воздухом?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35185" name="Picture 17" descr="99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2928934"/>
            <a:ext cx="3217863" cy="3482977"/>
          </a:xfr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4429124" y="3286124"/>
            <a:ext cx="4286280" cy="273921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</a:rPr>
              <a:t>Ответ</a:t>
            </a:r>
            <a:r>
              <a:rPr lang="ru-RU" sz="3200" u="sng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Атмосфера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планеты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 иметь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плотность меньшую,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плотность воздуха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шарике.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156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ПОДУМАЙ !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CBBB-92D4-4E2A-9690-2D6C1E111BCE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6" y="428604"/>
            <a:ext cx="518637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ПОДУМАЙ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1428736"/>
            <a:ext cx="7783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подводной   лодке иногда трудно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оторваться от глинистого дна.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u="sng" dirty="0" smtClean="0">
                <a:solidFill>
                  <a:srgbClr val="C00000"/>
                </a:solidFill>
              </a:rPr>
              <a:t>Ответ 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Архимедова сила  не возникает в том случае ,когда вода не проникает между лодкой и дном.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7" descr="C:\WINDOWS\Рабочий стол\Cеменова\Рисунки к урокам\Атомная ракетная подводная лод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00430" y="4643446"/>
            <a:ext cx="4572032" cy="164307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57224" y="928670"/>
            <a:ext cx="714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   </a:t>
            </a:r>
            <a:r>
              <a:rPr kumimoji="0" lang="ru-RU" sz="3200" b="1" i="1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Морской бой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7" y="2214551"/>
          <a:ext cx="8572560" cy="4453773"/>
        </p:xfrm>
        <a:graphic>
          <a:graphicData uri="http://schemas.openxmlformats.org/drawingml/2006/table">
            <a:tbl>
              <a:tblPr/>
              <a:tblGrid>
                <a:gridCol w="714380"/>
                <a:gridCol w="892975"/>
                <a:gridCol w="892975"/>
                <a:gridCol w="714380"/>
                <a:gridCol w="714380"/>
                <a:gridCol w="892975"/>
                <a:gridCol w="714380"/>
                <a:gridCol w="714380"/>
                <a:gridCol w="714380"/>
                <a:gridCol w="714380"/>
                <a:gridCol w="892975"/>
              </a:tblGrid>
              <a:tr h="4636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63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53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63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63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sym typeface="Wingdings"/>
                        </a:rPr>
                        <a:t>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3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9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066800"/>
            <a:ext cx="4038600" cy="4433888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Жидкости на тело давят, 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Вверх его все поднимают, 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этом силу создают, 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Архимедовой зовут! 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 считать умеем мы: 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знать лишь вес воды, 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Что-то тело вытесняет - 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закон нам объясняет -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Открыл его великий грек 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Ему имя - Архимед! </a:t>
            </a:r>
          </a:p>
          <a:p>
            <a:pPr marL="273050" indent="-27305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Содержимое 4" descr="Archimedes_%28Graphiлk%2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990600"/>
            <a:ext cx="4100513" cy="459581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0298" y="357166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 урока.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85794"/>
            <a:ext cx="6794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Конкурс «Эрудит».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Picture 2" descr="D:\Картинки\Clipart\анимация\корабль плывёт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214554"/>
            <a:ext cx="8001056" cy="4214842"/>
          </a:xfrm>
          <a:prstGeom prst="rect">
            <a:avLst/>
          </a:prstGeom>
          <a:noFill/>
          <a:ln w="47625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71480"/>
            <a:ext cx="9144000" cy="5559445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какой из опущенных в воду шаров действует наибольшая выталкивающая сила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/>
              <a:t> </a:t>
            </a:r>
            <a:r>
              <a:rPr lang="ru-RU" dirty="0" smtClean="0"/>
              <a:t>1 балл</a:t>
            </a:r>
          </a:p>
          <a:p>
            <a:pPr>
              <a:buFont typeface="Wingdings" pitchFamily="2" charset="2"/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68" name="Picture 4" descr="stat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214554"/>
            <a:ext cx="8715404" cy="435771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3216-E4F8-4AF5-94EF-3325C54A83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осуд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который помог Архимеду открыть свой знаменитый закон.</a:t>
            </a:r>
            <a:r>
              <a:rPr lang="ru-RU" sz="3600" dirty="0" smtClean="0">
                <a:solidFill>
                  <a:srgbClr val="0070C0"/>
                </a:solidFill>
              </a:rPr>
              <a:t> 1 балл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(Ванна)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500174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989512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сосуде с водой плавает брусок из льда, на котором лежит деревянный шар. Плотность вещества шара меньше плотности воды. Изменится ли уровень воды в сосуде, если лед растает?</a:t>
            </a:r>
          </a:p>
        </p:txBody>
      </p:sp>
      <p:pic>
        <p:nvPicPr>
          <p:cNvPr id="114691" name="Picture 3" descr="9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3141663"/>
            <a:ext cx="3311525" cy="32448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00298" y="5857892"/>
            <a:ext cx="121441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балла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3216-E4F8-4AF5-94EF-3325C54A83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Средняя плотность тела человека около 1 г/см</a:t>
            </a:r>
            <a:r>
              <a:rPr lang="ru-RU" sz="2400" b="1" baseline="30000" dirty="0" smtClean="0">
                <a:solidFill>
                  <a:srgbClr val="002060"/>
                </a:solidFill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</a:rPr>
              <a:t>, т.е. как у воды. Следовательно, люди должны в воде плавать. Почему же некоторые люди тонут в воде?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3 балла </a:t>
            </a:r>
            <a:br>
              <a:rPr lang="ru-RU" sz="2400" dirty="0" smtClean="0"/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714884"/>
            <a:ext cx="3714776" cy="192246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928802"/>
            <a:ext cx="4357718" cy="264320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одну минуту приведите примеры  использования закона Архимеда в мире живой природы.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больше наберёт слов 5 баллов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928934"/>
            <a:ext cx="5715000" cy="315753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плавает ягодка винограда в стакане с газированной водой.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общего между этим явлением и подводной лодкой?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3балла</a:t>
            </a:r>
          </a:p>
          <a:p>
            <a:pPr lvl="0" algn="ct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0D22-3929-4395-91CE-0A89DE1E04C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357562"/>
            <a:ext cx="3071834" cy="321471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571744"/>
            <a:ext cx="2933708" cy="264318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865</TotalTime>
  <Words>684</Words>
  <Application>Microsoft Office PowerPoint</Application>
  <PresentationFormat>Экран (4:3)</PresentationFormat>
  <Paragraphs>146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Урок-соревнование. </vt:lpstr>
      <vt:lpstr>1. Конкурс «Презентации».</vt:lpstr>
      <vt:lpstr>Слайд 3</vt:lpstr>
      <vt:lpstr>Слайд 4</vt:lpstr>
      <vt:lpstr>Слайд 5</vt:lpstr>
      <vt:lpstr>Слайд 6</vt:lpstr>
      <vt:lpstr>Средняя плотность тела человека около 1 г/см3, т.е. как у воды. Следовательно, люди должны в воде плавать. Почему же некоторые люди тонут в воде? 3 балла  </vt:lpstr>
      <vt:lpstr>Слайд 8</vt:lpstr>
      <vt:lpstr>Слайд 9</vt:lpstr>
      <vt:lpstr>Слайд 10</vt:lpstr>
      <vt:lpstr>Слайд 11</vt:lpstr>
      <vt:lpstr>          </vt:lpstr>
      <vt:lpstr>3.Конкурс  «Экологический»</vt:lpstr>
      <vt:lpstr>Задания.</vt:lpstr>
      <vt:lpstr>№4.Задачи на смекалку</vt:lpstr>
      <vt:lpstr>Воздухоплаватели.</vt:lpstr>
      <vt:lpstr>Мореплаватели .</vt:lpstr>
      <vt:lpstr>Учёные.</vt:lpstr>
      <vt:lpstr>5. Конкурс   «Подумай!».</vt:lpstr>
      <vt:lpstr>Слайд 20</vt:lpstr>
      <vt:lpstr>Слайд 21</vt:lpstr>
      <vt:lpstr>ПОДУМАЙ !</vt:lpstr>
      <vt:lpstr>Слайд 23</vt:lpstr>
      <vt:lpstr>Слайд 24</vt:lpstr>
    </vt:vector>
  </TitlesOfParts>
  <Company>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Александровна</dc:creator>
  <cp:lastModifiedBy>revaz</cp:lastModifiedBy>
  <cp:revision>123</cp:revision>
  <dcterms:created xsi:type="dcterms:W3CDTF">2011-03-29T05:42:57Z</dcterms:created>
  <dcterms:modified xsi:type="dcterms:W3CDTF">2013-04-16T17:44:11Z</dcterms:modified>
</cp:coreProperties>
</file>