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8"/>
  </p:notesMasterIdLst>
  <p:sldIdLst>
    <p:sldId id="256" r:id="rId2"/>
    <p:sldId id="269" r:id="rId3"/>
    <p:sldId id="257" r:id="rId4"/>
    <p:sldId id="263" r:id="rId5"/>
    <p:sldId id="266" r:id="rId6"/>
    <p:sldId id="259" r:id="rId7"/>
    <p:sldId id="268" r:id="rId8"/>
    <p:sldId id="260" r:id="rId9"/>
    <p:sldId id="265" r:id="rId10"/>
    <p:sldId id="261" r:id="rId11"/>
    <p:sldId id="262" r:id="rId12"/>
    <p:sldId id="264" r:id="rId13"/>
    <p:sldId id="267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D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085" autoAdjust="0"/>
    <p:restoredTop sz="86474" autoAdjust="0"/>
  </p:normalViewPr>
  <p:slideViewPr>
    <p:cSldViewPr>
      <p:cViewPr>
        <p:scale>
          <a:sx n="53" d="100"/>
          <a:sy n="53" d="100"/>
        </p:scale>
        <p:origin x="-75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377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4B4E5-80CA-40C4-9BAA-2BEB808989FC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F4DC5-A5EC-4A50-869E-A5498A908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F4DC5-A5EC-4A50-869E-A5498A90835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BEFD2-1C78-4C51-9216-D570BC628AC9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E1D0-133F-45CB-9DF7-52872881A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BEFD2-1C78-4C51-9216-D570BC628AC9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E1D0-133F-45CB-9DF7-52872881A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BEFD2-1C78-4C51-9216-D570BC628AC9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E1D0-133F-45CB-9DF7-52872881A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BEFD2-1C78-4C51-9216-D570BC628AC9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E1D0-133F-45CB-9DF7-52872881A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BEFD2-1C78-4C51-9216-D570BC628AC9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E1D0-133F-45CB-9DF7-52872881A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0" eaLnBrk="1" latinLnBrk="0" hangingPunct="1"/>
            <a:endParaRPr lang="ru-RU" dirty="0" smtClean="0"/>
          </a:p>
          <a:p>
            <a:pPr lvl="0" eaLnBrk="1" latinLnBrk="0" hangingPunct="1"/>
            <a:endParaRPr lang="ru-RU" dirty="0" smtClean="0"/>
          </a:p>
          <a:p>
            <a:pPr lvl="0" eaLnBrk="1" latinLnBrk="0" hangingPunct="1"/>
            <a:endParaRPr lang="ru-RU" dirty="0" smtClean="0"/>
          </a:p>
          <a:p>
            <a:pPr lvl="0" eaLnBrk="1" latinLnBrk="0" hangingPunct="1"/>
            <a:endParaRPr lang="ru-RU" dirty="0" smtClean="0"/>
          </a:p>
          <a:p>
            <a:pPr lvl="0" eaLnBrk="1" latinLnBrk="0" hangingPunct="1"/>
            <a:endParaRPr lang="ru-RU" dirty="0" smtClean="0"/>
          </a:p>
          <a:p>
            <a:pPr lvl="0" eaLnBrk="1" latinLnBrk="0" hangingPunct="1"/>
            <a:endParaRPr lang="ru-RU" dirty="0" smtClean="0"/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BEFD2-1C78-4C51-9216-D570BC628AC9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E1D0-133F-45CB-9DF7-52872881A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BEFD2-1C78-4C51-9216-D570BC628AC9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E1D0-133F-45CB-9DF7-52872881A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BEFD2-1C78-4C51-9216-D570BC628AC9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E1D0-133F-45CB-9DF7-52872881A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BEFD2-1C78-4C51-9216-D570BC628AC9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E1D0-133F-45CB-9DF7-52872881A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BEFD2-1C78-4C51-9216-D570BC628AC9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E1D0-133F-45CB-9DF7-52872881A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BEFD2-1C78-4C51-9216-D570BC628AC9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E1D0-133F-45CB-9DF7-52872881A3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7BEFD2-1C78-4C51-9216-D570BC628AC9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1CE1D0-133F-45CB-9DF7-52872881A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Возрастание убывание функции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6727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Степенная функция </a:t>
            </a:r>
          </a:p>
          <a:p>
            <a:r>
              <a:rPr lang="ru-RU" dirty="0" smtClean="0"/>
              <a:t>Учитель математики </a:t>
            </a:r>
            <a:r>
              <a:rPr lang="ru-RU" dirty="0" err="1" smtClean="0"/>
              <a:t>Голубкова</a:t>
            </a:r>
            <a:r>
              <a:rPr lang="ru-RU" dirty="0" smtClean="0"/>
              <a:t> Елена Юрьевна</a:t>
            </a:r>
          </a:p>
          <a:p>
            <a:r>
              <a:rPr lang="ru-RU" dirty="0" smtClean="0"/>
              <a:t>ГБОУ школа №135 Выборгского района             </a:t>
            </a:r>
            <a:r>
              <a:rPr lang="en-US" dirty="0" smtClean="0"/>
              <a:t>   </a:t>
            </a:r>
            <a:r>
              <a:rPr lang="ru-RU" dirty="0" smtClean="0"/>
              <a:t>г.Санкт-Петербурга</a:t>
            </a:r>
            <a:r>
              <a:rPr lang="en-US" dirty="0" smtClean="0"/>
              <a:t>     267-872-921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5715016"/>
            <a:ext cx="8183880" cy="3221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200524" cy="511322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Степенная функция с натуральным показателем непрерывна на множестве действительных чисел. Если </a:t>
            </a:r>
            <a:r>
              <a:rPr lang="ru-RU" dirty="0" err="1" smtClean="0"/>
              <a:t>n</a:t>
            </a:r>
            <a:r>
              <a:rPr lang="ru-RU" dirty="0" smtClean="0"/>
              <a:t> нечетное, то эта функция строго возрастает и потому обратима. Обратной к ней является функция 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4176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C:\Program Files\Physicon\Open Math 2.5 Functions\content\javagifs\63166857260934-1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68" y="1285860"/>
            <a:ext cx="789578" cy="642942"/>
          </a:xfrm>
          <a:prstGeom prst="rect">
            <a:avLst/>
          </a:prstGeom>
          <a:noFill/>
        </p:spPr>
      </p:pic>
      <p:pic>
        <p:nvPicPr>
          <p:cNvPr id="1028" name="Picture 4" descr="C:\Program Files\Physicon\Open Math 2.5 Functions\content\javagifs\63166857260965-3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14612" y="4857760"/>
            <a:ext cx="935186" cy="857256"/>
          </a:xfrm>
          <a:prstGeom prst="rect">
            <a:avLst/>
          </a:prstGeom>
          <a:noFill/>
        </p:spPr>
      </p:pic>
      <p:pic>
        <p:nvPicPr>
          <p:cNvPr id="1029" name="Picture 5" descr="C:\Program Files\Physicon\Open Math 2.5 Functions\content\grapher\screensh\020402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59362" y="1062831"/>
            <a:ext cx="3324225" cy="3324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872302"/>
          </a:xfrm>
        </p:spPr>
        <p:txBody>
          <a:bodyPr>
            <a:normAutofit fontScale="90000"/>
          </a:bodyPr>
          <a:lstStyle/>
          <a:p>
            <a:r>
              <a:rPr lang="ru-RU" sz="2800" b="0" dirty="0" smtClean="0">
                <a:solidFill>
                  <a:schemeClr val="tx1"/>
                </a:solidFill>
                <a:effectLst/>
                <a:latin typeface="+mn-lt"/>
              </a:rPr>
              <a:t>Как «ведет» себя график данной функции?</a:t>
            </a:r>
            <a:endParaRPr lang="ru-RU" sz="2800" b="0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14350" y="530225"/>
          <a:ext cx="3932151" cy="4391952"/>
        </p:xfrm>
        <a:graphic>
          <a:graphicData uri="http://schemas.openxmlformats.org/drawingml/2006/table">
            <a:tbl>
              <a:tblPr/>
              <a:tblGrid>
                <a:gridCol w="3932151"/>
              </a:tblGrid>
              <a:tr h="203623"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1324854" marR="1324854" marT="26240" marB="26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623"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marL="1324854" marR="1324854" marT="26240" marB="26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219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График 2.4.1.1. Гипербола </a:t>
                      </a:r>
                    </a:p>
                  </a:txBody>
                  <a:tcPr marL="1324854" marR="1324854" marT="26240" marB="26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  <a:p>
            <a:endParaRPr lang="ru-RU" dirty="0"/>
          </a:p>
        </p:txBody>
      </p:sp>
      <p:pic>
        <p:nvPicPr>
          <p:cNvPr id="20481" name="Picture 1" descr="C:\Program Files\Physicon\Open Math 2.5 Functions\content\grapher\screensh\020401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7310" y="857232"/>
            <a:ext cx="3651814" cy="4143404"/>
          </a:xfrm>
          <a:prstGeom prst="rect">
            <a:avLst/>
          </a:prstGeom>
          <a:noFill/>
        </p:spPr>
      </p:pic>
      <p:pic>
        <p:nvPicPr>
          <p:cNvPr id="20482" name="Picture 2" descr="C:\Program Files\Physicon\Open Math 2.5 Functions\content\javagifs\63166857258074-1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78" y="4143380"/>
            <a:ext cx="381000" cy="533400"/>
          </a:xfrm>
          <a:prstGeom prst="rect">
            <a:avLst/>
          </a:prstGeom>
          <a:noFill/>
        </p:spPr>
      </p:pic>
      <p:pic>
        <p:nvPicPr>
          <p:cNvPr id="9" name="Picture 1" descr="C:\Program Files\Physicon\Open Math 2.5 Functions\content\grapher\screensh\020401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857232"/>
            <a:ext cx="3651814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5" name="Picture 3" descr="C:\Program Files\Physicon\Open Math 2.5 Functions\content\models\screensh\susli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56150" y="1295616"/>
            <a:ext cx="3930650" cy="2858655"/>
          </a:xfrm>
          <a:prstGeom prst="rect">
            <a:avLst/>
          </a:prstGeom>
          <a:noFill/>
        </p:spPr>
      </p:pic>
      <p:pic>
        <p:nvPicPr>
          <p:cNvPr id="6" name="Picture 3" descr="C:\Program Files\Physicon\Open Math 2.5 Functions\content\models\screensh\suslik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357167"/>
            <a:ext cx="8429684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Мои рисунки\2013-01-22\Возрастание00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458" y="714355"/>
            <a:ext cx="3104022" cy="4857785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Мои документы\Мои рисунки\2013-01-22\Возрастание000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69464" y="571480"/>
            <a:ext cx="3104022" cy="5000659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0" dirty="0" smtClean="0">
                <a:solidFill>
                  <a:schemeClr val="tx1"/>
                </a:solidFill>
                <a:effectLst/>
              </a:rPr>
              <a:t>Найдите промежутки возрастания и убывания функции</a:t>
            </a:r>
            <a:endParaRPr lang="ru-RU" sz="1800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1)С какими функциями мы «познакомились» ?</a:t>
            </a:r>
          </a:p>
          <a:p>
            <a:endParaRPr lang="ru-RU" dirty="0" smtClean="0"/>
          </a:p>
          <a:p>
            <a:r>
              <a:rPr lang="ru-RU" dirty="0" smtClean="0"/>
              <a:t>2)Определите поведение изученных ранее функций (прямой, параболы, прямой пропорциональности)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</a:p>
          <a:p>
            <a:endParaRPr lang="ru-RU" dirty="0" smtClean="0"/>
          </a:p>
          <a:p>
            <a:r>
              <a:rPr lang="ru-RU" dirty="0" smtClean="0"/>
              <a:t>Начертите произвольный график функции и исследуйте его с точки зрения возрастания и убывания, свяжите его с конкретной жизненной ситуацией.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1111D1"/>
                </a:solidFill>
              </a:rPr>
              <a:t>Спасибо всем.</a:t>
            </a:r>
            <a:endParaRPr lang="ru-RU" sz="4000" dirty="0">
              <a:solidFill>
                <a:srgbClr val="1111D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Цели и задачи урока</a:t>
            </a:r>
          </a:p>
          <a:p>
            <a:pPr>
              <a:buNone/>
            </a:pPr>
            <a:r>
              <a:rPr lang="ru-RU" sz="2400" dirty="0" smtClean="0"/>
              <a:t>1) Ввести понятие возрастающей, убывающей, постоянной функции. Привести примеры таких графиков</a:t>
            </a:r>
          </a:p>
          <a:p>
            <a:pPr>
              <a:buNone/>
            </a:pPr>
            <a:r>
              <a:rPr lang="ru-RU" sz="2400" dirty="0" smtClean="0"/>
              <a:t>2)Показать некоторые степенные функции</a:t>
            </a:r>
          </a:p>
          <a:p>
            <a:pPr>
              <a:buNone/>
            </a:pPr>
            <a:r>
              <a:rPr lang="ru-RU" sz="2400" dirty="0" smtClean="0"/>
              <a:t>3)Исследовать графики разных функций на возрастание и убывание</a:t>
            </a:r>
          </a:p>
          <a:p>
            <a:pPr>
              <a:buNone/>
            </a:pPr>
            <a:r>
              <a:rPr lang="ru-RU" sz="2400" dirty="0" smtClean="0"/>
              <a:t>4) Показать связь данных понятий с жизнью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 rot="5400000" flipH="1" flipV="1">
            <a:off x="4714876" y="2571744"/>
            <a:ext cx="2928958" cy="292895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Функция </a:t>
            </a:r>
            <a:r>
              <a:rPr lang="ru-RU" dirty="0" err="1" smtClean="0"/>
              <a:t>f</a:t>
            </a:r>
            <a:r>
              <a:rPr lang="ru-RU" dirty="0" smtClean="0"/>
              <a:t> (</a:t>
            </a:r>
            <a:r>
              <a:rPr lang="ru-RU" dirty="0" err="1" smtClean="0"/>
              <a:t>x</a:t>
            </a:r>
            <a:r>
              <a:rPr lang="ru-RU" dirty="0" smtClean="0"/>
              <a:t>) называется возрастающей на промежутке D, если для любых чисел x</a:t>
            </a:r>
            <a:r>
              <a:rPr lang="ru-RU" baseline="-25000" dirty="0" smtClean="0"/>
              <a:t>1</a:t>
            </a:r>
            <a:r>
              <a:rPr lang="ru-RU" dirty="0" smtClean="0"/>
              <a:t> и x</a:t>
            </a:r>
            <a:r>
              <a:rPr lang="ru-RU" baseline="-25000" dirty="0" smtClean="0"/>
              <a:t>2</a:t>
            </a:r>
            <a:r>
              <a:rPr lang="ru-RU" dirty="0" smtClean="0"/>
              <a:t> из промежутка D таких, что x</a:t>
            </a:r>
            <a:r>
              <a:rPr lang="ru-RU" baseline="-25000" dirty="0" smtClean="0"/>
              <a:t>1</a:t>
            </a:r>
            <a:r>
              <a:rPr lang="ru-RU" dirty="0" smtClean="0"/>
              <a:t> &lt; x</a:t>
            </a:r>
            <a:r>
              <a:rPr lang="ru-RU" baseline="-25000" dirty="0" smtClean="0"/>
              <a:t>2</a:t>
            </a:r>
            <a:r>
              <a:rPr lang="ru-RU" dirty="0" smtClean="0"/>
              <a:t>, выполняется неравенство </a:t>
            </a:r>
            <a:r>
              <a:rPr lang="ru-RU" dirty="0" err="1" smtClean="0"/>
              <a:t>f</a:t>
            </a:r>
            <a:r>
              <a:rPr lang="ru-RU" dirty="0" smtClean="0"/>
              <a:t> (x</a:t>
            </a:r>
            <a:r>
              <a:rPr lang="ru-RU" baseline="-25000" dirty="0" smtClean="0"/>
              <a:t>1</a:t>
            </a:r>
            <a:r>
              <a:rPr lang="ru-RU" dirty="0" smtClean="0"/>
              <a:t>) &lt; </a:t>
            </a:r>
            <a:r>
              <a:rPr lang="ru-RU" dirty="0" err="1" smtClean="0"/>
              <a:t>f</a:t>
            </a:r>
            <a:r>
              <a:rPr lang="ru-RU" dirty="0" smtClean="0"/>
              <a:t> (x</a:t>
            </a:r>
            <a:r>
              <a:rPr lang="ru-RU" baseline="-25000" dirty="0" smtClean="0"/>
              <a:t>2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pic>
        <p:nvPicPr>
          <p:cNvPr id="9" name="Содержимое 4" descr="funkcia0004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86314" y="357166"/>
            <a:ext cx="4357686" cy="57864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287  E" pathEditMode="relative" ptsTypes="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 стрелкой 7"/>
          <p:cNvCxnSpPr/>
          <p:nvPr/>
        </p:nvCxnSpPr>
        <p:spPr>
          <a:xfrm>
            <a:off x="4429124" y="357166"/>
            <a:ext cx="2214578" cy="2071702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65176" lvl="2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dirty="0" smtClean="0"/>
              <a:t>Функция </a:t>
            </a:r>
            <a:r>
              <a:rPr lang="ru-RU" dirty="0" err="1" smtClean="0"/>
              <a:t>f</a:t>
            </a:r>
            <a:r>
              <a:rPr lang="ru-RU" dirty="0" smtClean="0"/>
              <a:t> (</a:t>
            </a:r>
            <a:r>
              <a:rPr lang="ru-RU" dirty="0" err="1" smtClean="0"/>
              <a:t>x</a:t>
            </a:r>
            <a:r>
              <a:rPr lang="ru-RU" dirty="0" smtClean="0"/>
              <a:t>) называется убывающей на промежутке D, если для любых чисел x</a:t>
            </a:r>
            <a:r>
              <a:rPr lang="ru-RU" baseline="-25000" dirty="0" smtClean="0"/>
              <a:t>1</a:t>
            </a:r>
            <a:r>
              <a:rPr lang="ru-RU" dirty="0" smtClean="0"/>
              <a:t> и x</a:t>
            </a:r>
            <a:r>
              <a:rPr lang="ru-RU" baseline="-25000" dirty="0" smtClean="0"/>
              <a:t>2</a:t>
            </a:r>
            <a:r>
              <a:rPr lang="ru-RU" dirty="0" smtClean="0"/>
              <a:t> из промежутка D таких, что x</a:t>
            </a:r>
            <a:r>
              <a:rPr lang="ru-RU" baseline="-25000" dirty="0" smtClean="0"/>
              <a:t>1</a:t>
            </a:r>
            <a:r>
              <a:rPr lang="ru-RU" dirty="0" smtClean="0"/>
              <a:t> &lt; x</a:t>
            </a:r>
            <a:r>
              <a:rPr lang="ru-RU" baseline="-25000" dirty="0" smtClean="0"/>
              <a:t>2</a:t>
            </a:r>
            <a:r>
              <a:rPr lang="ru-RU" dirty="0" smtClean="0"/>
              <a:t>, выполняется неравенство </a:t>
            </a:r>
            <a:r>
              <a:rPr lang="ru-RU" dirty="0" err="1" smtClean="0"/>
              <a:t>f</a:t>
            </a:r>
            <a:r>
              <a:rPr lang="ru-RU" dirty="0" smtClean="0"/>
              <a:t> (x</a:t>
            </a:r>
            <a:r>
              <a:rPr lang="ru-RU" baseline="-25000" dirty="0" smtClean="0"/>
              <a:t>1</a:t>
            </a:r>
            <a:r>
              <a:rPr lang="ru-RU" dirty="0" smtClean="0"/>
              <a:t>) &gt; </a:t>
            </a:r>
            <a:r>
              <a:rPr lang="ru-RU" dirty="0" err="1" smtClean="0"/>
              <a:t>f</a:t>
            </a:r>
            <a:r>
              <a:rPr lang="ru-RU" dirty="0" smtClean="0"/>
              <a:t> (x</a:t>
            </a:r>
            <a:r>
              <a:rPr lang="ru-RU" baseline="-25000" dirty="0" smtClean="0"/>
              <a:t>2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65176" lvl="2" indent="-265176"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dirty="0" smtClean="0"/>
          </a:p>
          <a:p>
            <a:endParaRPr lang="ru-RU" dirty="0"/>
          </a:p>
        </p:txBody>
      </p:sp>
      <p:pic>
        <p:nvPicPr>
          <p:cNvPr id="6" name="Содержимое 5" descr="funkcia000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429123" y="285728"/>
            <a:ext cx="4429157" cy="4357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 стрелкой 5"/>
          <p:cNvCxnSpPr>
            <a:stCxn id="2050" idx="1"/>
          </p:cNvCxnSpPr>
          <p:nvPr/>
        </p:nvCxnSpPr>
        <p:spPr>
          <a:xfrm rot="10800000" flipH="1">
            <a:off x="4429124" y="2357430"/>
            <a:ext cx="2071702" cy="12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Функция называется постоянной (</a:t>
            </a:r>
            <a:r>
              <a:rPr lang="en-US" dirty="0" smtClean="0"/>
              <a:t>Const</a:t>
            </a:r>
            <a:r>
              <a:rPr lang="ru-RU" dirty="0" smtClean="0"/>
              <a:t>) если она не меняет значения функции при изменении аргумента</a:t>
            </a:r>
            <a:endParaRPr lang="ru-RU" dirty="0"/>
          </a:p>
        </p:txBody>
      </p:sp>
      <p:pic>
        <p:nvPicPr>
          <p:cNvPr id="2050" name="Picture 2" descr="C:\Documents and Settings\Admin\Мои документы\Мои рисунки\2013-01-22\Возрастание00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0"/>
            <a:ext cx="3175460" cy="4714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77 -0.00254 L 0.21823 -0.0025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dirty="0" smtClean="0">
                <a:solidFill>
                  <a:schemeClr val="tx1"/>
                </a:solidFill>
                <a:effectLst/>
                <a:latin typeface="+mn-lt"/>
              </a:rPr>
              <a:t>График «ползет» вверх     График «ползет» вниз          Какая это функция?</a:t>
            </a:r>
            <a:endParaRPr lang="ru-RU" sz="2400" b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571480"/>
            <a:ext cx="4000528" cy="438912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1400" dirty="0" smtClean="0"/>
              <a:t>   </a:t>
            </a:r>
            <a:r>
              <a:rPr lang="en-US" sz="1400" dirty="0" smtClean="0"/>
              <a:t>f2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>
              <a:buNone/>
            </a:pPr>
            <a:r>
              <a:rPr lang="ru-RU" sz="1400" dirty="0" smtClean="0"/>
              <a:t>   </a:t>
            </a:r>
            <a:r>
              <a:rPr lang="en-US" sz="1400" dirty="0" smtClean="0"/>
              <a:t>f1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>
              <a:buNone/>
            </a:pPr>
            <a:r>
              <a:rPr lang="ru-RU" sz="1400" dirty="0" smtClean="0"/>
              <a:t>    </a:t>
            </a:r>
            <a:r>
              <a:rPr lang="en-US" sz="1400" dirty="0" smtClean="0"/>
              <a:t>            x1</a:t>
            </a:r>
            <a:r>
              <a:rPr lang="ru-RU" sz="1400" dirty="0" smtClean="0"/>
              <a:t>           </a:t>
            </a:r>
            <a:r>
              <a:rPr lang="en-US" sz="1400" dirty="0" smtClean="0"/>
              <a:t>x2</a:t>
            </a: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>
              <a:buNone/>
            </a:pPr>
            <a:r>
              <a:rPr lang="ru-RU" sz="1400" dirty="0" smtClean="0"/>
              <a:t>   </a:t>
            </a:r>
            <a:r>
              <a:rPr lang="en-US" sz="1400" dirty="0" smtClean="0"/>
              <a:t>f1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pPr>
              <a:buNone/>
            </a:pPr>
            <a:r>
              <a:rPr lang="ru-RU" sz="1400" dirty="0" smtClean="0"/>
              <a:t>   </a:t>
            </a:r>
            <a:r>
              <a:rPr lang="en-US" sz="1400" dirty="0" smtClean="0"/>
              <a:t>f2</a:t>
            </a:r>
          </a:p>
          <a:p>
            <a:endParaRPr lang="en-US" sz="1400" dirty="0" smtClean="0"/>
          </a:p>
          <a:p>
            <a:pPr>
              <a:buNone/>
            </a:pPr>
            <a:r>
              <a:rPr lang="ru-RU" sz="1400" dirty="0" smtClean="0"/>
              <a:t>   </a:t>
            </a:r>
            <a:r>
              <a:rPr lang="en-US" sz="1400" dirty="0" smtClean="0"/>
              <a:t>        x1         x2</a:t>
            </a:r>
          </a:p>
          <a:p>
            <a:endParaRPr lang="ru-RU" sz="1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743977" y="2653049"/>
            <a:ext cx="42469" cy="12045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6357950" y="3714752"/>
            <a:ext cx="28575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4929190" y="2643182"/>
            <a:ext cx="814787" cy="98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5000628" y="3571876"/>
            <a:ext cx="150019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000628" y="3857628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V="1">
            <a:off x="3714744" y="2500306"/>
            <a:ext cx="250033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1270259" y="3587470"/>
            <a:ext cx="1031320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1572398" y="2858290"/>
            <a:ext cx="2213784" cy="706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>
            <a:off x="785786" y="3071810"/>
            <a:ext cx="100437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785786" y="1785926"/>
            <a:ext cx="1870091" cy="136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85786" y="4071942"/>
            <a:ext cx="335758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 flipH="1" flipV="1">
            <a:off x="-571536" y="2714620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15783171">
            <a:off x="1055252" y="2208453"/>
            <a:ext cx="4858771" cy="3550199"/>
          </a:xfrm>
          <a:prstGeom prst="arc">
            <a:avLst>
              <a:gd name="adj1" fmla="val 16866291"/>
              <a:gd name="adj2" fmla="val 284526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rot="11328126">
            <a:off x="5651542" y="399103"/>
            <a:ext cx="3042970" cy="3333501"/>
          </a:xfrm>
          <a:prstGeom prst="arc">
            <a:avLst>
              <a:gd name="adj1" fmla="val 16770912"/>
              <a:gd name="adj2" fmla="val 2061982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86446" y="428604"/>
            <a:ext cx="2857520" cy="4460558"/>
          </a:xfrm>
        </p:spPr>
        <p:txBody>
          <a:bodyPr/>
          <a:lstStyle/>
          <a:p>
            <a:r>
              <a:rPr lang="ru-RU" dirty="0" smtClean="0"/>
              <a:t>График расположен параллельно оси абсцисс</a:t>
            </a:r>
            <a:endParaRPr lang="ru-RU" dirty="0"/>
          </a:p>
        </p:txBody>
      </p:sp>
      <p:pic>
        <p:nvPicPr>
          <p:cNvPr id="4098" name="Picture 2" descr="C:\Documents and Settings\Admin\Мои документы\Мои рисунки\2013-01-22\Возрастание000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785794"/>
            <a:ext cx="307183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9.20018E-7 L 0.25 -9.20018E-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Промежутки возрастания и убывания функции. </a:t>
            </a:r>
          </a:p>
          <a:p>
            <a:r>
              <a:rPr lang="ru-RU" dirty="0" smtClean="0"/>
              <a:t>На показанном на рисунке графике функция </a:t>
            </a:r>
            <a:r>
              <a:rPr lang="ru-RU" dirty="0" err="1" smtClean="0"/>
              <a:t>y</a:t>
            </a:r>
            <a:r>
              <a:rPr lang="ru-RU" dirty="0" smtClean="0"/>
              <a:t> = </a:t>
            </a:r>
            <a:r>
              <a:rPr lang="ru-RU" dirty="0" err="1" smtClean="0"/>
              <a:t>f</a:t>
            </a:r>
            <a:r>
              <a:rPr lang="ru-RU" dirty="0" smtClean="0"/>
              <a:t> (</a:t>
            </a:r>
            <a:r>
              <a:rPr lang="ru-RU" dirty="0" err="1" smtClean="0"/>
              <a:t>x</a:t>
            </a:r>
            <a:r>
              <a:rPr lang="ru-RU" dirty="0" smtClean="0"/>
              <a:t>), возрастает на каждом из промежутков [</a:t>
            </a:r>
            <a:r>
              <a:rPr lang="ru-RU" dirty="0" err="1" smtClean="0"/>
              <a:t>a</a:t>
            </a:r>
            <a:r>
              <a:rPr lang="ru-RU" dirty="0" smtClean="0"/>
              <a:t>; x</a:t>
            </a:r>
            <a:r>
              <a:rPr lang="ru-RU" baseline="-25000" dirty="0" smtClean="0"/>
              <a:t>1</a:t>
            </a:r>
            <a:r>
              <a:rPr lang="en-US" sz="4000" baseline="-25000" dirty="0" smtClean="0"/>
              <a:t>]</a:t>
            </a:r>
            <a:r>
              <a:rPr lang="ru-RU" dirty="0" smtClean="0"/>
              <a:t> и </a:t>
            </a:r>
            <a:r>
              <a:rPr lang="en-US" sz="3200" dirty="0" smtClean="0"/>
              <a:t>[</a:t>
            </a:r>
            <a:r>
              <a:rPr lang="ru-RU" dirty="0" smtClean="0"/>
              <a:t>x</a:t>
            </a:r>
            <a:r>
              <a:rPr lang="ru-RU" baseline="-25000" dirty="0" smtClean="0"/>
              <a:t>2</a:t>
            </a:r>
            <a:r>
              <a:rPr lang="ru-RU" dirty="0" smtClean="0"/>
              <a:t>; </a:t>
            </a:r>
            <a:r>
              <a:rPr lang="ru-RU" dirty="0" err="1" smtClean="0"/>
              <a:t>b</a:t>
            </a:r>
            <a:r>
              <a:rPr lang="ru-RU" dirty="0" smtClean="0"/>
              <a:t>] и убывает на промежутке </a:t>
            </a:r>
            <a:r>
              <a:rPr lang="en-US" dirty="0" smtClean="0"/>
              <a:t>[</a:t>
            </a:r>
            <a:r>
              <a:rPr lang="ru-RU" dirty="0" smtClean="0"/>
              <a:t>x</a:t>
            </a:r>
            <a:r>
              <a:rPr lang="ru-RU" baseline="-25000" dirty="0" smtClean="0"/>
              <a:t>1</a:t>
            </a:r>
            <a:r>
              <a:rPr lang="ru-RU" dirty="0" smtClean="0"/>
              <a:t>; x</a:t>
            </a:r>
            <a:r>
              <a:rPr lang="ru-RU" baseline="-25000" dirty="0" smtClean="0"/>
              <a:t>2</a:t>
            </a:r>
            <a:r>
              <a:rPr lang="en-US" sz="4000" baseline="-25000" dirty="0" smtClean="0"/>
              <a:t>]</a:t>
            </a:r>
            <a:r>
              <a:rPr lang="ru-RU" dirty="0" smtClean="0"/>
              <a:t>. Обратите внимание, что функция возрастает на каждом из промежутков [</a:t>
            </a:r>
            <a:r>
              <a:rPr lang="ru-RU" dirty="0" err="1" smtClean="0"/>
              <a:t>a</a:t>
            </a:r>
            <a:r>
              <a:rPr lang="ru-RU" dirty="0" smtClean="0"/>
              <a:t>; x</a:t>
            </a:r>
            <a:r>
              <a:rPr lang="ru-RU" baseline="-25000" dirty="0" smtClean="0"/>
              <a:t>1</a:t>
            </a:r>
            <a:r>
              <a:rPr lang="en-US" sz="4000" baseline="-25000" dirty="0" smtClean="0"/>
              <a:t>]</a:t>
            </a:r>
            <a:r>
              <a:rPr lang="ru-RU" dirty="0" smtClean="0"/>
              <a:t> и </a:t>
            </a:r>
            <a:r>
              <a:rPr lang="en-US" dirty="0" smtClean="0"/>
              <a:t>[</a:t>
            </a:r>
            <a:r>
              <a:rPr lang="ru-RU" dirty="0" smtClean="0"/>
              <a:t>x</a:t>
            </a:r>
            <a:r>
              <a:rPr lang="ru-RU" baseline="-25000" dirty="0" smtClean="0"/>
              <a:t>2</a:t>
            </a:r>
            <a:r>
              <a:rPr lang="ru-RU" dirty="0" smtClean="0"/>
              <a:t>; </a:t>
            </a:r>
            <a:r>
              <a:rPr lang="ru-RU" dirty="0" err="1" smtClean="0"/>
              <a:t>b</a:t>
            </a:r>
            <a:r>
              <a:rPr lang="ru-RU" dirty="0" smtClean="0"/>
              <a:t>], но не на объединении их.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530352"/>
            <a:ext cx="4186718" cy="438912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  </a:t>
            </a:r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a            x1               </a:t>
            </a:r>
            <a:r>
              <a:rPr lang="ru-RU" sz="1800" dirty="0" smtClean="0"/>
              <a:t>   </a:t>
            </a:r>
            <a:r>
              <a:rPr lang="en-US" sz="1800" dirty="0" smtClean="0"/>
              <a:t>x2              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072066" y="3000372"/>
            <a:ext cx="32861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4144166" y="2643182"/>
            <a:ext cx="342823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679554" y="3321446"/>
            <a:ext cx="785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3" idx="1"/>
          </p:cNvCxnSpPr>
          <p:nvPr/>
        </p:nvCxnSpPr>
        <p:spPr>
          <a:xfrm flipH="1">
            <a:off x="5715008" y="2014156"/>
            <a:ext cx="30617" cy="986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7001686" y="292814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7286644" y="1928802"/>
            <a:ext cx="2000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5072066" y="928670"/>
            <a:ext cx="3143272" cy="2786082"/>
          </a:xfrm>
          <a:custGeom>
            <a:avLst/>
            <a:gdLst>
              <a:gd name="connsiteX0" fmla="*/ 0 w 3765177"/>
              <a:gd name="connsiteY0" fmla="*/ 2761129 h 2761129"/>
              <a:gd name="connsiteX1" fmla="*/ 806824 w 3765177"/>
              <a:gd name="connsiteY1" fmla="*/ 1075764 h 2761129"/>
              <a:gd name="connsiteX2" fmla="*/ 2510118 w 3765177"/>
              <a:gd name="connsiteY2" fmla="*/ 1882588 h 2761129"/>
              <a:gd name="connsiteX3" fmla="*/ 3765177 w 3765177"/>
              <a:gd name="connsiteY3" fmla="*/ 0 h 2761129"/>
              <a:gd name="connsiteX4" fmla="*/ 3765177 w 3765177"/>
              <a:gd name="connsiteY4" fmla="*/ 0 h 276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5177" h="2761129">
                <a:moveTo>
                  <a:pt x="0" y="2761129"/>
                </a:moveTo>
                <a:cubicBezTo>
                  <a:pt x="194235" y="1991658"/>
                  <a:pt x="388471" y="1222187"/>
                  <a:pt x="806824" y="1075764"/>
                </a:cubicBezTo>
                <a:cubicBezTo>
                  <a:pt x="1225177" y="929341"/>
                  <a:pt x="2017059" y="2061882"/>
                  <a:pt x="2510118" y="1882588"/>
                </a:cubicBezTo>
                <a:cubicBezTo>
                  <a:pt x="3003177" y="1703294"/>
                  <a:pt x="3765177" y="0"/>
                  <a:pt x="3765177" y="0"/>
                </a:cubicBezTo>
                <a:lnTo>
                  <a:pt x="3765177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Степенная функция с натуральным показателем непрерывна на множестве действительных чисел.                  Если </a:t>
            </a:r>
            <a:r>
              <a:rPr lang="ru-RU" dirty="0" err="1" smtClean="0"/>
              <a:t>n</a:t>
            </a:r>
            <a:r>
              <a:rPr lang="ru-RU" dirty="0" smtClean="0"/>
              <a:t> четное, то эта функция возрастает на промежутке</a:t>
            </a:r>
            <a:r>
              <a:rPr lang="en-US" dirty="0" smtClean="0"/>
              <a:t> x&gt;0</a:t>
            </a:r>
            <a:r>
              <a:rPr lang="ru-RU" dirty="0" smtClean="0"/>
              <a:t> и  убывает на промежутке </a:t>
            </a:r>
            <a:r>
              <a:rPr lang="en-US" dirty="0" smtClean="0"/>
              <a:t>x&lt;0</a:t>
            </a:r>
            <a:r>
              <a:rPr lang="ru-RU" dirty="0" smtClean="0"/>
              <a:t>.</a:t>
            </a:r>
          </a:p>
        </p:txBody>
      </p:sp>
      <p:pic>
        <p:nvPicPr>
          <p:cNvPr id="1026" name="Picture 2" descr="C:\Documents and Settings\Admin\Мои документы\Мои рисунки\2013-01-22\Возрастание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6" y="571480"/>
            <a:ext cx="3429024" cy="5062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447</TotalTime>
  <Words>256</Words>
  <Application>Microsoft Office PowerPoint</Application>
  <PresentationFormat>Экран (4:3)</PresentationFormat>
  <Paragraphs>135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Возрастание убывание функции</vt:lpstr>
      <vt:lpstr>Слайд 2</vt:lpstr>
      <vt:lpstr>Слайд 3</vt:lpstr>
      <vt:lpstr>Слайд 4</vt:lpstr>
      <vt:lpstr>Слайд 5</vt:lpstr>
      <vt:lpstr>График «ползет» вверх     График «ползет» вниз          Какая это функция?</vt:lpstr>
      <vt:lpstr>Слайд 7</vt:lpstr>
      <vt:lpstr>Слайд 8</vt:lpstr>
      <vt:lpstr>Слайд 9</vt:lpstr>
      <vt:lpstr>Слайд 10</vt:lpstr>
      <vt:lpstr>Как «ведет» себя график данной функции?</vt:lpstr>
      <vt:lpstr>Слайд 12</vt:lpstr>
      <vt:lpstr>Найдите промежутки возрастания и убывания функции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Возрастание убывание функции</dc:title>
  <dc:creator>Елена</dc:creator>
  <cp:lastModifiedBy>revaz</cp:lastModifiedBy>
  <cp:revision>47</cp:revision>
  <dcterms:created xsi:type="dcterms:W3CDTF">2012-10-30T12:34:14Z</dcterms:created>
  <dcterms:modified xsi:type="dcterms:W3CDTF">2013-04-13T19:35:28Z</dcterms:modified>
</cp:coreProperties>
</file>