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60" r:id="rId5"/>
    <p:sldId id="277" r:id="rId6"/>
    <p:sldId id="265" r:id="rId7"/>
    <p:sldId id="263" r:id="rId8"/>
    <p:sldId id="262" r:id="rId9"/>
    <p:sldId id="266" r:id="rId10"/>
    <p:sldId id="269" r:id="rId11"/>
    <p:sldId id="267" r:id="rId12"/>
    <p:sldId id="261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FF"/>
    <a:srgbClr val="660033"/>
    <a:srgbClr val="FFCC99"/>
    <a:srgbClr val="FFFF66"/>
    <a:srgbClr val="FFCC66"/>
    <a:srgbClr val="993300"/>
    <a:srgbClr val="800000"/>
    <a:srgbClr val="CC3300"/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5" autoAdjust="0"/>
    <p:restoredTop sz="94660"/>
  </p:normalViewPr>
  <p:slideViewPr>
    <p:cSldViewPr>
      <p:cViewPr varScale="1">
        <p:scale>
          <a:sx n="88" d="100"/>
          <a:sy n="88" d="100"/>
        </p:scale>
        <p:origin x="-54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1B9E-B217-4C8F-8DB2-DF4F82F016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B51E-0D09-43A5-A176-B58E864DA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1B9E-B217-4C8F-8DB2-DF4F82F016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B51E-0D09-43A5-A176-B58E864DA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1B9E-B217-4C8F-8DB2-DF4F82F016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B51E-0D09-43A5-A176-B58E864DA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 фон (30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86248" y="5500702"/>
            <a:ext cx="1673355" cy="6979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1 фон (30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58082" y="4786322"/>
            <a:ext cx="1673355" cy="6979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1 фон (30)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357950" y="5715016"/>
            <a:ext cx="2529675" cy="10551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1B9E-B217-4C8F-8DB2-DF4F82F016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B51E-0D09-43A5-A176-B58E864DA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1B9E-B217-4C8F-8DB2-DF4F82F016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B51E-0D09-43A5-A176-B58E864DA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1B9E-B217-4C8F-8DB2-DF4F82F016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B51E-0D09-43A5-A176-B58E864DA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1B9E-B217-4C8F-8DB2-DF4F82F016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B51E-0D09-43A5-A176-B58E864DA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1B9E-B217-4C8F-8DB2-DF4F82F016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B51E-0D09-43A5-A176-B58E864DA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1B9E-B217-4C8F-8DB2-DF4F82F016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B51E-0D09-43A5-A176-B58E864DA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1B9E-B217-4C8F-8DB2-DF4F82F016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B51E-0D09-43A5-A176-B58E864DA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1B9E-B217-4C8F-8DB2-DF4F82F016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B51E-0D09-43A5-A176-B58E864DA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71B9E-B217-4C8F-8DB2-DF4F82F016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1B51E-0D09-43A5-A176-B58E864DA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24500" cmpd="dbl">
            <a:solidFill>
              <a:schemeClr val="accent2">
                <a:shade val="85000"/>
                <a:satMod val="155000"/>
              </a:schemeClr>
            </a:solidFill>
            <a:prstDash val="solid"/>
            <a:miter lim="800000"/>
          </a:ln>
          <a:gradFill>
            <a:gsLst>
              <a:gs pos="10000">
                <a:schemeClr val="accent2">
                  <a:tint val="10000"/>
                  <a:satMod val="155000"/>
                </a:schemeClr>
              </a:gs>
              <a:gs pos="60000">
                <a:schemeClr val="accent2">
                  <a:tint val="30000"/>
                  <a:satMod val="155000"/>
                </a:schemeClr>
              </a:gs>
              <a:gs pos="100000">
                <a:schemeClr val="accent2">
                  <a:tint val="73000"/>
                  <a:satMod val="155000"/>
                </a:schemeClr>
              </a:gs>
            </a:gsLst>
            <a:lin ang="5400000"/>
          </a:gradFill>
          <a:effectLst>
            <a:outerShdw blurRad="38100" dist="38100" dir="7020000" algn="tl">
              <a:srgbClr val="000000">
                <a:alpha val="35000"/>
              </a:srgbClr>
            </a:outerShdw>
          </a:effectLst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2">
              <a:lumMod val="50000"/>
            </a:schemeClr>
          </a:solidFill>
          <a:latin typeface="Constant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2">
              <a:lumMod val="50000"/>
            </a:schemeClr>
          </a:solidFill>
          <a:latin typeface="Constant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Constant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>
              <a:lumMod val="50000"/>
            </a:schemeClr>
          </a:solidFill>
          <a:latin typeface="Constant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2">
              <a:lumMod val="50000"/>
            </a:schemeClr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571868" y="5072074"/>
            <a:ext cx="2786082" cy="128588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4643446"/>
            <a:ext cx="8229600" cy="183990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«Скажи-ка дядя, ведь недаром, </a:t>
            </a:r>
          </a:p>
          <a:p>
            <a:pPr>
              <a:buNone/>
            </a:pPr>
            <a:r>
              <a:rPr lang="ru-RU" b="1" dirty="0" smtClean="0"/>
              <a:t>Москва спаленная пожаром,</a:t>
            </a:r>
          </a:p>
          <a:p>
            <a:pPr>
              <a:buNone/>
            </a:pPr>
            <a:r>
              <a:rPr lang="ru-RU" b="1" dirty="0" smtClean="0"/>
              <a:t>Французам отдана?»</a:t>
            </a:r>
          </a:p>
          <a:p>
            <a:pPr algn="r">
              <a:buNone/>
            </a:pPr>
            <a:r>
              <a:rPr lang="ru-RU" b="1" dirty="0" smtClean="0"/>
              <a:t>Лермонтов М.Ю. «Бородино»</a:t>
            </a:r>
            <a:endParaRPr lang="ru-RU" b="1" dirty="0"/>
          </a:p>
        </p:txBody>
      </p:sp>
      <p:pic>
        <p:nvPicPr>
          <p:cNvPr id="1028" name="Picture 4" descr="http://www.museum.ru/1812/Painting/Borodino/pic/brdn014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642918"/>
            <a:ext cx="3500462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2" name="Picture 8" descr="http://www.museum.ru/1812/Painting/Borodino/pic/brdn049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500042"/>
            <a:ext cx="2679627" cy="259791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572000" y="314324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26 августа 1812 г.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Иллюстрация к стихотворению М. Ю. Лермонтова «Бородино».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Художник В. Шевченко.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2844" y="2928934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М. И. Кутузов на командном пункте в день Бородинского сражения.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Художник А.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Шепелюк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76672"/>
            <a:ext cx="5223524" cy="110603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 w="24500" cmpd="dbl">
                  <a:solidFill>
                    <a:srgbClr val="800000"/>
                  </a:solidFill>
                  <a:prstDash val="solid"/>
                  <a:miter lim="800000"/>
                </a:ln>
                <a:solidFill>
                  <a:srgbClr val="C00000"/>
                </a:solidFill>
              </a:rPr>
              <a:t>III</a:t>
            </a:r>
            <a:r>
              <a:rPr lang="ru-RU" dirty="0" smtClean="0">
                <a:ln w="24500" cmpd="dbl">
                  <a:solidFill>
                    <a:srgbClr val="800000"/>
                  </a:solidFill>
                  <a:prstDash val="solid"/>
                  <a:miter lim="800000"/>
                </a:ln>
                <a:solidFill>
                  <a:srgbClr val="C00000"/>
                </a:solidFill>
              </a:rPr>
              <a:t> этап. Рефлексия</a:t>
            </a:r>
            <a:endParaRPr lang="ru-RU" dirty="0">
              <a:ln w="24500" cmpd="dbl">
                <a:solidFill>
                  <a:srgbClr val="800000"/>
                </a:solidFill>
                <a:prstDash val="solid"/>
                <a:miter lim="800000"/>
              </a:ln>
              <a:solidFill>
                <a:srgbClr val="C00000"/>
              </a:solidFill>
            </a:endParaRPr>
          </a:p>
        </p:txBody>
      </p:sp>
      <p:sp>
        <p:nvSpPr>
          <p:cNvPr id="4" name="Заголовок 5"/>
          <p:cNvSpPr txBox="1">
            <a:spLocks/>
          </p:cNvSpPr>
          <p:nvPr/>
        </p:nvSpPr>
        <p:spPr>
          <a:xfrm>
            <a:off x="457200" y="274638"/>
            <a:ext cx="8229600" cy="796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  <p:sp>
        <p:nvSpPr>
          <p:cNvPr id="5" name="Овальная выноска 4"/>
          <p:cNvSpPr/>
          <p:nvPr/>
        </p:nvSpPr>
        <p:spPr>
          <a:xfrm>
            <a:off x="48374" y="1556792"/>
            <a:ext cx="4714876" cy="2428892"/>
          </a:xfrm>
          <a:prstGeom prst="wedgeEllipseCallout">
            <a:avLst>
              <a:gd name="adj1" fmla="val 76127"/>
              <a:gd name="adj2" fmla="val -3985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2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628650" algn="l"/>
              </a:tabLst>
            </a:pP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Плюс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628650" algn="l"/>
              </a:tabLs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(все, что понравилось на уроке)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5214942" y="3429000"/>
            <a:ext cx="3929058" cy="2643206"/>
          </a:xfrm>
          <a:prstGeom prst="wedgeEllipseCallout">
            <a:avLst>
              <a:gd name="adj1" fmla="val -30691"/>
              <a:gd name="adj2" fmla="val -110741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2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tabLst>
                <a:tab pos="628650" algn="l"/>
              </a:tabLst>
            </a:pP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Минус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algn="r">
              <a:lnSpc>
                <a:spcPct val="115000"/>
              </a:lnSpc>
              <a:spcAft>
                <a:spcPts val="0"/>
              </a:spcAft>
              <a:tabLst>
                <a:tab pos="628650" algn="l"/>
              </a:tabLs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(все, что не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	понравилось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 уроке)</a:t>
            </a:r>
          </a:p>
        </p:txBody>
      </p:sp>
      <p:sp>
        <p:nvSpPr>
          <p:cNvPr id="7" name="Овальная выноска 6"/>
          <p:cNvSpPr/>
          <p:nvPr/>
        </p:nvSpPr>
        <p:spPr>
          <a:xfrm>
            <a:off x="573934" y="3789040"/>
            <a:ext cx="5514406" cy="2714620"/>
          </a:xfrm>
          <a:prstGeom prst="wedgeEllipseCallout">
            <a:avLst>
              <a:gd name="adj1" fmla="val 48070"/>
              <a:gd name="adj2" fmla="val -124232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2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628650" algn="l"/>
              </a:tabLst>
            </a:pP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Интересно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628650" algn="l"/>
              </a:tabLs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(что </a:t>
            </a:r>
            <a:r>
              <a:rPr lang="ru-RU" sz="2800" dirty="0" smtClean="0">
                <a:solidFill>
                  <a:schemeClr val="tx1"/>
                </a:solidFill>
              </a:rPr>
              <a:t>нового </a:t>
            </a:r>
            <a:r>
              <a:rPr lang="ru-RU" sz="2800" dirty="0" smtClean="0">
                <a:solidFill>
                  <a:schemeClr val="tx1"/>
                </a:solidFill>
              </a:rPr>
              <a:t>узнали на уроке и о чем бы еще хотели </a:t>
            </a:r>
            <a:r>
              <a:rPr lang="ru-RU" sz="2800" dirty="0" smtClean="0">
                <a:solidFill>
                  <a:schemeClr val="tx1"/>
                </a:solidFill>
              </a:rPr>
              <a:t>узнать)</a:t>
            </a:r>
            <a:endParaRPr lang="ru-RU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r>
              <a:rPr lang="en-US" dirty="0" smtClean="0">
                <a:ln w="24500" cmpd="dbl">
                  <a:solidFill>
                    <a:srgbClr val="800000"/>
                  </a:solidFill>
                  <a:prstDash val="solid"/>
                  <a:miter lim="800000"/>
                </a:ln>
                <a:solidFill>
                  <a:srgbClr val="C00000"/>
                </a:solidFill>
              </a:rPr>
              <a:t>IV </a:t>
            </a:r>
            <a:r>
              <a:rPr lang="ru-RU" dirty="0" smtClean="0">
                <a:ln w="24500" cmpd="dbl">
                  <a:solidFill>
                    <a:srgbClr val="800000"/>
                  </a:solidFill>
                  <a:prstDash val="solid"/>
                  <a:miter lim="800000"/>
                </a:ln>
                <a:solidFill>
                  <a:srgbClr val="C00000"/>
                </a:solidFill>
              </a:rPr>
              <a:t> этап. Домашнее задание</a:t>
            </a:r>
            <a:endParaRPr lang="ru-RU" dirty="0">
              <a:ln w="24500" cmpd="dbl">
                <a:solidFill>
                  <a:srgbClr val="800000"/>
                </a:solidFill>
                <a:prstDash val="solid"/>
                <a:miter lim="800000"/>
              </a:ln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3643338"/>
          </a:xfrm>
        </p:spPr>
        <p:txBody>
          <a:bodyPr>
            <a:normAutofit fontScale="47500" lnSpcReduction="20000"/>
          </a:bodyPr>
          <a:lstStyle/>
          <a:p>
            <a:pPr lvl="0">
              <a:lnSpc>
                <a:spcPct val="120000"/>
              </a:lnSpc>
              <a:buNone/>
            </a:pP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§4, ответить на вопросы, написать эссе «Подлинную историю России открывает собой лишь 1812 год; все, что было до того, – только предисловие» А.И. Герцен.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5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желанию</a:t>
            </a:r>
          </a:p>
          <a:p>
            <a:pPr>
              <a:lnSpc>
                <a:spcPct val="120000"/>
              </a:lnSpc>
              <a:buNone/>
            </a:pP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Подготовить сообщения:</a:t>
            </a:r>
          </a:p>
          <a:p>
            <a:pPr>
              <a:lnSpc>
                <a:spcPct val="120000"/>
              </a:lnSpc>
            </a:pP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«Партизанское движение в войне 1812 года»,</a:t>
            </a:r>
          </a:p>
          <a:p>
            <a:pPr>
              <a:lnSpc>
                <a:spcPct val="120000"/>
              </a:lnSpc>
            </a:pP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«Герои 1812 года»;</a:t>
            </a:r>
          </a:p>
          <a:p>
            <a:pPr>
              <a:lnSpc>
                <a:spcPct val="120000"/>
              </a:lnSpc>
              <a:buNone/>
            </a:pPr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Оформить газету «Что мы знаем о войне 1812 года»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43042" y="1714488"/>
            <a:ext cx="57150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Стоит ли России продолжать войну против Наполеона, ведь Россия спасена? </a:t>
            </a:r>
            <a:endParaRPr lang="ru-RU" sz="4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0" y="214290"/>
            <a:ext cx="9144000" cy="1285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dirty="0" smtClean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Итоги урока</a:t>
            </a:r>
            <a:endParaRPr kumimoji="0" lang="ru-RU" sz="4400" b="1" i="0" u="none" strike="noStrike" kern="1200" cap="none" spc="0" normalizeH="0" baseline="0" noProof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xxlsite.narod.ru/i/thanks/00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-357214"/>
            <a:ext cx="4762500" cy="4762500"/>
          </a:xfrm>
          <a:prstGeom prst="rect">
            <a:avLst/>
          </a:prstGeom>
          <a:noFill/>
        </p:spPr>
      </p:pic>
      <p:sp>
        <p:nvSpPr>
          <p:cNvPr id="25608" name="WordArt 8" descr="Белый мрамор"/>
          <p:cNvSpPr>
            <a:spLocks noChangeArrowheads="1" noChangeShapeType="1" noTextEdit="1"/>
          </p:cNvSpPr>
          <p:nvPr/>
        </p:nvSpPr>
        <p:spPr bwMode="auto">
          <a:xfrm>
            <a:off x="2000232" y="2714620"/>
            <a:ext cx="114300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/>
                <a:latin typeface="Arial Black"/>
              </a:rPr>
              <a:t>ЗА</a:t>
            </a:r>
            <a:endParaRPr lang="ru-RU" sz="3600" kern="10" spc="0" dirty="0"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effectLst/>
              <a:latin typeface="Arial Black"/>
            </a:endParaRPr>
          </a:p>
        </p:txBody>
      </p:sp>
      <p:sp>
        <p:nvSpPr>
          <p:cNvPr id="25609" name="WordArt 9" descr="Белый мрамор"/>
          <p:cNvSpPr>
            <a:spLocks noChangeArrowheads="1" noChangeShapeType="1" noTextEdit="1"/>
          </p:cNvSpPr>
          <p:nvPr/>
        </p:nvSpPr>
        <p:spPr bwMode="auto">
          <a:xfrm>
            <a:off x="285720" y="4500570"/>
            <a:ext cx="4929222" cy="8620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/>
                <a:latin typeface="Arial Black"/>
              </a:rPr>
              <a:t>урок</a:t>
            </a:r>
            <a:r>
              <a:rPr lang="ru-RU" sz="3600" kern="10" spc="0" dirty="0" smtClean="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/>
                <a:latin typeface="Arial Black"/>
              </a:rPr>
              <a:t>!</a:t>
            </a:r>
            <a:endParaRPr lang="ru-RU" sz="3600" kern="10" spc="0" dirty="0">
              <a:ln w="9525"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1"/>
      <p:bldP spid="2560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90000"/>
                </a:solidFill>
                <a:effectLst/>
              </a:rPr>
              <a:t>Назовите тему урока?</a:t>
            </a:r>
            <a:endParaRPr lang="ru-RU" dirty="0">
              <a:solidFill>
                <a:srgbClr val="99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latin typeface="Arial" pitchFamily="34" charset="0"/>
                <a:cs typeface="Arial" pitchFamily="34" charset="0"/>
              </a:rPr>
              <a:t>Отечественная война 1812 года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5" y="476672"/>
            <a:ext cx="8298757" cy="3672408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АКТУАЛЬНОСТЬ:</a:t>
            </a:r>
          </a:p>
          <a:p>
            <a:pPr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Дмитрий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Медведев (президент России с 7 мая 2008—7 мая 2012) 9 января 2012 года подписал указ о проведении в России Года российской истории. Как говорится в указе, Год истории будет проведен "в целях привлечения внимания общества к российской истории и роли России в мировом историческом процессе". На 2012 год выпал один из важных исторических юбилеев - двухсотлетие победы в Отечественной войне 1812 года. </a:t>
            </a:r>
          </a:p>
        </p:txBody>
      </p:sp>
      <p:sp>
        <p:nvSpPr>
          <p:cNvPr id="6" name="Овал 5"/>
          <p:cNvSpPr/>
          <p:nvPr/>
        </p:nvSpPr>
        <p:spPr>
          <a:xfrm>
            <a:off x="1187624" y="476672"/>
            <a:ext cx="7128792" cy="3168352"/>
          </a:xfrm>
          <a:prstGeom prst="ellipse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u="sng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Мотивация: </a:t>
            </a:r>
          </a:p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 нужно знать об этой войне?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7572428" cy="38719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n w="24500" cmpd="dbl">
                  <a:solidFill>
                    <a:srgbClr val="800000"/>
                  </a:solidFill>
                  <a:prstDash val="solid"/>
                  <a:miter lim="800000"/>
                </a:ln>
                <a:solidFill>
                  <a:srgbClr val="800000"/>
                </a:solidFill>
              </a:rPr>
              <a:t>Алгоритм изучения войны</a:t>
            </a:r>
          </a:p>
          <a:p>
            <a:pPr marL="0" indent="0">
              <a:buNone/>
            </a:pPr>
            <a:r>
              <a:rPr lang="ru-RU" dirty="0" smtClean="0">
                <a:ln w="24500" cmpd="dbl">
                  <a:solidFill>
                    <a:srgbClr val="800000"/>
                  </a:solidFill>
                  <a:prstDash val="solid"/>
                  <a:miter lim="800000"/>
                </a:ln>
                <a:solidFill>
                  <a:srgbClr val="800000"/>
                </a:solidFill>
              </a:rPr>
              <a:t>а</a:t>
            </a:r>
            <a:r>
              <a:rPr lang="ru-RU" dirty="0" smtClean="0">
                <a:ln w="24500" cmpd="dbl">
                  <a:solidFill>
                    <a:srgbClr val="800000"/>
                  </a:solidFill>
                  <a:prstDash val="solid"/>
                  <a:miter lim="800000"/>
                </a:ln>
                <a:solidFill>
                  <a:srgbClr val="800000"/>
                </a:solidFill>
              </a:rPr>
              <a:t>) хронологические </a:t>
            </a:r>
            <a:r>
              <a:rPr lang="ru-RU" dirty="0" smtClean="0">
                <a:ln w="24500" cmpd="dbl">
                  <a:solidFill>
                    <a:srgbClr val="800000"/>
                  </a:solidFill>
                  <a:prstDash val="solid"/>
                  <a:miter lim="800000"/>
                </a:ln>
                <a:solidFill>
                  <a:srgbClr val="800000"/>
                </a:solidFill>
              </a:rPr>
              <a:t>рамки</a:t>
            </a:r>
            <a:endParaRPr lang="ru-RU" dirty="0">
              <a:ln w="24500" cmpd="dbl">
                <a:solidFill>
                  <a:srgbClr val="800000"/>
                </a:solidFill>
                <a:prstDash val="solid"/>
                <a:miter lim="800000"/>
              </a:ln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ln w="24500" cmpd="dbl">
                  <a:solidFill>
                    <a:srgbClr val="800000"/>
                  </a:solidFill>
                  <a:prstDash val="solid"/>
                  <a:miter lim="800000"/>
                </a:ln>
                <a:solidFill>
                  <a:srgbClr val="800000"/>
                </a:solidFill>
              </a:rPr>
              <a:t>б</a:t>
            </a:r>
            <a:r>
              <a:rPr lang="ru-RU" dirty="0" smtClean="0">
                <a:ln w="24500" cmpd="dbl">
                  <a:solidFill>
                    <a:srgbClr val="800000"/>
                  </a:solidFill>
                  <a:prstDash val="solid"/>
                  <a:miter lim="800000"/>
                </a:ln>
                <a:solidFill>
                  <a:srgbClr val="800000"/>
                </a:solidFill>
              </a:rPr>
              <a:t>) причины</a:t>
            </a:r>
            <a:endParaRPr lang="ru-RU" dirty="0">
              <a:ln w="24500" cmpd="dbl">
                <a:solidFill>
                  <a:srgbClr val="800000"/>
                </a:solidFill>
                <a:prstDash val="solid"/>
                <a:miter lim="800000"/>
              </a:ln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ln w="24500" cmpd="dbl">
                  <a:solidFill>
                    <a:srgbClr val="800000"/>
                  </a:solidFill>
                  <a:prstDash val="solid"/>
                  <a:miter lim="800000"/>
                </a:ln>
                <a:solidFill>
                  <a:srgbClr val="800000"/>
                </a:solidFill>
              </a:rPr>
              <a:t>в) ход (стратегия, основные бои и сражения)</a:t>
            </a:r>
          </a:p>
          <a:p>
            <a:pPr marL="0" indent="0">
              <a:buNone/>
            </a:pPr>
            <a:r>
              <a:rPr lang="ru-RU" dirty="0" smtClean="0">
                <a:ln w="24500" cmpd="dbl">
                  <a:solidFill>
                    <a:srgbClr val="800000"/>
                  </a:solidFill>
                  <a:prstDash val="solid"/>
                  <a:miter lim="800000"/>
                </a:ln>
                <a:solidFill>
                  <a:srgbClr val="800000"/>
                </a:solidFill>
              </a:rPr>
              <a:t>г) итоги  и значение</a:t>
            </a:r>
          </a:p>
        </p:txBody>
      </p:sp>
      <p:sp>
        <p:nvSpPr>
          <p:cNvPr id="2" name="Выгнутая вверх стрелка 1"/>
          <p:cNvSpPr/>
          <p:nvPr/>
        </p:nvSpPr>
        <p:spPr>
          <a:xfrm rot="1362288">
            <a:off x="5514746" y="3574697"/>
            <a:ext cx="2235768" cy="8918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4712777"/>
            <a:ext cx="3545979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Постановка задач обучающимися</a:t>
            </a:r>
            <a:endParaRPr lang="ru-RU" sz="32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286248" y="4214818"/>
            <a:ext cx="4857752" cy="221457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акой 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можно поставить проблемный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вопрос на 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основе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эпиграфа:</a:t>
            </a:r>
            <a:endParaRPr lang="ru-RU" sz="4000" dirty="0"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92897"/>
            <a:ext cx="8229600" cy="1507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Почему стало возможным </a:t>
            </a:r>
            <a:r>
              <a:rPr lang="ru-RU" sz="36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французским </a:t>
            </a:r>
            <a:r>
              <a:rPr lang="ru-RU" sz="36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войскам </a:t>
            </a:r>
            <a:r>
              <a:rPr lang="ru-RU" sz="36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занять Москву</a:t>
            </a:r>
            <a:r>
              <a:rPr lang="ru-RU" sz="36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://voyna1812.ucoz.ru/_ph/5/94344621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143380"/>
            <a:ext cx="3776555" cy="20717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000496" y="4143380"/>
            <a:ext cx="528638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«Скажи-ка дядя, ведь недаром, </a:t>
            </a:r>
          </a:p>
          <a:p>
            <a:pPr algn="ctr"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Москва спаленная пожаром,</a:t>
            </a:r>
          </a:p>
          <a:p>
            <a:pPr algn="ctr"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Французам отдана?»</a:t>
            </a:r>
          </a:p>
          <a:p>
            <a:pPr algn="r">
              <a:buNone/>
            </a:pPr>
            <a:r>
              <a:rPr lang="ru-RU" b="1" dirty="0" smtClean="0"/>
              <a:t>Лермонтов М.Ю. «Бородино»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31934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im0-tub-ru.yandex.net/i?id=548405227-1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928670"/>
            <a:ext cx="2571768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3" name="Скругленная прямоугольная выноска 12"/>
          <p:cNvSpPr/>
          <p:nvPr/>
        </p:nvSpPr>
        <p:spPr>
          <a:xfrm>
            <a:off x="142844" y="2071678"/>
            <a:ext cx="4429156" cy="1214446"/>
          </a:xfrm>
          <a:prstGeom prst="wedgeRoundRectCallout">
            <a:avLst>
              <a:gd name="adj1" fmla="val 88619"/>
              <a:gd name="adj2" fmla="val 3016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Почему «Великая армия» Наполеона, занявшая пол Европы проиграла?</a:t>
            </a: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69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3300"/>
                </a:solidFill>
                <a:effectLst/>
              </a:rPr>
              <a:t>Вопросы проблемного характера</a:t>
            </a:r>
            <a:endParaRPr lang="ru-RU" dirty="0">
              <a:solidFill>
                <a:srgbClr val="CC3300"/>
              </a:solidFill>
              <a:effectLst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3571868" y="857232"/>
            <a:ext cx="4929222" cy="1143008"/>
          </a:xfrm>
          <a:prstGeom prst="wedgeEllipseCallout">
            <a:avLst>
              <a:gd name="adj1" fmla="val -60197"/>
              <a:gd name="adj2" fmla="val 3085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Каков характер войны 1812 года?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3500430" y="2786058"/>
            <a:ext cx="5429288" cy="928694"/>
          </a:xfrm>
          <a:prstGeom prst="wedgeRoundRectCallout">
            <a:avLst>
              <a:gd name="adj1" fmla="val -60142"/>
              <a:gd name="adj2" fmla="val 12697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Оправдана ли была тактика отступления русских войск ?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0" y="1643050"/>
            <a:ext cx="4572032" cy="1500198"/>
          </a:xfrm>
          <a:prstGeom prst="wedgeRectCallout">
            <a:avLst>
              <a:gd name="adj1" fmla="val 84106"/>
              <a:gd name="adj2" fmla="val 15421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Какое значение в истории России имеет Отечественная война 1812 года? </a:t>
            </a:r>
          </a:p>
        </p:txBody>
      </p:sp>
      <p:pic>
        <p:nvPicPr>
          <p:cNvPr id="9218" name="Picture 2" descr="http://im0-tub-ru.yandex.net/i?id=359767736-6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1500174"/>
            <a:ext cx="2857520" cy="30003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222" name="Picture 6" descr="http://im0-tub-ru.yandex.net/i?id=452423660-6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3214686"/>
            <a:ext cx="2500330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224" name="Picture 8" descr="http://im0-tub-ru.yandex.net/i?id=379420957-2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3000372"/>
            <a:ext cx="2286016" cy="29307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7" grpId="0" animBg="1"/>
      <p:bldP spid="7" grpId="1" animBg="1"/>
      <p:bldP spid="9" grpId="0" animBg="1"/>
      <p:bldP spid="9" grpId="1" animBg="1"/>
      <p:bldP spid="14" grpId="0" animBg="1"/>
      <p:bldP spid="1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-357214"/>
            <a:ext cx="37147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n w="24500" cmpd="dbl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</a:rPr>
              <a:t>Наполеон Бонапарт</a:t>
            </a:r>
            <a:endParaRPr lang="ru-RU" dirty="0">
              <a:ln w="24500" cmpd="dbl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</a:endParaRPr>
          </a:p>
        </p:txBody>
      </p:sp>
      <p:pic>
        <p:nvPicPr>
          <p:cNvPr id="12290" name="Picture 2" descr="http://im0-tub-ru.yandex.net/i?id=386285970-5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357298"/>
            <a:ext cx="3571900" cy="45598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Выноска-облако 11"/>
          <p:cNvSpPr/>
          <p:nvPr/>
        </p:nvSpPr>
        <p:spPr>
          <a:xfrm>
            <a:off x="3786182" y="785794"/>
            <a:ext cx="5500694" cy="4071966"/>
          </a:xfrm>
          <a:prstGeom prst="cloudCallout">
            <a:avLst>
              <a:gd name="adj1" fmla="val -60748"/>
              <a:gd name="adj2" fmla="val -709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2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«Я буду властелином мира, остается одна Россия, но я раздавлю ее»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im0-tub-ru.yandex.net/i?id=137431402-3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71612"/>
            <a:ext cx="3257583" cy="38576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kern="10" dirty="0" smtClean="0">
                <a:ln w="9525" algn="ctr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/>
                <a:latin typeface="Arial Black"/>
              </a:rPr>
              <a:t>Александр </a:t>
            </a:r>
            <a:r>
              <a:rPr lang="en-US" kern="10" dirty="0" smtClean="0">
                <a:ln w="9525" algn="ctr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/>
                <a:latin typeface="Arial Black"/>
              </a:rPr>
              <a:t>I</a:t>
            </a:r>
            <a:r>
              <a:rPr lang="ru-RU" kern="10" dirty="0" smtClean="0">
                <a:ln w="9525" algn="ctr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/>
                <a:latin typeface="Arial Black"/>
              </a:rPr>
              <a:t> Романов</a:t>
            </a:r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000496" y="1428736"/>
            <a:ext cx="5000660" cy="3500462"/>
          </a:xfrm>
          <a:prstGeom prst="wedgeRoundRectCallout">
            <a:avLst>
              <a:gd name="adj1" fmla="val -70105"/>
              <a:gd name="adj2" fmla="val -15617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2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dirty="0" smtClean="0">
                <a:solidFill>
                  <a:srgbClr val="CC3300"/>
                </a:solidFill>
              </a:rPr>
              <a:t>«25 декабря 1812 года я издал Манифест об изгнании врага из России и окончании Отечественной войны»</a:t>
            </a:r>
            <a:endParaRPr lang="ru-RU" sz="28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ttp://im0-tub-ru.yandex.net/i?id=645755957-4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357298"/>
            <a:ext cx="3399972" cy="42148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>
                <a:ln w="24500" cmpd="dbl">
                  <a:solidFill>
                    <a:srgbClr val="800000"/>
                  </a:solidFill>
                  <a:prstDash val="solid"/>
                  <a:miter lim="800000"/>
                </a:ln>
                <a:solidFill>
                  <a:srgbClr val="990000"/>
                </a:solidFill>
              </a:rPr>
              <a:t>М.И. Кутузов</a:t>
            </a:r>
            <a:endParaRPr lang="ru-RU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142844" y="1285860"/>
            <a:ext cx="4643438" cy="4857784"/>
          </a:xfrm>
          <a:prstGeom prst="wedgeRoundRectCallout">
            <a:avLst>
              <a:gd name="adj1" fmla="val 65899"/>
              <a:gd name="adj2" fmla="val -10363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2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C3300"/>
                </a:solidFill>
              </a:rPr>
              <a:t>«С потерей Москвы не потеряна еще Россия, и первой моей обязанностью поставлял сберечь армию, … самым </a:t>
            </a:r>
            <a:r>
              <a:rPr lang="ru-RU" sz="2800" b="1" dirty="0" err="1" smtClean="0">
                <a:solidFill>
                  <a:srgbClr val="CC3300"/>
                </a:solidFill>
              </a:rPr>
              <a:t>уступлением</a:t>
            </a:r>
            <a:r>
              <a:rPr lang="ru-RU" sz="2800" b="1" dirty="0" smtClean="0">
                <a:solidFill>
                  <a:srgbClr val="CC3300"/>
                </a:solidFill>
              </a:rPr>
              <a:t> Москвы приготовить неизбежную гибель неприятелю»</a:t>
            </a:r>
            <a:endParaRPr lang="ru-RU" sz="28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Книги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Книги</Template>
  <TotalTime>1953</TotalTime>
  <Words>421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Книги</vt:lpstr>
      <vt:lpstr>Слайд 1</vt:lpstr>
      <vt:lpstr>Назовите тему урока?</vt:lpstr>
      <vt:lpstr>Слайд 3</vt:lpstr>
      <vt:lpstr>Слайд 4</vt:lpstr>
      <vt:lpstr>Какой можно поставить проблемный вопрос на основе эпиграфа:</vt:lpstr>
      <vt:lpstr>Вопросы проблемного характера</vt:lpstr>
      <vt:lpstr>Наполеон Бонапарт</vt:lpstr>
      <vt:lpstr>Александр I Романов</vt:lpstr>
      <vt:lpstr>М.И. Кутузов</vt:lpstr>
      <vt:lpstr>III этап. Рефлексия</vt:lpstr>
      <vt:lpstr>IV  этап. Домашнее задание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ВИТАЛЯ</dc:creator>
  <cp:lastModifiedBy>ВИТАЛЯ</cp:lastModifiedBy>
  <cp:revision>162</cp:revision>
  <dcterms:created xsi:type="dcterms:W3CDTF">2012-10-20T18:08:05Z</dcterms:created>
  <dcterms:modified xsi:type="dcterms:W3CDTF">2013-01-26T19:24:32Z</dcterms:modified>
</cp:coreProperties>
</file>