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9D686E1-9E05-46A9-AECF-90A7073699F7}" type="datetimeFigureOut">
              <a:rPr lang="ru-RU" smtClean="0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F381D7F-A348-44B0-9CEA-536643FA2E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9B0AE7-ABB8-4585-A452-28B0622DB67F}" type="datetimeFigureOut">
              <a:rPr lang="ru-RU" smtClean="0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C47AD0-7C0C-446A-8B08-BB4AC7A657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D318F474-9703-4853-9E54-F04426D65ABA}" type="datetimeFigureOut">
              <a:rPr lang="ru-RU" smtClean="0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500D7CD-1539-4D7C-8FF1-2FE0863F74C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FC46FA-C35A-49E3-A4D0-EEF49BDEB8BC}" type="datetimeFigureOut">
              <a:rPr lang="ru-RU" smtClean="0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4D0BA5-8647-49CC-AC66-E601638890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5019DF5-5B51-4A16-BD41-3F4D979B13A1}" type="datetimeFigureOut">
              <a:rPr lang="ru-RU" smtClean="0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75787AA7-3FCD-4AA0-BEB1-7F11D219EC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C6DB3C-5051-4396-A115-D1DC9AD8F736}" type="datetimeFigureOut">
              <a:rPr lang="ru-RU" smtClean="0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FDE557-5A4D-4DE7-ADF4-CE55926404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FE8187-3C6A-404D-B99D-74261CE19D84}" type="datetimeFigureOut">
              <a:rPr lang="ru-RU" smtClean="0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C5E6B1-A141-4072-AE7D-1C986DBB94F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247E7C-A5F6-4CA2-8947-FD0DDD9DC714}" type="datetimeFigureOut">
              <a:rPr lang="ru-RU" smtClean="0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7523D3-C054-4CF7-B4A8-E85EF67A5B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4A93DD1-902F-48A9-A4E8-2E465A60CB57}" type="datetimeFigureOut">
              <a:rPr lang="ru-RU" smtClean="0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E27EDE-7B15-4F97-9B5E-7D3FF24478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11233C-CAA7-4F11-8CD3-34DF5D204975}" type="datetimeFigureOut">
              <a:rPr lang="ru-RU" smtClean="0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AE2C4B-DE8D-442D-B213-670DA64EF8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6CB98C-9B1B-4130-B0CE-E094409869B1}" type="datetimeFigureOut">
              <a:rPr lang="ru-RU" smtClean="0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A07571-596E-447C-83BF-3BBD34D6B6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61755C6-EFC4-4E88-9097-75445022B597}" type="datetimeFigureOut">
              <a:rPr lang="ru-RU" smtClean="0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9C70B51-EE85-44B5-A201-306900048D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7"/>
            <a:ext cx="7668344" cy="1296144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FF0000"/>
                </a:solidFill>
              </a:rPr>
              <a:t>Choosing a profession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How to make a decision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8435" name="Содержимое 3" descr="родите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204864"/>
            <a:ext cx="2927797" cy="4192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J:\картинки\0002-002-Pla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276872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92D050"/>
                </a:solidFill>
              </a:rPr>
              <a:t>How to make a decision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rgbClr val="00B050"/>
                </a:solidFill>
              </a:rPr>
              <a:t>Another </a:t>
            </a:r>
            <a:r>
              <a:rPr lang="en-US" sz="3600" i="1" u="sng" dirty="0" smtClean="0">
                <a:solidFill>
                  <a:srgbClr val="00B050"/>
                </a:solidFill>
              </a:rPr>
              <a:t>opportunity</a:t>
            </a:r>
            <a:r>
              <a:rPr lang="en-US" sz="3600" i="1" dirty="0" smtClean="0">
                <a:solidFill>
                  <a:srgbClr val="00B050"/>
                </a:solidFill>
              </a:rPr>
              <a:t> to understand your preferences  is </a:t>
            </a:r>
            <a:r>
              <a:rPr lang="en-US" sz="3600" i="1" u="sng" dirty="0" smtClean="0">
                <a:solidFill>
                  <a:srgbClr val="00B050"/>
                </a:solidFill>
              </a:rPr>
              <a:t>to attend </a:t>
            </a:r>
            <a:r>
              <a:rPr lang="en-US" sz="3600" i="1" dirty="0" smtClean="0">
                <a:solidFill>
                  <a:srgbClr val="00B050"/>
                </a:solidFill>
              </a:rPr>
              <a:t>some extra classes or </a:t>
            </a:r>
            <a:r>
              <a:rPr lang="en-US" sz="3600" i="1" u="sng" dirty="0" smtClean="0">
                <a:solidFill>
                  <a:srgbClr val="00B050"/>
                </a:solidFill>
              </a:rPr>
              <a:t>work</a:t>
            </a:r>
            <a:r>
              <a:rPr lang="en-US" sz="3600" i="1" dirty="0" smtClean="0">
                <a:solidFill>
                  <a:srgbClr val="00B050"/>
                </a:solidFill>
              </a:rPr>
              <a:t> during summer holidays. It is </a:t>
            </a:r>
            <a:r>
              <a:rPr lang="en-US" sz="3600" i="1" u="sng" dirty="0" smtClean="0">
                <a:solidFill>
                  <a:srgbClr val="00B050"/>
                </a:solidFill>
              </a:rPr>
              <a:t>necessary to realize </a:t>
            </a:r>
            <a:r>
              <a:rPr lang="en-US" sz="3600" i="1" dirty="0" smtClean="0">
                <a:solidFill>
                  <a:srgbClr val="00B050"/>
                </a:solidFill>
              </a:rPr>
              <a:t>the advantages and disadvantages of the job chosen. </a:t>
            </a:r>
            <a:endParaRPr lang="ru-RU" sz="3600" i="1" dirty="0" smtClean="0">
              <a:solidFill>
                <a:srgbClr val="00B050"/>
              </a:solidFill>
            </a:endParaRPr>
          </a:p>
        </p:txBody>
      </p:sp>
      <p:pic>
        <p:nvPicPr>
          <p:cNvPr id="5122" name="Picture 2" descr="J:\картинки\3346536_professii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913784"/>
            <a:ext cx="1560575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How to make a decision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83" name="Содержимое 3" descr="лет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772816"/>
            <a:ext cx="3543101" cy="4722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Рисунок 4" descr="курсы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92896"/>
            <a:ext cx="3977268" cy="3368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My priorities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My </a:t>
            </a:r>
            <a:r>
              <a:rPr lang="en-US" sz="3200" i="1" u="sng" dirty="0" smtClean="0">
                <a:solidFill>
                  <a:srgbClr val="0070C0"/>
                </a:solidFill>
              </a:rPr>
              <a:t>priorities</a:t>
            </a:r>
            <a:r>
              <a:rPr lang="en-US" sz="3200" i="1" dirty="0" smtClean="0">
                <a:solidFill>
                  <a:srgbClr val="0070C0"/>
                </a:solidFill>
              </a:rPr>
              <a:t> have changed with years. When I was small, </a:t>
            </a:r>
            <a:r>
              <a:rPr lang="en-US" sz="3200" i="1" u="sng" dirty="0" smtClean="0">
                <a:solidFill>
                  <a:srgbClr val="0070C0"/>
                </a:solidFill>
              </a:rPr>
              <a:t>what I valued was </a:t>
            </a:r>
            <a:r>
              <a:rPr lang="en-US" sz="3200" i="1" dirty="0" smtClean="0">
                <a:solidFill>
                  <a:srgbClr val="0070C0"/>
                </a:solidFill>
              </a:rPr>
              <a:t>the interest and enjoyment of the job. Of course it is important </a:t>
            </a:r>
            <a:r>
              <a:rPr lang="en-US" sz="3200" i="1" u="sng" dirty="0" smtClean="0">
                <a:solidFill>
                  <a:srgbClr val="0070C0"/>
                </a:solidFill>
              </a:rPr>
              <a:t>to mind your bent for a job </a:t>
            </a:r>
            <a:r>
              <a:rPr lang="en-US" sz="3200" i="1" dirty="0" smtClean="0">
                <a:solidFill>
                  <a:srgbClr val="0070C0"/>
                </a:solidFill>
              </a:rPr>
              <a:t>not </a:t>
            </a:r>
            <a:r>
              <a:rPr lang="en-US" sz="3200" i="1" u="sng" dirty="0" smtClean="0">
                <a:solidFill>
                  <a:srgbClr val="0070C0"/>
                </a:solidFill>
              </a:rPr>
              <a:t>to be torn apart between </a:t>
            </a:r>
            <a:r>
              <a:rPr lang="en-US" sz="3200" i="1" dirty="0" smtClean="0">
                <a:solidFill>
                  <a:srgbClr val="0070C0"/>
                </a:solidFill>
              </a:rPr>
              <a:t>your job and your nature. But now I </a:t>
            </a:r>
            <a:r>
              <a:rPr lang="en-US" sz="3200" i="1" u="sng" dirty="0" smtClean="0">
                <a:solidFill>
                  <a:srgbClr val="0070C0"/>
                </a:solidFill>
              </a:rPr>
              <a:t>take into account </a:t>
            </a:r>
            <a:r>
              <a:rPr lang="en-US" sz="3200" i="1" dirty="0" smtClean="0">
                <a:solidFill>
                  <a:srgbClr val="0070C0"/>
                </a:solidFill>
              </a:rPr>
              <a:t>some other </a:t>
            </a:r>
            <a:r>
              <a:rPr lang="en-US" sz="3200" i="1" u="sng" dirty="0" smtClean="0">
                <a:solidFill>
                  <a:srgbClr val="0070C0"/>
                </a:solidFill>
              </a:rPr>
              <a:t>criteria</a:t>
            </a:r>
            <a:r>
              <a:rPr lang="en-US" sz="3200" i="1" dirty="0" smtClean="0">
                <a:solidFill>
                  <a:srgbClr val="0070C0"/>
                </a:solidFill>
              </a:rPr>
              <a:t> too. </a:t>
            </a:r>
            <a:endParaRPr lang="ru-RU" sz="32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My priorities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What matters to me is </a:t>
            </a:r>
            <a:r>
              <a:rPr lang="en-US" sz="4000" dirty="0" smtClean="0">
                <a:solidFill>
                  <a:srgbClr val="002060"/>
                </a:solidFill>
              </a:rPr>
              <a:t>pay. 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Besides we </a:t>
            </a:r>
            <a:r>
              <a:rPr lang="en-US" sz="4000" u="sng" dirty="0" smtClean="0">
                <a:solidFill>
                  <a:srgbClr val="002060"/>
                </a:solidFill>
              </a:rPr>
              <a:t>can’t but keep in mind </a:t>
            </a:r>
            <a:r>
              <a:rPr lang="en-US" sz="4000" dirty="0" smtClean="0">
                <a:solidFill>
                  <a:srgbClr val="002060"/>
                </a:solidFill>
              </a:rPr>
              <a:t>the job security, convenient location, good prospects of promotion. 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6146" name="Picture 2" descr="J:\картинки\3346540_professii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365104"/>
            <a:ext cx="1728192" cy="215303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My priorities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/>
              <a:t>What I mostly take into consideration is </a:t>
            </a:r>
            <a:r>
              <a:rPr lang="en-US" sz="2400" b="1" dirty="0" smtClean="0"/>
              <a:t>the working day. </a:t>
            </a:r>
            <a:r>
              <a:rPr lang="en-US" sz="2400" b="1" u="sng" dirty="0" smtClean="0"/>
              <a:t>I’d like to avoid </a:t>
            </a:r>
            <a:r>
              <a:rPr lang="en-US" sz="2400" b="1" dirty="0" smtClean="0"/>
              <a:t>night shifts or working late. </a:t>
            </a:r>
            <a:r>
              <a:rPr lang="en-US" sz="2400" b="1" u="sng" dirty="0" smtClean="0"/>
              <a:t>I don’t want to put up with </a:t>
            </a:r>
            <a:r>
              <a:rPr lang="en-US" sz="2400" b="1" dirty="0" smtClean="0"/>
              <a:t>working under pressure from 9 to 5. </a:t>
            </a:r>
            <a:r>
              <a:rPr lang="en-US" sz="2400" b="1" u="sng" dirty="0" smtClean="0"/>
              <a:t>I feel like </a:t>
            </a:r>
            <a:r>
              <a:rPr lang="en-US" sz="2400" b="1" dirty="0" smtClean="0"/>
              <a:t>having flexible working hours. I mean </a:t>
            </a:r>
            <a:r>
              <a:rPr lang="en-US" sz="2400" b="1" u="sng" dirty="0" smtClean="0"/>
              <a:t>piecework </a:t>
            </a:r>
            <a:r>
              <a:rPr lang="en-US" sz="2400" b="1" dirty="0" smtClean="0"/>
              <a:t>or </a:t>
            </a:r>
            <a:r>
              <a:rPr lang="en-US" sz="2400" b="1" u="sng" dirty="0" smtClean="0"/>
              <a:t>working from home</a:t>
            </a:r>
            <a:r>
              <a:rPr lang="en-US" sz="2400" b="1" dirty="0" smtClean="0"/>
              <a:t>. </a:t>
            </a:r>
            <a:r>
              <a:rPr lang="en-US" sz="2400" b="1" u="sng" dirty="0" smtClean="0"/>
              <a:t>I can’t do without</a:t>
            </a:r>
            <a:r>
              <a:rPr lang="en-US" sz="2400" b="1" dirty="0" smtClean="0"/>
              <a:t> freedom. </a:t>
            </a:r>
            <a:r>
              <a:rPr lang="en-US" sz="2400" b="1" u="sng" dirty="0" smtClean="0"/>
              <a:t>I can’t stand </a:t>
            </a:r>
            <a:r>
              <a:rPr lang="en-US" sz="2400" b="1" dirty="0" smtClean="0"/>
              <a:t>taking responsibility for others – </a:t>
            </a:r>
            <a:r>
              <a:rPr lang="en-US" sz="2400" b="1" u="sng" dirty="0" smtClean="0"/>
              <a:t>I’d rather</a:t>
            </a:r>
            <a:r>
              <a:rPr lang="en-US" sz="2400" b="1" dirty="0" smtClean="0"/>
              <a:t> work on my own, freelance </a:t>
            </a:r>
            <a:r>
              <a:rPr lang="en-US" sz="2400" b="1" u="sng" dirty="0" smtClean="0"/>
              <a:t>to be exact</a:t>
            </a:r>
            <a:r>
              <a:rPr lang="en-US" sz="2400" b="1" dirty="0" smtClean="0"/>
              <a:t>.</a:t>
            </a:r>
            <a:endParaRPr lang="ru-RU" sz="2400" b="1" dirty="0" smtClean="0"/>
          </a:p>
        </p:txBody>
      </p:sp>
      <p:pic>
        <p:nvPicPr>
          <p:cNvPr id="7170" name="Picture 2" descr="J:\картинки\grodnenskiy_dvorets_tvorchestva_detey_i_molodezhi_rasshiryaet_sferu_vliy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581128"/>
            <a:ext cx="2290216" cy="209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My priorities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4580" name="Рисунок 4" descr="ноч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642172" cy="2732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581" name="Рисунок 5" descr="команд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645024"/>
            <a:ext cx="399644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My priorities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But </a:t>
            </a:r>
            <a:r>
              <a:rPr lang="en-US" sz="3200" b="1" u="sng" dirty="0" smtClean="0"/>
              <a:t>what turns the scale is </a:t>
            </a:r>
            <a:r>
              <a:rPr lang="en-US" sz="3200" b="1" dirty="0" smtClean="0"/>
              <a:t>the creativity of the job (at least </a:t>
            </a:r>
            <a:r>
              <a:rPr lang="en-US" sz="3200" b="1" u="sng" dirty="0" smtClean="0"/>
              <a:t>as far as I am concerned</a:t>
            </a:r>
            <a:r>
              <a:rPr lang="en-US" sz="3200" b="1" dirty="0" smtClean="0"/>
              <a:t>). </a:t>
            </a:r>
          </a:p>
          <a:p>
            <a:r>
              <a:rPr lang="en-US" sz="3200" b="1" u="sng" dirty="0" smtClean="0"/>
              <a:t>Thus</a:t>
            </a:r>
            <a:r>
              <a:rPr lang="en-US" sz="3200" b="1" dirty="0" smtClean="0"/>
              <a:t>, I am planning to have work which can give me freedom to create, to develop myself and to learn new things. </a:t>
            </a:r>
            <a:endParaRPr lang="ru-RU" sz="3200" b="1" dirty="0" smtClean="0"/>
          </a:p>
        </p:txBody>
      </p:sp>
      <p:pic>
        <p:nvPicPr>
          <p:cNvPr id="8194" name="Picture 2" descr="J:\картинки\23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869160"/>
            <a:ext cx="2364583" cy="176962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My priorities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6627" name="Содержимое 3" descr="своб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556792"/>
            <a:ext cx="4768850" cy="3181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Рисунок 4" descr="свобода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071813"/>
            <a:ext cx="4857750" cy="3233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052736"/>
            <a:ext cx="72390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End</a:t>
            </a:r>
            <a:endParaRPr lang="ru-RU" sz="9600" dirty="0"/>
          </a:p>
        </p:txBody>
      </p:sp>
      <p:pic>
        <p:nvPicPr>
          <p:cNvPr id="9218" name="Picture 2" descr="J:\картинки\163224-800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125963" cy="40048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Today’s world of jobs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Today’s world of jobs </a:t>
            </a:r>
            <a:r>
              <a:rPr lang="en-US" b="1" u="sng" dirty="0" smtClean="0"/>
              <a:t>offers us new challenges</a:t>
            </a:r>
            <a:r>
              <a:rPr lang="en-US" b="1" dirty="0" smtClean="0"/>
              <a:t>. There is </a:t>
            </a:r>
            <a:r>
              <a:rPr lang="en-US" b="1" u="sng" dirty="0" smtClean="0"/>
              <a:t>an increase in </a:t>
            </a:r>
            <a:r>
              <a:rPr lang="en-US" b="1" dirty="0" smtClean="0"/>
              <a:t>the variety of different jobs nowadays. Such jobs as </a:t>
            </a:r>
            <a:r>
              <a:rPr lang="en-US" b="1" dirty="0" err="1" smtClean="0"/>
              <a:t>Djs</a:t>
            </a:r>
            <a:r>
              <a:rPr lang="en-US" b="1" dirty="0" smtClean="0"/>
              <a:t>, web and interior designers, machine operators, </a:t>
            </a:r>
            <a:r>
              <a:rPr lang="en-US" b="1" u="sng" dirty="0" smtClean="0"/>
              <a:t>have</a:t>
            </a:r>
            <a:r>
              <a:rPr lang="en-US" b="1" dirty="0" smtClean="0"/>
              <a:t> </a:t>
            </a:r>
            <a:r>
              <a:rPr lang="en-US" b="1" u="sng" dirty="0" smtClean="0"/>
              <a:t>appeared</a:t>
            </a:r>
            <a:r>
              <a:rPr lang="en-US" b="1" dirty="0" smtClean="0"/>
              <a:t> recently. Besides </a:t>
            </a:r>
            <a:r>
              <a:rPr lang="en-US" b="1" u="sng" dirty="0" smtClean="0"/>
              <a:t>as a result of technological advances </a:t>
            </a:r>
            <a:r>
              <a:rPr lang="en-US" b="1" dirty="0" smtClean="0"/>
              <a:t>traditional patterns of work </a:t>
            </a:r>
            <a:r>
              <a:rPr lang="en-US" b="1" u="sng" dirty="0" smtClean="0"/>
              <a:t>are changing </a:t>
            </a:r>
            <a:r>
              <a:rPr lang="en-US" b="1" dirty="0" smtClean="0"/>
              <a:t>rapidly</a:t>
            </a:r>
            <a:r>
              <a:rPr lang="en-US" dirty="0" smtClean="0"/>
              <a:t>. 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Today’s world of jobs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That’s why </a:t>
            </a:r>
            <a:r>
              <a:rPr lang="en-US" u="sng" smtClean="0"/>
              <a:t>more flexibility is required from </a:t>
            </a:r>
            <a:r>
              <a:rPr lang="en-US" smtClean="0"/>
              <a:t>the workforce. If a young person wants to </a:t>
            </a:r>
            <a:r>
              <a:rPr lang="en-US" u="sng" smtClean="0"/>
              <a:t>succeed in </a:t>
            </a:r>
            <a:r>
              <a:rPr lang="en-US" smtClean="0"/>
              <a:t>the 21</a:t>
            </a:r>
            <a:r>
              <a:rPr lang="en-US" baseline="30000" smtClean="0"/>
              <a:t>st</a:t>
            </a:r>
            <a:r>
              <a:rPr lang="en-US" smtClean="0"/>
              <a:t> century labour market , </a:t>
            </a:r>
            <a:r>
              <a:rPr lang="en-US" u="sng" smtClean="0"/>
              <a:t>self-investment in </a:t>
            </a:r>
            <a:r>
              <a:rPr lang="en-US" smtClean="0"/>
              <a:t>some certain skills and personal qualities is absolutely </a:t>
            </a:r>
            <a:r>
              <a:rPr lang="en-US" u="sng" smtClean="0"/>
              <a:t>essential</a:t>
            </a:r>
            <a:r>
              <a:rPr lang="en-US" smtClean="0"/>
              <a:t>. To make a good career he or she should </a:t>
            </a:r>
            <a:r>
              <a:rPr lang="en-US" u="sng" smtClean="0"/>
              <a:t>be quick to learn </a:t>
            </a:r>
            <a:r>
              <a:rPr lang="en-US" smtClean="0"/>
              <a:t>and </a:t>
            </a:r>
            <a:r>
              <a:rPr lang="en-US" u="sng" smtClean="0"/>
              <a:t>adaptable</a:t>
            </a:r>
            <a:r>
              <a:rPr lang="en-US" smtClean="0"/>
              <a:t>. </a:t>
            </a:r>
            <a:endParaRPr lang="ru-RU" smtClean="0"/>
          </a:p>
        </p:txBody>
      </p:sp>
      <p:pic>
        <p:nvPicPr>
          <p:cNvPr id="1026" name="Picture 2" descr="J:\картинки\0005-005-Kondi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88190"/>
            <a:ext cx="2304256" cy="27698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239000" cy="1143000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Today’s world of jobs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2294" name="Рисунок 6" descr="дизайнер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2892673" cy="36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7" descr="курс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8" descr="программист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3219822" cy="24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i="1" u="sng" dirty="0" smtClean="0">
                <a:solidFill>
                  <a:srgbClr val="002060"/>
                </a:solidFill>
              </a:rPr>
              <a:t>Reasons for work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People work for 2 </a:t>
            </a:r>
            <a:r>
              <a:rPr lang="en-US" sz="3600" b="1" i="1" u="sng" dirty="0" smtClean="0">
                <a:solidFill>
                  <a:srgbClr val="0070C0"/>
                </a:solidFill>
              </a:rPr>
              <a:t>sets of reasons</a:t>
            </a:r>
            <a:r>
              <a:rPr lang="en-US" sz="3600" b="1" i="1" dirty="0" smtClean="0">
                <a:solidFill>
                  <a:srgbClr val="0070C0"/>
                </a:solidFill>
              </a:rPr>
              <a:t>: extrinsic (</a:t>
            </a:r>
            <a:r>
              <a:rPr lang="en-US" sz="3600" b="1" i="1" u="sng" dirty="0" smtClean="0">
                <a:solidFill>
                  <a:srgbClr val="0070C0"/>
                </a:solidFill>
              </a:rPr>
              <a:t>for a wage, to earn money</a:t>
            </a:r>
            <a:r>
              <a:rPr lang="en-US" sz="3600" b="1" i="1" dirty="0" smtClean="0">
                <a:solidFill>
                  <a:srgbClr val="0070C0"/>
                </a:solidFill>
              </a:rPr>
              <a:t>) and intrinsic (f</a:t>
            </a:r>
            <a:r>
              <a:rPr lang="en-US" sz="3600" b="1" i="1" u="sng" dirty="0" smtClean="0">
                <a:solidFill>
                  <a:srgbClr val="0070C0"/>
                </a:solidFill>
              </a:rPr>
              <a:t>or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u="sng" dirty="0" smtClean="0">
                <a:solidFill>
                  <a:srgbClr val="0070C0"/>
                </a:solidFill>
              </a:rPr>
              <a:t>the interest and enjoyment </a:t>
            </a:r>
            <a:r>
              <a:rPr lang="en-US" sz="3600" b="1" i="1" dirty="0" smtClean="0">
                <a:solidFill>
                  <a:srgbClr val="0070C0"/>
                </a:solidFill>
              </a:rPr>
              <a:t>of the job, for the </a:t>
            </a:r>
            <a:r>
              <a:rPr lang="en-US" sz="3600" b="1" i="1" u="sng" dirty="0" smtClean="0">
                <a:solidFill>
                  <a:srgbClr val="0070C0"/>
                </a:solidFill>
              </a:rPr>
              <a:t>companionship</a:t>
            </a:r>
            <a:r>
              <a:rPr lang="en-US" sz="3600" b="1" i="1" dirty="0" smtClean="0">
                <a:solidFill>
                  <a:srgbClr val="0070C0"/>
                </a:solidFill>
              </a:rPr>
              <a:t>, for the status and the </a:t>
            </a:r>
            <a:r>
              <a:rPr lang="en-US" sz="3600" b="1" i="1" u="sng" dirty="0" smtClean="0">
                <a:solidFill>
                  <a:srgbClr val="0070C0"/>
                </a:solidFill>
              </a:rPr>
              <a:t>sense of identity</a:t>
            </a:r>
            <a:r>
              <a:rPr lang="en-US" sz="3600" b="1" i="1" dirty="0" smtClean="0">
                <a:solidFill>
                  <a:srgbClr val="0070C0"/>
                </a:solidFill>
              </a:rPr>
              <a:t>). </a:t>
            </a:r>
            <a:endParaRPr lang="ru-RU" sz="3600" b="1" i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J:\картинки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517232"/>
            <a:ext cx="1583357" cy="118751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</a:rPr>
              <a:t>Reasons for work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4339" name="Содержимое 3" descr="деньг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1700808"/>
            <a:ext cx="3129416" cy="4680520"/>
          </a:xfrm>
        </p:spPr>
      </p:pic>
      <p:pic>
        <p:nvPicPr>
          <p:cNvPr id="14340" name="Рисунок 4" descr="люблю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3744416" cy="25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1" descr="команд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36915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8472518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b="0" i="1" dirty="0" smtClean="0">
                <a:solidFill>
                  <a:srgbClr val="92D050"/>
                </a:solidFill>
              </a:rPr>
              <a:t>Why is the problem so pressing?</a:t>
            </a:r>
            <a:endParaRPr lang="ru-RU" b="0" i="1" dirty="0">
              <a:solidFill>
                <a:srgbClr val="92D05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The choice of the future profession is a very </a:t>
            </a:r>
            <a:r>
              <a:rPr lang="en-US" sz="3600" b="1" u="sng" dirty="0" smtClean="0">
                <a:solidFill>
                  <a:srgbClr val="002060"/>
                </a:solidFill>
              </a:rPr>
              <a:t>delicate </a:t>
            </a:r>
            <a:r>
              <a:rPr lang="en-US" sz="3600" b="1" dirty="0" smtClean="0">
                <a:solidFill>
                  <a:srgbClr val="002060"/>
                </a:solidFill>
              </a:rPr>
              <a:t>topic. The problem is really rather </a:t>
            </a:r>
            <a:r>
              <a:rPr lang="en-US" sz="3600" b="1" u="sng" dirty="0" smtClean="0">
                <a:solidFill>
                  <a:srgbClr val="002060"/>
                </a:solidFill>
              </a:rPr>
              <a:t>urgent</a:t>
            </a:r>
            <a:r>
              <a:rPr lang="en-US" sz="3600" b="1" dirty="0" smtClean="0">
                <a:solidFill>
                  <a:srgbClr val="002060"/>
                </a:solidFill>
              </a:rPr>
              <a:t> and </a:t>
            </a:r>
            <a:r>
              <a:rPr lang="en-US" sz="3600" b="1" u="sng" dirty="0" smtClean="0">
                <a:solidFill>
                  <a:srgbClr val="002060"/>
                </a:solidFill>
              </a:rPr>
              <a:t>acute</a:t>
            </a:r>
            <a:r>
              <a:rPr lang="en-US" sz="3600" b="1" dirty="0" smtClean="0">
                <a:solidFill>
                  <a:srgbClr val="002060"/>
                </a:solidFill>
              </a:rPr>
              <a:t> because you have very little time </a:t>
            </a:r>
            <a:r>
              <a:rPr lang="en-US" sz="3600" b="1" u="sng" dirty="0" smtClean="0">
                <a:solidFill>
                  <a:srgbClr val="002060"/>
                </a:solidFill>
              </a:rPr>
              <a:t>to solve </a:t>
            </a:r>
            <a:r>
              <a:rPr lang="en-US" sz="3600" b="1" dirty="0" smtClean="0">
                <a:solidFill>
                  <a:srgbClr val="002060"/>
                </a:solidFill>
              </a:rPr>
              <a:t>it. And making the wrong decision can </a:t>
            </a:r>
            <a:r>
              <a:rPr lang="en-US" sz="3600" b="1" u="sng" dirty="0" smtClean="0">
                <a:solidFill>
                  <a:srgbClr val="002060"/>
                </a:solidFill>
              </a:rPr>
              <a:t>result in </a:t>
            </a:r>
            <a:r>
              <a:rPr lang="en-US" sz="3600" b="1" dirty="0" smtClean="0">
                <a:solidFill>
                  <a:srgbClr val="002060"/>
                </a:solidFill>
              </a:rPr>
              <a:t>many troubles in future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92D050"/>
                </a:solidFill>
              </a:rPr>
              <a:t>Why is the problem so pressing?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6389" name="Рисунок 5" descr="неуверэ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888357" cy="4309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Рисунок 6" descr="депресси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422303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How to make a decision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The first step towards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making a decision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find out our talents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. It is good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to bear in mind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the professions of your parents because they often have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similar abilities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, though it is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not a must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We have many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possibilities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to solve the problem: we can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consult a psychologist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or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ask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someone you respect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for advice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J:\картинки\161031_html_3d7265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613595"/>
            <a:ext cx="1800200" cy="2244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231</TotalTime>
  <Words>562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Choosing a profession</vt:lpstr>
      <vt:lpstr>Today’s world of jobs</vt:lpstr>
      <vt:lpstr>Today’s world of jobs</vt:lpstr>
      <vt:lpstr>Today’s world of jobs</vt:lpstr>
      <vt:lpstr>Reasons for work</vt:lpstr>
      <vt:lpstr>Reasons for work</vt:lpstr>
      <vt:lpstr>Why is the problem so pressing?</vt:lpstr>
      <vt:lpstr>Why is the problem so pressing?</vt:lpstr>
      <vt:lpstr>How to make a decision</vt:lpstr>
      <vt:lpstr>How to make a decision</vt:lpstr>
      <vt:lpstr>How to make a decision</vt:lpstr>
      <vt:lpstr>How to make a decision</vt:lpstr>
      <vt:lpstr>My priorities</vt:lpstr>
      <vt:lpstr>My priorities</vt:lpstr>
      <vt:lpstr>My priorities</vt:lpstr>
      <vt:lpstr>My priorities</vt:lpstr>
      <vt:lpstr>My priorities</vt:lpstr>
      <vt:lpstr>My priorities</vt:lpstr>
      <vt:lpstr>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a profession</dc:title>
  <dc:creator>ИВАН</dc:creator>
  <cp:lastModifiedBy>общая</cp:lastModifiedBy>
  <cp:revision>26</cp:revision>
  <dcterms:created xsi:type="dcterms:W3CDTF">2010-03-17T13:46:16Z</dcterms:created>
  <dcterms:modified xsi:type="dcterms:W3CDTF">2013-01-27T06:33:17Z</dcterms:modified>
</cp:coreProperties>
</file>