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8" r:id="rId2"/>
    <p:sldId id="259" r:id="rId3"/>
    <p:sldId id="282" r:id="rId4"/>
    <p:sldId id="283" r:id="rId5"/>
    <p:sldId id="264" r:id="rId6"/>
    <p:sldId id="265" r:id="rId7"/>
    <p:sldId id="266" r:id="rId8"/>
    <p:sldId id="267" r:id="rId9"/>
    <p:sldId id="290" r:id="rId10"/>
    <p:sldId id="291" r:id="rId11"/>
    <p:sldId id="292" r:id="rId12"/>
    <p:sldId id="302" r:id="rId13"/>
    <p:sldId id="271" r:id="rId14"/>
    <p:sldId id="284" r:id="rId15"/>
    <p:sldId id="272" r:id="rId16"/>
    <p:sldId id="294" r:id="rId17"/>
    <p:sldId id="280" r:id="rId18"/>
    <p:sldId id="286" r:id="rId19"/>
    <p:sldId id="295" r:id="rId20"/>
    <p:sldId id="296" r:id="rId21"/>
    <p:sldId id="297" r:id="rId22"/>
    <p:sldId id="28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3B683-C744-4E75-BFE0-BD9022E599F5}" type="doc">
      <dgm:prSet loTypeId="urn:microsoft.com/office/officeart/2005/8/layout/venn1" loCatId="relationship" qsTypeId="urn:microsoft.com/office/officeart/2005/8/quickstyle/simple1" qsCatId="simple" csTypeId="urn:microsoft.com/office/officeart/2005/8/colors/accent1_2" csCatId="accent1" phldr="1"/>
      <dgm:spPr/>
    </dgm:pt>
    <dgm:pt modelId="{AB753CC9-DE9E-425C-A332-B9DEECE16147}">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sz="3200" b="1" dirty="0" smtClean="0"/>
            <a:t>Чему  учить?</a:t>
          </a:r>
        </a:p>
        <a:p>
          <a:r>
            <a:rPr lang="ru-RU" sz="2000" dirty="0" smtClean="0"/>
            <a:t> Обновление содержания</a:t>
          </a:r>
          <a:endParaRPr lang="ru-RU" sz="2000" dirty="0"/>
        </a:p>
      </dgm:t>
    </dgm:pt>
    <dgm:pt modelId="{104705C1-3D35-4219-8FCC-3ED5CE9D62EC}" type="parTrans" cxnId="{8CAB0CA3-490B-4087-8B03-5501E1D2F51A}">
      <dgm:prSet/>
      <dgm:spPr/>
      <dgm:t>
        <a:bodyPr/>
        <a:lstStyle/>
        <a:p>
          <a:endParaRPr lang="ru-RU"/>
        </a:p>
      </dgm:t>
    </dgm:pt>
    <dgm:pt modelId="{28A684B5-C14D-4C99-9FE2-F7EF28DAAD8E}" type="sibTrans" cxnId="{8CAB0CA3-490B-4087-8B03-5501E1D2F51A}">
      <dgm:prSet/>
      <dgm:spPr/>
      <dgm:t>
        <a:bodyPr/>
        <a:lstStyle/>
        <a:p>
          <a:endParaRPr lang="ru-RU"/>
        </a:p>
      </dgm:t>
    </dgm:pt>
    <dgm:pt modelId="{F3F5B40F-0967-482C-8AB3-EA4514C130C6}">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l"/>
          <a:r>
            <a:rPr lang="ru-RU" sz="3200" b="1" dirty="0" smtClean="0"/>
            <a:t>Как учить?</a:t>
          </a:r>
          <a:r>
            <a:rPr lang="ru-RU" sz="2100" dirty="0" smtClean="0"/>
            <a:t/>
          </a:r>
          <a:br>
            <a:rPr lang="ru-RU" sz="2100" dirty="0" smtClean="0"/>
          </a:br>
          <a:r>
            <a:rPr lang="ru-RU" sz="2100" dirty="0" smtClean="0"/>
            <a:t>Обновление средств обучения</a:t>
          </a:r>
          <a:endParaRPr lang="ru-RU" sz="2100" dirty="0"/>
        </a:p>
      </dgm:t>
    </dgm:pt>
    <dgm:pt modelId="{613AB201-28C3-417A-B598-8AC3DD5409AD}" type="parTrans" cxnId="{683624E3-C50C-4FC9-BE46-B10CD0D559A2}">
      <dgm:prSet/>
      <dgm:spPr/>
      <dgm:t>
        <a:bodyPr/>
        <a:lstStyle/>
        <a:p>
          <a:endParaRPr lang="ru-RU"/>
        </a:p>
      </dgm:t>
    </dgm:pt>
    <dgm:pt modelId="{55D52F0B-12BC-4822-8C27-1CDB51ED61E0}" type="sibTrans" cxnId="{683624E3-C50C-4FC9-BE46-B10CD0D559A2}">
      <dgm:prSet/>
      <dgm:spPr/>
      <dgm:t>
        <a:bodyPr/>
        <a:lstStyle/>
        <a:p>
          <a:endParaRPr lang="ru-RU"/>
        </a:p>
      </dgm:t>
    </dgm:pt>
    <dgm:pt modelId="{4946C065-F3C0-4D21-8624-983B1A49A829}">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ru-RU" sz="3200" b="1" dirty="0" smtClean="0"/>
            <a:t>      Ради чего учить? </a:t>
          </a:r>
          <a:br>
            <a:rPr lang="ru-RU" sz="3200" b="1" dirty="0" smtClean="0"/>
          </a:br>
          <a:r>
            <a:rPr lang="ru-RU" sz="2000" b="1" dirty="0" smtClean="0"/>
            <a:t>Ценности образования</a:t>
          </a:r>
          <a:endParaRPr lang="ru-RU" sz="2000" b="1" dirty="0"/>
        </a:p>
      </dgm:t>
    </dgm:pt>
    <dgm:pt modelId="{134ED5A7-6AC5-41BB-92AF-CF7AA5382EEC}" type="parTrans" cxnId="{63D39339-E033-49A6-B5C3-5D9D173FCAC3}">
      <dgm:prSet/>
      <dgm:spPr/>
      <dgm:t>
        <a:bodyPr/>
        <a:lstStyle/>
        <a:p>
          <a:endParaRPr lang="ru-RU"/>
        </a:p>
      </dgm:t>
    </dgm:pt>
    <dgm:pt modelId="{C22143C0-15C5-465C-A5F0-0B7DF8D7FF36}" type="sibTrans" cxnId="{63D39339-E033-49A6-B5C3-5D9D173FCAC3}">
      <dgm:prSet/>
      <dgm:spPr/>
      <dgm:t>
        <a:bodyPr/>
        <a:lstStyle/>
        <a:p>
          <a:endParaRPr lang="ru-RU"/>
        </a:p>
      </dgm:t>
    </dgm:pt>
    <dgm:pt modelId="{E7DBAEC5-FC0C-4878-A947-A7F08197BC51}" type="pres">
      <dgm:prSet presAssocID="{00F3B683-C744-4E75-BFE0-BD9022E599F5}" presName="compositeShape" presStyleCnt="0">
        <dgm:presLayoutVars>
          <dgm:chMax val="7"/>
          <dgm:dir/>
          <dgm:resizeHandles val="exact"/>
        </dgm:presLayoutVars>
      </dgm:prSet>
      <dgm:spPr/>
    </dgm:pt>
    <dgm:pt modelId="{F52D472A-5F5E-4959-BBC3-23E22E0DBABA}" type="pres">
      <dgm:prSet presAssocID="{AB753CC9-DE9E-425C-A332-B9DEECE16147}" presName="circ1" presStyleLbl="vennNode1" presStyleIdx="0" presStyleCnt="3" custScaleX="108200" custScaleY="61055" custLinFactNeighborX="-2083" custLinFactNeighborY="-21875"/>
      <dgm:spPr/>
      <dgm:t>
        <a:bodyPr/>
        <a:lstStyle/>
        <a:p>
          <a:endParaRPr lang="ru-RU"/>
        </a:p>
      </dgm:t>
    </dgm:pt>
    <dgm:pt modelId="{09ED964C-7D4F-445F-B55F-2D956ED1F769}" type="pres">
      <dgm:prSet presAssocID="{AB753CC9-DE9E-425C-A332-B9DEECE16147}" presName="circ1Tx" presStyleLbl="revTx" presStyleIdx="0" presStyleCnt="0">
        <dgm:presLayoutVars>
          <dgm:chMax val="0"/>
          <dgm:chPref val="0"/>
          <dgm:bulletEnabled val="1"/>
        </dgm:presLayoutVars>
      </dgm:prSet>
      <dgm:spPr/>
      <dgm:t>
        <a:bodyPr/>
        <a:lstStyle/>
        <a:p>
          <a:endParaRPr lang="ru-RU"/>
        </a:p>
      </dgm:t>
    </dgm:pt>
    <dgm:pt modelId="{3DDA2C43-52B0-4B77-A3C9-1D6DBBF58C3E}" type="pres">
      <dgm:prSet presAssocID="{F3F5B40F-0967-482C-8AB3-EA4514C130C6}" presName="circ2" presStyleLbl="vennNode1" presStyleIdx="1" presStyleCnt="3" custScaleX="109194" custScaleY="72817" custLinFactNeighborX="24281" custLinFactNeighborY="-24017"/>
      <dgm:spPr/>
      <dgm:t>
        <a:bodyPr/>
        <a:lstStyle/>
        <a:p>
          <a:endParaRPr lang="ru-RU"/>
        </a:p>
      </dgm:t>
    </dgm:pt>
    <dgm:pt modelId="{BA990630-D09A-4DCA-BA58-439B6F631A2C}" type="pres">
      <dgm:prSet presAssocID="{F3F5B40F-0967-482C-8AB3-EA4514C130C6}" presName="circ2Tx" presStyleLbl="revTx" presStyleIdx="0" presStyleCnt="0">
        <dgm:presLayoutVars>
          <dgm:chMax val="0"/>
          <dgm:chPref val="0"/>
          <dgm:bulletEnabled val="1"/>
        </dgm:presLayoutVars>
      </dgm:prSet>
      <dgm:spPr/>
      <dgm:t>
        <a:bodyPr/>
        <a:lstStyle/>
        <a:p>
          <a:endParaRPr lang="ru-RU"/>
        </a:p>
      </dgm:t>
    </dgm:pt>
    <dgm:pt modelId="{3593FE01-DEDF-445F-ABE9-BC4CA47734EF}" type="pres">
      <dgm:prSet presAssocID="{4946C065-F3C0-4D21-8624-983B1A49A829}" presName="circ3" presStyleLbl="vennNode1" presStyleIdx="2" presStyleCnt="3" custScaleX="111950" custScaleY="73479" custLinFactNeighborX="-26995" custLinFactNeighborY="-21534"/>
      <dgm:spPr/>
      <dgm:t>
        <a:bodyPr/>
        <a:lstStyle/>
        <a:p>
          <a:endParaRPr lang="ru-RU"/>
        </a:p>
      </dgm:t>
    </dgm:pt>
    <dgm:pt modelId="{28063E0A-A16F-4F48-A9E6-0182BD3AF1BB}" type="pres">
      <dgm:prSet presAssocID="{4946C065-F3C0-4D21-8624-983B1A49A829}" presName="circ3Tx" presStyleLbl="revTx" presStyleIdx="0" presStyleCnt="0">
        <dgm:presLayoutVars>
          <dgm:chMax val="0"/>
          <dgm:chPref val="0"/>
          <dgm:bulletEnabled val="1"/>
        </dgm:presLayoutVars>
      </dgm:prSet>
      <dgm:spPr/>
      <dgm:t>
        <a:bodyPr/>
        <a:lstStyle/>
        <a:p>
          <a:endParaRPr lang="ru-RU"/>
        </a:p>
      </dgm:t>
    </dgm:pt>
  </dgm:ptLst>
  <dgm:cxnLst>
    <dgm:cxn modelId="{15683643-6AF8-4DF6-8BAC-E167BAD97185}" type="presOf" srcId="{AB753CC9-DE9E-425C-A332-B9DEECE16147}" destId="{09ED964C-7D4F-445F-B55F-2D956ED1F769}" srcOrd="1" destOrd="0" presId="urn:microsoft.com/office/officeart/2005/8/layout/venn1"/>
    <dgm:cxn modelId="{F48AA5A0-7DB0-464A-ABC5-FB6C9E032138}" type="presOf" srcId="{AB753CC9-DE9E-425C-A332-B9DEECE16147}" destId="{F52D472A-5F5E-4959-BBC3-23E22E0DBABA}" srcOrd="0" destOrd="0" presId="urn:microsoft.com/office/officeart/2005/8/layout/venn1"/>
    <dgm:cxn modelId="{28014985-087C-48DF-BE17-CE8361E05C41}" type="presOf" srcId="{00F3B683-C744-4E75-BFE0-BD9022E599F5}" destId="{E7DBAEC5-FC0C-4878-A947-A7F08197BC51}" srcOrd="0" destOrd="0" presId="urn:microsoft.com/office/officeart/2005/8/layout/venn1"/>
    <dgm:cxn modelId="{8CAB0CA3-490B-4087-8B03-5501E1D2F51A}" srcId="{00F3B683-C744-4E75-BFE0-BD9022E599F5}" destId="{AB753CC9-DE9E-425C-A332-B9DEECE16147}" srcOrd="0" destOrd="0" parTransId="{104705C1-3D35-4219-8FCC-3ED5CE9D62EC}" sibTransId="{28A684B5-C14D-4C99-9FE2-F7EF28DAAD8E}"/>
    <dgm:cxn modelId="{7705359D-4E2D-40C9-9C1C-767CD44E8A42}" type="presOf" srcId="{4946C065-F3C0-4D21-8624-983B1A49A829}" destId="{3593FE01-DEDF-445F-ABE9-BC4CA47734EF}" srcOrd="0" destOrd="0" presId="urn:microsoft.com/office/officeart/2005/8/layout/venn1"/>
    <dgm:cxn modelId="{37902B58-0ACE-487D-AAA5-3F94E9DBB91D}" type="presOf" srcId="{F3F5B40F-0967-482C-8AB3-EA4514C130C6}" destId="{BA990630-D09A-4DCA-BA58-439B6F631A2C}" srcOrd="1" destOrd="0" presId="urn:microsoft.com/office/officeart/2005/8/layout/venn1"/>
    <dgm:cxn modelId="{77019306-7380-4F66-906F-E3295B537553}" type="presOf" srcId="{F3F5B40F-0967-482C-8AB3-EA4514C130C6}" destId="{3DDA2C43-52B0-4B77-A3C9-1D6DBBF58C3E}" srcOrd="0" destOrd="0" presId="urn:microsoft.com/office/officeart/2005/8/layout/venn1"/>
    <dgm:cxn modelId="{63D39339-E033-49A6-B5C3-5D9D173FCAC3}" srcId="{00F3B683-C744-4E75-BFE0-BD9022E599F5}" destId="{4946C065-F3C0-4D21-8624-983B1A49A829}" srcOrd="2" destOrd="0" parTransId="{134ED5A7-6AC5-41BB-92AF-CF7AA5382EEC}" sibTransId="{C22143C0-15C5-465C-A5F0-0B7DF8D7FF36}"/>
    <dgm:cxn modelId="{3AD0ADF2-A39E-40BB-ACD3-C0DB9F64568A}" type="presOf" srcId="{4946C065-F3C0-4D21-8624-983B1A49A829}" destId="{28063E0A-A16F-4F48-A9E6-0182BD3AF1BB}" srcOrd="1" destOrd="0" presId="urn:microsoft.com/office/officeart/2005/8/layout/venn1"/>
    <dgm:cxn modelId="{683624E3-C50C-4FC9-BE46-B10CD0D559A2}" srcId="{00F3B683-C744-4E75-BFE0-BD9022E599F5}" destId="{F3F5B40F-0967-482C-8AB3-EA4514C130C6}" srcOrd="1" destOrd="0" parTransId="{613AB201-28C3-417A-B598-8AC3DD5409AD}" sibTransId="{55D52F0B-12BC-4822-8C27-1CDB51ED61E0}"/>
    <dgm:cxn modelId="{FD803F4B-9E19-4F40-9ABC-46EB2B0D4DB9}" type="presParOf" srcId="{E7DBAEC5-FC0C-4878-A947-A7F08197BC51}" destId="{F52D472A-5F5E-4959-BBC3-23E22E0DBABA}" srcOrd="0" destOrd="0" presId="urn:microsoft.com/office/officeart/2005/8/layout/venn1"/>
    <dgm:cxn modelId="{6E641C6E-9CBF-428C-B320-249DEAFA7DA6}" type="presParOf" srcId="{E7DBAEC5-FC0C-4878-A947-A7F08197BC51}" destId="{09ED964C-7D4F-445F-B55F-2D956ED1F769}" srcOrd="1" destOrd="0" presId="urn:microsoft.com/office/officeart/2005/8/layout/venn1"/>
    <dgm:cxn modelId="{479720E1-2752-48C4-BA56-6B2D3F7405B1}" type="presParOf" srcId="{E7DBAEC5-FC0C-4878-A947-A7F08197BC51}" destId="{3DDA2C43-52B0-4B77-A3C9-1D6DBBF58C3E}" srcOrd="2" destOrd="0" presId="urn:microsoft.com/office/officeart/2005/8/layout/venn1"/>
    <dgm:cxn modelId="{333F3D85-9E5D-4CD1-BAF5-988EDDB2A97B}" type="presParOf" srcId="{E7DBAEC5-FC0C-4878-A947-A7F08197BC51}" destId="{BA990630-D09A-4DCA-BA58-439B6F631A2C}" srcOrd="3" destOrd="0" presId="urn:microsoft.com/office/officeart/2005/8/layout/venn1"/>
    <dgm:cxn modelId="{8BA1685D-1602-4C3F-938A-3EC68B6E6DA5}" type="presParOf" srcId="{E7DBAEC5-FC0C-4878-A947-A7F08197BC51}" destId="{3593FE01-DEDF-445F-ABE9-BC4CA47734EF}" srcOrd="4" destOrd="0" presId="urn:microsoft.com/office/officeart/2005/8/layout/venn1"/>
    <dgm:cxn modelId="{6F5AF30C-2F6B-4F97-95C9-309D882F4790}" type="presParOf" srcId="{E7DBAEC5-FC0C-4878-A947-A7F08197BC51}" destId="{28063E0A-A16F-4F48-A9E6-0182BD3AF1B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0E28EC-DCBD-4252-92E0-7A0AADB7CDD4}" type="doc">
      <dgm:prSet loTypeId="urn:microsoft.com/office/officeart/2005/8/layout/radial4" loCatId="relationship" qsTypeId="urn:microsoft.com/office/officeart/2005/8/quickstyle/simple3" qsCatId="simple" csTypeId="urn:microsoft.com/office/officeart/2005/8/colors/accent5_5" csCatId="accent5" phldr="1"/>
      <dgm:spPr/>
      <dgm:t>
        <a:bodyPr/>
        <a:lstStyle/>
        <a:p>
          <a:endParaRPr lang="ru-RU"/>
        </a:p>
      </dgm:t>
    </dgm:pt>
    <dgm:pt modelId="{9794AC23-4B99-4887-AE89-CFF08447868B}">
      <dgm:prSet phldrT="[Текст]"/>
      <dgm:spPr/>
      <dgm:t>
        <a:bodyPr/>
        <a:lstStyle/>
        <a:p>
          <a:r>
            <a:rPr lang="ru-RU" dirty="0" smtClean="0"/>
            <a:t>СТАНДАРТЫ ВТОРОГО ПОКОЛЕНИЯ</a:t>
          </a:r>
          <a:endParaRPr lang="ru-RU" dirty="0"/>
        </a:p>
      </dgm:t>
    </dgm:pt>
    <dgm:pt modelId="{05821DBD-78A7-47EC-AEB0-72DDECB291E3}" type="parTrans" cxnId="{E155CB45-6C0B-45C3-B30C-DE2551F238F6}">
      <dgm:prSet/>
      <dgm:spPr/>
      <dgm:t>
        <a:bodyPr/>
        <a:lstStyle/>
        <a:p>
          <a:endParaRPr lang="ru-RU"/>
        </a:p>
      </dgm:t>
    </dgm:pt>
    <dgm:pt modelId="{EFB0EE6E-4715-4967-8814-59601F8F6B3D}" type="sibTrans" cxnId="{E155CB45-6C0B-45C3-B30C-DE2551F238F6}">
      <dgm:prSet/>
      <dgm:spPr/>
      <dgm:t>
        <a:bodyPr/>
        <a:lstStyle/>
        <a:p>
          <a:endParaRPr lang="ru-RU"/>
        </a:p>
      </dgm:t>
    </dgm:pt>
    <dgm:pt modelId="{477A7806-9EBE-4756-A716-B0441622ABB0}">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ru-RU" dirty="0" smtClean="0"/>
            <a:t>ВНЕУРОЧНАЯ ДЕЯТЕЛЬНОСТЬ</a:t>
          </a:r>
          <a:endParaRPr lang="ru-RU" dirty="0"/>
        </a:p>
      </dgm:t>
    </dgm:pt>
    <dgm:pt modelId="{3D90F78C-0D9E-43E0-950D-5A97815A8E3E}" type="parTrans" cxnId="{CA5A740C-EA24-45F8-98FD-6A66AD00520D}">
      <dgm:prSet/>
      <dgm:spPr/>
      <dgm:t>
        <a:bodyPr/>
        <a:lstStyle/>
        <a:p>
          <a:endParaRPr lang="ru-RU"/>
        </a:p>
      </dgm:t>
    </dgm:pt>
    <dgm:pt modelId="{7EB4B61A-E22A-4A61-B858-4BE0224EA5B9}" type="sibTrans" cxnId="{CA5A740C-EA24-45F8-98FD-6A66AD00520D}">
      <dgm:prSet/>
      <dgm:spPr/>
      <dgm:t>
        <a:bodyPr/>
        <a:lstStyle/>
        <a:p>
          <a:endParaRPr lang="ru-RU"/>
        </a:p>
      </dgm:t>
    </dgm:pt>
    <dgm:pt modelId="{47D9693C-9A23-421E-B9E5-A0272122C8F8}">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u-RU" dirty="0" smtClean="0"/>
            <a:t>ФОРМИРОВАНИЕ СИСТЕМЫ УУД</a:t>
          </a:r>
          <a:endParaRPr lang="ru-RU" dirty="0"/>
        </a:p>
      </dgm:t>
    </dgm:pt>
    <dgm:pt modelId="{09DB52AB-9695-44A7-8D4B-8DA0CCAD2EA5}" type="parTrans" cxnId="{4CB55A73-A9D6-4042-8932-E0EB224A2C83}">
      <dgm:prSet/>
      <dgm:spPr/>
      <dgm:t>
        <a:bodyPr/>
        <a:lstStyle/>
        <a:p>
          <a:endParaRPr lang="ru-RU"/>
        </a:p>
      </dgm:t>
    </dgm:pt>
    <dgm:pt modelId="{0926CDE3-69C3-4B37-8008-3C335B189874}" type="sibTrans" cxnId="{4CB55A73-A9D6-4042-8932-E0EB224A2C83}">
      <dgm:prSet/>
      <dgm:spPr/>
      <dgm:t>
        <a:bodyPr/>
        <a:lstStyle/>
        <a:p>
          <a:endParaRPr lang="ru-RU"/>
        </a:p>
      </dgm:t>
    </dgm:pt>
    <dgm:pt modelId="{4A1CD582-A562-4C4B-A3E7-945E92CC5D07}">
      <dgm:prSet phldrT="[Текст]">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ru-RU" dirty="0" smtClean="0"/>
            <a:t>ПРИОРИТЕТНО ВОСПИТАНИЕ</a:t>
          </a:r>
          <a:endParaRPr lang="ru-RU" dirty="0"/>
        </a:p>
      </dgm:t>
    </dgm:pt>
    <dgm:pt modelId="{E9BD9F43-E7CC-4AAF-85B6-2D6EBA90DCCB}" type="parTrans" cxnId="{37CC6FC4-2236-4C9D-BD1A-AD38D395E444}">
      <dgm:prSet/>
      <dgm:spPr/>
      <dgm:t>
        <a:bodyPr/>
        <a:lstStyle/>
        <a:p>
          <a:endParaRPr lang="ru-RU"/>
        </a:p>
      </dgm:t>
    </dgm:pt>
    <dgm:pt modelId="{BCBB5C47-6A23-4320-B019-1C37C5C424FB}" type="sibTrans" cxnId="{37CC6FC4-2236-4C9D-BD1A-AD38D395E444}">
      <dgm:prSet/>
      <dgm:spPr/>
      <dgm:t>
        <a:bodyPr/>
        <a:lstStyle/>
        <a:p>
          <a:endParaRPr lang="ru-RU"/>
        </a:p>
      </dgm:t>
    </dgm:pt>
    <dgm:pt modelId="{203DCB35-AF82-4D88-8830-2CCFA1F3D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ru-RU" dirty="0" smtClean="0"/>
            <a:t>НОВЫЕ ФОРМЫ ПРОВЕРОЧНЫХ РАБОТ</a:t>
          </a:r>
          <a:endParaRPr lang="ru-RU" dirty="0"/>
        </a:p>
      </dgm:t>
    </dgm:pt>
    <dgm:pt modelId="{D13ECEF1-4E90-4FA3-95E7-A43C0B33EC95}" type="parTrans" cxnId="{1E6B8B22-48DE-4F2C-8A1F-D0FF41C38711}">
      <dgm:prSet/>
      <dgm:spPr/>
      <dgm:t>
        <a:bodyPr/>
        <a:lstStyle/>
        <a:p>
          <a:endParaRPr lang="ru-RU"/>
        </a:p>
      </dgm:t>
    </dgm:pt>
    <dgm:pt modelId="{D733284A-93CE-47F0-BFD9-B5501470FED3}" type="sibTrans" cxnId="{1E6B8B22-48DE-4F2C-8A1F-D0FF41C38711}">
      <dgm:prSet/>
      <dgm:spPr/>
      <dgm:t>
        <a:bodyPr/>
        <a:lstStyle/>
        <a:p>
          <a:endParaRPr lang="ru-RU"/>
        </a:p>
      </dgm:t>
    </dgm:pt>
    <dgm:pt modelId="{3D5D0FD2-76A2-480A-9BE8-BB4BA731B4C8}">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ru-RU" dirty="0" smtClean="0"/>
            <a:t>ОРИЕНТАЦИЯ НА РЕЗУЛЬТАТ ОБРАЗОВАНИЯ</a:t>
          </a:r>
          <a:endParaRPr lang="ru-RU" dirty="0"/>
        </a:p>
      </dgm:t>
    </dgm:pt>
    <dgm:pt modelId="{D59B5018-6BD5-4231-BCC5-50623462C598}" type="parTrans" cxnId="{06FD3BA2-426B-4E0D-995A-2E0BFB26B66D}">
      <dgm:prSet/>
      <dgm:spPr/>
      <dgm:t>
        <a:bodyPr/>
        <a:lstStyle/>
        <a:p>
          <a:endParaRPr lang="ru-RU"/>
        </a:p>
      </dgm:t>
    </dgm:pt>
    <dgm:pt modelId="{C38587DE-1F92-4C84-BAA6-5F7BC6250A77}" type="sibTrans" cxnId="{06FD3BA2-426B-4E0D-995A-2E0BFB26B66D}">
      <dgm:prSet/>
      <dgm:spPr/>
      <dgm:t>
        <a:bodyPr/>
        <a:lstStyle/>
        <a:p>
          <a:endParaRPr lang="ru-RU"/>
        </a:p>
      </dgm:t>
    </dgm:pt>
    <dgm:pt modelId="{73122BBB-BA45-428A-8C61-067688F51B5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ru-RU" dirty="0" smtClean="0"/>
            <a:t>ДЕЯТЕЛЬНОСТНЫЙ ПОДХОД</a:t>
          </a:r>
          <a:endParaRPr lang="ru-RU" dirty="0"/>
        </a:p>
      </dgm:t>
    </dgm:pt>
    <dgm:pt modelId="{D257118D-131A-4361-B8A5-D6206B31BF8A}" type="parTrans" cxnId="{05D394AF-A6A3-4536-BE30-685514D68F99}">
      <dgm:prSet/>
      <dgm:spPr/>
      <dgm:t>
        <a:bodyPr/>
        <a:lstStyle/>
        <a:p>
          <a:endParaRPr lang="ru-RU"/>
        </a:p>
      </dgm:t>
    </dgm:pt>
    <dgm:pt modelId="{0D529C68-A551-4853-B5BF-7FCFEA00FEC3}" type="sibTrans" cxnId="{05D394AF-A6A3-4536-BE30-685514D68F99}">
      <dgm:prSet/>
      <dgm:spPr/>
      <dgm:t>
        <a:bodyPr/>
        <a:lstStyle/>
        <a:p>
          <a:endParaRPr lang="ru-RU"/>
        </a:p>
      </dgm:t>
    </dgm:pt>
    <dgm:pt modelId="{C1F0057F-4803-415E-A199-D7D8FA2EC16C}" type="pres">
      <dgm:prSet presAssocID="{FD0E28EC-DCBD-4252-92E0-7A0AADB7CDD4}" presName="cycle" presStyleCnt="0">
        <dgm:presLayoutVars>
          <dgm:chMax val="1"/>
          <dgm:dir/>
          <dgm:animLvl val="ctr"/>
          <dgm:resizeHandles val="exact"/>
        </dgm:presLayoutVars>
      </dgm:prSet>
      <dgm:spPr/>
      <dgm:t>
        <a:bodyPr/>
        <a:lstStyle/>
        <a:p>
          <a:endParaRPr lang="ru-RU"/>
        </a:p>
      </dgm:t>
    </dgm:pt>
    <dgm:pt modelId="{6E8F89BD-525B-49B9-A25E-36641811ED15}" type="pres">
      <dgm:prSet presAssocID="{9794AC23-4B99-4887-AE89-CFF08447868B}" presName="centerShape" presStyleLbl="node0" presStyleIdx="0" presStyleCnt="1" custLinFactNeighborX="840" custLinFactNeighborY="-19830"/>
      <dgm:spPr/>
      <dgm:t>
        <a:bodyPr/>
        <a:lstStyle/>
        <a:p>
          <a:endParaRPr lang="ru-RU"/>
        </a:p>
      </dgm:t>
    </dgm:pt>
    <dgm:pt modelId="{839980F8-5989-464E-BCB3-C72ABC6C3C6C}" type="pres">
      <dgm:prSet presAssocID="{3D90F78C-0D9E-43E0-950D-5A97815A8E3E}" presName="parTrans" presStyleLbl="bgSibTrans2D1" presStyleIdx="0" presStyleCnt="6"/>
      <dgm:spPr/>
      <dgm:t>
        <a:bodyPr/>
        <a:lstStyle/>
        <a:p>
          <a:endParaRPr lang="ru-RU"/>
        </a:p>
      </dgm:t>
    </dgm:pt>
    <dgm:pt modelId="{57345B9E-0FA4-446E-9FDF-C6F727AB0AFC}" type="pres">
      <dgm:prSet presAssocID="{477A7806-9EBE-4756-A716-B0441622ABB0}" presName="node" presStyleLbl="node1" presStyleIdx="0" presStyleCnt="6" custScaleX="189230" custRadScaleRad="31381" custRadScaleInc="-300811">
        <dgm:presLayoutVars>
          <dgm:bulletEnabled val="1"/>
        </dgm:presLayoutVars>
      </dgm:prSet>
      <dgm:spPr/>
      <dgm:t>
        <a:bodyPr/>
        <a:lstStyle/>
        <a:p>
          <a:endParaRPr lang="ru-RU"/>
        </a:p>
      </dgm:t>
    </dgm:pt>
    <dgm:pt modelId="{2CBDEC51-93CF-4B8A-A23B-584516792306}" type="pres">
      <dgm:prSet presAssocID="{D257118D-131A-4361-B8A5-D6206B31BF8A}" presName="parTrans" presStyleLbl="bgSibTrans2D1" presStyleIdx="1" presStyleCnt="6"/>
      <dgm:spPr/>
      <dgm:t>
        <a:bodyPr/>
        <a:lstStyle/>
        <a:p>
          <a:endParaRPr lang="ru-RU"/>
        </a:p>
      </dgm:t>
    </dgm:pt>
    <dgm:pt modelId="{D99FD2BA-A86E-4B78-92CC-B01CCC686D6E}" type="pres">
      <dgm:prSet presAssocID="{73122BBB-BA45-428A-8C61-067688F51B52}" presName="node" presStyleLbl="node1" presStyleIdx="1" presStyleCnt="6" custRadScaleRad="93073" custRadScaleInc="-95868">
        <dgm:presLayoutVars>
          <dgm:bulletEnabled val="1"/>
        </dgm:presLayoutVars>
      </dgm:prSet>
      <dgm:spPr/>
      <dgm:t>
        <a:bodyPr/>
        <a:lstStyle/>
        <a:p>
          <a:endParaRPr lang="ru-RU"/>
        </a:p>
      </dgm:t>
    </dgm:pt>
    <dgm:pt modelId="{215C500E-A624-4284-AE28-F0BC28E26961}" type="pres">
      <dgm:prSet presAssocID="{D59B5018-6BD5-4231-BCC5-50623462C598}" presName="parTrans" presStyleLbl="bgSibTrans2D1" presStyleIdx="2" presStyleCnt="6"/>
      <dgm:spPr/>
      <dgm:t>
        <a:bodyPr/>
        <a:lstStyle/>
        <a:p>
          <a:endParaRPr lang="ru-RU"/>
        </a:p>
      </dgm:t>
    </dgm:pt>
    <dgm:pt modelId="{E7CC58E1-F310-48D8-AB36-9673ACE8C68D}" type="pres">
      <dgm:prSet presAssocID="{3D5D0FD2-76A2-480A-9BE8-BB4BA731B4C8}" presName="node" presStyleLbl="node1" presStyleIdx="2" presStyleCnt="6" custRadScaleRad="128684" custRadScaleInc="-92829">
        <dgm:presLayoutVars>
          <dgm:bulletEnabled val="1"/>
        </dgm:presLayoutVars>
      </dgm:prSet>
      <dgm:spPr/>
      <dgm:t>
        <a:bodyPr/>
        <a:lstStyle/>
        <a:p>
          <a:endParaRPr lang="ru-RU"/>
        </a:p>
      </dgm:t>
    </dgm:pt>
    <dgm:pt modelId="{E862E364-21E0-45C9-8A7E-1BF3730F8CCC}" type="pres">
      <dgm:prSet presAssocID="{09DB52AB-9695-44A7-8D4B-8DA0CCAD2EA5}" presName="parTrans" presStyleLbl="bgSibTrans2D1" presStyleIdx="3" presStyleCnt="6"/>
      <dgm:spPr/>
      <dgm:t>
        <a:bodyPr/>
        <a:lstStyle/>
        <a:p>
          <a:endParaRPr lang="ru-RU"/>
        </a:p>
      </dgm:t>
    </dgm:pt>
    <dgm:pt modelId="{D52E9103-E1D4-4C73-9FA0-D56F93AA1572}" type="pres">
      <dgm:prSet presAssocID="{47D9693C-9A23-421E-B9E5-A0272122C8F8}" presName="node" presStyleLbl="node1" presStyleIdx="3" presStyleCnt="6" custScaleX="180192" custRadScaleRad="110530" custRadScaleInc="-56394">
        <dgm:presLayoutVars>
          <dgm:bulletEnabled val="1"/>
        </dgm:presLayoutVars>
      </dgm:prSet>
      <dgm:spPr/>
      <dgm:t>
        <a:bodyPr/>
        <a:lstStyle/>
        <a:p>
          <a:endParaRPr lang="ru-RU"/>
        </a:p>
      </dgm:t>
    </dgm:pt>
    <dgm:pt modelId="{9D82FB26-A365-4E33-B41C-FF3579D3EB0F}" type="pres">
      <dgm:prSet presAssocID="{E9BD9F43-E7CC-4AAF-85B6-2D6EBA90DCCB}" presName="parTrans" presStyleLbl="bgSibTrans2D1" presStyleIdx="4" presStyleCnt="6"/>
      <dgm:spPr/>
      <dgm:t>
        <a:bodyPr/>
        <a:lstStyle/>
        <a:p>
          <a:endParaRPr lang="ru-RU"/>
        </a:p>
      </dgm:t>
    </dgm:pt>
    <dgm:pt modelId="{6E72C4AE-BF1B-4722-96F6-1ECF16304F2C}" type="pres">
      <dgm:prSet presAssocID="{4A1CD582-A562-4C4B-A3E7-945E92CC5D07}" presName="node" presStyleLbl="node1" presStyleIdx="4" presStyleCnt="6" custRadScaleRad="128813" custRadScaleInc="-21115">
        <dgm:presLayoutVars>
          <dgm:bulletEnabled val="1"/>
        </dgm:presLayoutVars>
      </dgm:prSet>
      <dgm:spPr/>
      <dgm:t>
        <a:bodyPr/>
        <a:lstStyle/>
        <a:p>
          <a:endParaRPr lang="ru-RU"/>
        </a:p>
      </dgm:t>
    </dgm:pt>
    <dgm:pt modelId="{395F5FD4-3CC3-49A7-962C-BC9784080C12}" type="pres">
      <dgm:prSet presAssocID="{D13ECEF1-4E90-4FA3-95E7-A43C0B33EC95}" presName="parTrans" presStyleLbl="bgSibTrans2D1" presStyleIdx="5" presStyleCnt="6"/>
      <dgm:spPr/>
      <dgm:t>
        <a:bodyPr/>
        <a:lstStyle/>
        <a:p>
          <a:endParaRPr lang="ru-RU"/>
        </a:p>
      </dgm:t>
    </dgm:pt>
    <dgm:pt modelId="{69D80B6B-3CC2-4D23-8B54-DACB7667B406}" type="pres">
      <dgm:prSet presAssocID="{203DCB35-AF82-4D88-8830-2CCFA1F3D2F2}" presName="node" presStyleLbl="node1" presStyleIdx="5" presStyleCnt="6" custRadScaleRad="95408" custRadScaleInc="-11935">
        <dgm:presLayoutVars>
          <dgm:bulletEnabled val="1"/>
        </dgm:presLayoutVars>
      </dgm:prSet>
      <dgm:spPr/>
      <dgm:t>
        <a:bodyPr/>
        <a:lstStyle/>
        <a:p>
          <a:endParaRPr lang="ru-RU"/>
        </a:p>
      </dgm:t>
    </dgm:pt>
  </dgm:ptLst>
  <dgm:cxnLst>
    <dgm:cxn modelId="{B48DD38B-9C47-4AD9-85D6-AAD149236CC7}" type="presOf" srcId="{E9BD9F43-E7CC-4AAF-85B6-2D6EBA90DCCB}" destId="{9D82FB26-A365-4E33-B41C-FF3579D3EB0F}" srcOrd="0" destOrd="0" presId="urn:microsoft.com/office/officeart/2005/8/layout/radial4"/>
    <dgm:cxn modelId="{8349B228-461F-451C-9C62-E89D0A9AFCFC}" type="presOf" srcId="{09DB52AB-9695-44A7-8D4B-8DA0CCAD2EA5}" destId="{E862E364-21E0-45C9-8A7E-1BF3730F8CCC}" srcOrd="0" destOrd="0" presId="urn:microsoft.com/office/officeart/2005/8/layout/radial4"/>
    <dgm:cxn modelId="{57BF3C0D-1150-4FA3-961F-A66C4636151A}" type="presOf" srcId="{3D5D0FD2-76A2-480A-9BE8-BB4BA731B4C8}" destId="{E7CC58E1-F310-48D8-AB36-9673ACE8C68D}" srcOrd="0" destOrd="0" presId="urn:microsoft.com/office/officeart/2005/8/layout/radial4"/>
    <dgm:cxn modelId="{37CC6FC4-2236-4C9D-BD1A-AD38D395E444}" srcId="{9794AC23-4B99-4887-AE89-CFF08447868B}" destId="{4A1CD582-A562-4C4B-A3E7-945E92CC5D07}" srcOrd="4" destOrd="0" parTransId="{E9BD9F43-E7CC-4AAF-85B6-2D6EBA90DCCB}" sibTransId="{BCBB5C47-6A23-4320-B019-1C37C5C424FB}"/>
    <dgm:cxn modelId="{C5156BCF-D3F6-4158-A651-7C93A674ADA8}" type="presOf" srcId="{FD0E28EC-DCBD-4252-92E0-7A0AADB7CDD4}" destId="{C1F0057F-4803-415E-A199-D7D8FA2EC16C}" srcOrd="0" destOrd="0" presId="urn:microsoft.com/office/officeart/2005/8/layout/radial4"/>
    <dgm:cxn modelId="{1D365BCD-F673-4FBC-A5A1-E130AD3F036D}" type="presOf" srcId="{3D90F78C-0D9E-43E0-950D-5A97815A8E3E}" destId="{839980F8-5989-464E-BCB3-C72ABC6C3C6C}" srcOrd="0" destOrd="0" presId="urn:microsoft.com/office/officeart/2005/8/layout/radial4"/>
    <dgm:cxn modelId="{4CB55A73-A9D6-4042-8932-E0EB224A2C83}" srcId="{9794AC23-4B99-4887-AE89-CFF08447868B}" destId="{47D9693C-9A23-421E-B9E5-A0272122C8F8}" srcOrd="3" destOrd="0" parTransId="{09DB52AB-9695-44A7-8D4B-8DA0CCAD2EA5}" sibTransId="{0926CDE3-69C3-4B37-8008-3C335B189874}"/>
    <dgm:cxn modelId="{E155CB45-6C0B-45C3-B30C-DE2551F238F6}" srcId="{FD0E28EC-DCBD-4252-92E0-7A0AADB7CDD4}" destId="{9794AC23-4B99-4887-AE89-CFF08447868B}" srcOrd="0" destOrd="0" parTransId="{05821DBD-78A7-47EC-AEB0-72DDECB291E3}" sibTransId="{EFB0EE6E-4715-4967-8814-59601F8F6B3D}"/>
    <dgm:cxn modelId="{1698B397-283C-4E6B-A907-28CD12D585D4}" type="presOf" srcId="{9794AC23-4B99-4887-AE89-CFF08447868B}" destId="{6E8F89BD-525B-49B9-A25E-36641811ED15}" srcOrd="0" destOrd="0" presId="urn:microsoft.com/office/officeart/2005/8/layout/radial4"/>
    <dgm:cxn modelId="{5F10871F-129C-4595-A56E-C9393527F16E}" type="presOf" srcId="{4A1CD582-A562-4C4B-A3E7-945E92CC5D07}" destId="{6E72C4AE-BF1B-4722-96F6-1ECF16304F2C}" srcOrd="0" destOrd="0" presId="urn:microsoft.com/office/officeart/2005/8/layout/radial4"/>
    <dgm:cxn modelId="{C1E96B3F-7B80-4761-B4BB-0FFB3B723A8B}" type="presOf" srcId="{203DCB35-AF82-4D88-8830-2CCFA1F3D2F2}" destId="{69D80B6B-3CC2-4D23-8B54-DACB7667B406}" srcOrd="0" destOrd="0" presId="urn:microsoft.com/office/officeart/2005/8/layout/radial4"/>
    <dgm:cxn modelId="{41226A61-5C14-45ED-BD0A-74099D61F74D}" type="presOf" srcId="{D257118D-131A-4361-B8A5-D6206B31BF8A}" destId="{2CBDEC51-93CF-4B8A-A23B-584516792306}" srcOrd="0" destOrd="0" presId="urn:microsoft.com/office/officeart/2005/8/layout/radial4"/>
    <dgm:cxn modelId="{B72EDB3C-C43A-4060-9068-B2F114AFCD21}" type="presOf" srcId="{477A7806-9EBE-4756-A716-B0441622ABB0}" destId="{57345B9E-0FA4-446E-9FDF-C6F727AB0AFC}" srcOrd="0" destOrd="0" presId="urn:microsoft.com/office/officeart/2005/8/layout/radial4"/>
    <dgm:cxn modelId="{06FD3BA2-426B-4E0D-995A-2E0BFB26B66D}" srcId="{9794AC23-4B99-4887-AE89-CFF08447868B}" destId="{3D5D0FD2-76A2-480A-9BE8-BB4BA731B4C8}" srcOrd="2" destOrd="0" parTransId="{D59B5018-6BD5-4231-BCC5-50623462C598}" sibTransId="{C38587DE-1F92-4C84-BAA6-5F7BC6250A77}"/>
    <dgm:cxn modelId="{8A0247B8-E49A-4176-81E6-56A5F474A2ED}" type="presOf" srcId="{47D9693C-9A23-421E-B9E5-A0272122C8F8}" destId="{D52E9103-E1D4-4C73-9FA0-D56F93AA1572}" srcOrd="0" destOrd="0" presId="urn:microsoft.com/office/officeart/2005/8/layout/radial4"/>
    <dgm:cxn modelId="{A570085C-A52B-4C31-A12A-D249683C063B}" type="presOf" srcId="{D59B5018-6BD5-4231-BCC5-50623462C598}" destId="{215C500E-A624-4284-AE28-F0BC28E26961}" srcOrd="0" destOrd="0" presId="urn:microsoft.com/office/officeart/2005/8/layout/radial4"/>
    <dgm:cxn modelId="{A57E3455-4C2B-497B-9B80-A598681C24B4}" type="presOf" srcId="{D13ECEF1-4E90-4FA3-95E7-A43C0B33EC95}" destId="{395F5FD4-3CC3-49A7-962C-BC9784080C12}" srcOrd="0" destOrd="0" presId="urn:microsoft.com/office/officeart/2005/8/layout/radial4"/>
    <dgm:cxn modelId="{CA5A740C-EA24-45F8-98FD-6A66AD00520D}" srcId="{9794AC23-4B99-4887-AE89-CFF08447868B}" destId="{477A7806-9EBE-4756-A716-B0441622ABB0}" srcOrd="0" destOrd="0" parTransId="{3D90F78C-0D9E-43E0-950D-5A97815A8E3E}" sibTransId="{7EB4B61A-E22A-4A61-B858-4BE0224EA5B9}"/>
    <dgm:cxn modelId="{1E6B8B22-48DE-4F2C-8A1F-D0FF41C38711}" srcId="{9794AC23-4B99-4887-AE89-CFF08447868B}" destId="{203DCB35-AF82-4D88-8830-2CCFA1F3D2F2}" srcOrd="5" destOrd="0" parTransId="{D13ECEF1-4E90-4FA3-95E7-A43C0B33EC95}" sibTransId="{D733284A-93CE-47F0-BFD9-B5501470FED3}"/>
    <dgm:cxn modelId="{E5082B46-CBB0-4DD7-92A6-70DF80E4BC96}" type="presOf" srcId="{73122BBB-BA45-428A-8C61-067688F51B52}" destId="{D99FD2BA-A86E-4B78-92CC-B01CCC686D6E}" srcOrd="0" destOrd="0" presId="urn:microsoft.com/office/officeart/2005/8/layout/radial4"/>
    <dgm:cxn modelId="{05D394AF-A6A3-4536-BE30-685514D68F99}" srcId="{9794AC23-4B99-4887-AE89-CFF08447868B}" destId="{73122BBB-BA45-428A-8C61-067688F51B52}" srcOrd="1" destOrd="0" parTransId="{D257118D-131A-4361-B8A5-D6206B31BF8A}" sibTransId="{0D529C68-A551-4853-B5BF-7FCFEA00FEC3}"/>
    <dgm:cxn modelId="{659C9FA1-7080-476E-A517-5FEC34F6950A}" type="presParOf" srcId="{C1F0057F-4803-415E-A199-D7D8FA2EC16C}" destId="{6E8F89BD-525B-49B9-A25E-36641811ED15}" srcOrd="0" destOrd="0" presId="urn:microsoft.com/office/officeart/2005/8/layout/radial4"/>
    <dgm:cxn modelId="{AB47BFCE-538D-4D4B-BA76-8ED3756BCB54}" type="presParOf" srcId="{C1F0057F-4803-415E-A199-D7D8FA2EC16C}" destId="{839980F8-5989-464E-BCB3-C72ABC6C3C6C}" srcOrd="1" destOrd="0" presId="urn:microsoft.com/office/officeart/2005/8/layout/radial4"/>
    <dgm:cxn modelId="{070015B8-B8E4-4782-9B62-D169F0A4D624}" type="presParOf" srcId="{C1F0057F-4803-415E-A199-D7D8FA2EC16C}" destId="{57345B9E-0FA4-446E-9FDF-C6F727AB0AFC}" srcOrd="2" destOrd="0" presId="urn:microsoft.com/office/officeart/2005/8/layout/radial4"/>
    <dgm:cxn modelId="{C9DCC7A5-EA4C-4F77-89AF-D1C02D11165C}" type="presParOf" srcId="{C1F0057F-4803-415E-A199-D7D8FA2EC16C}" destId="{2CBDEC51-93CF-4B8A-A23B-584516792306}" srcOrd="3" destOrd="0" presId="urn:microsoft.com/office/officeart/2005/8/layout/radial4"/>
    <dgm:cxn modelId="{E32EE09B-4C78-43EF-AFFB-3F146FAC976D}" type="presParOf" srcId="{C1F0057F-4803-415E-A199-D7D8FA2EC16C}" destId="{D99FD2BA-A86E-4B78-92CC-B01CCC686D6E}" srcOrd="4" destOrd="0" presId="urn:microsoft.com/office/officeart/2005/8/layout/radial4"/>
    <dgm:cxn modelId="{431C3821-7CFF-4DAC-A5CA-212246DEB463}" type="presParOf" srcId="{C1F0057F-4803-415E-A199-D7D8FA2EC16C}" destId="{215C500E-A624-4284-AE28-F0BC28E26961}" srcOrd="5" destOrd="0" presId="urn:microsoft.com/office/officeart/2005/8/layout/radial4"/>
    <dgm:cxn modelId="{950836DB-CE55-4514-BE29-09C4B75CEF2A}" type="presParOf" srcId="{C1F0057F-4803-415E-A199-D7D8FA2EC16C}" destId="{E7CC58E1-F310-48D8-AB36-9673ACE8C68D}" srcOrd="6" destOrd="0" presId="urn:microsoft.com/office/officeart/2005/8/layout/radial4"/>
    <dgm:cxn modelId="{5D3FE2BF-524E-4B8E-BDC0-0C3BB6FBEAF5}" type="presParOf" srcId="{C1F0057F-4803-415E-A199-D7D8FA2EC16C}" destId="{E862E364-21E0-45C9-8A7E-1BF3730F8CCC}" srcOrd="7" destOrd="0" presId="urn:microsoft.com/office/officeart/2005/8/layout/radial4"/>
    <dgm:cxn modelId="{A519CA1D-B95A-4423-B1F9-D714A0198FAD}" type="presParOf" srcId="{C1F0057F-4803-415E-A199-D7D8FA2EC16C}" destId="{D52E9103-E1D4-4C73-9FA0-D56F93AA1572}" srcOrd="8" destOrd="0" presId="urn:microsoft.com/office/officeart/2005/8/layout/radial4"/>
    <dgm:cxn modelId="{71216BD6-CEBE-4BD3-96F6-6C88D3140F8F}" type="presParOf" srcId="{C1F0057F-4803-415E-A199-D7D8FA2EC16C}" destId="{9D82FB26-A365-4E33-B41C-FF3579D3EB0F}" srcOrd="9" destOrd="0" presId="urn:microsoft.com/office/officeart/2005/8/layout/radial4"/>
    <dgm:cxn modelId="{6B1FC1A8-2F57-4F79-928F-C87926BC39C3}" type="presParOf" srcId="{C1F0057F-4803-415E-A199-D7D8FA2EC16C}" destId="{6E72C4AE-BF1B-4722-96F6-1ECF16304F2C}" srcOrd="10" destOrd="0" presId="urn:microsoft.com/office/officeart/2005/8/layout/radial4"/>
    <dgm:cxn modelId="{CEAB7BA0-9FE6-4E11-9E52-26E4DC1C16E1}" type="presParOf" srcId="{C1F0057F-4803-415E-A199-D7D8FA2EC16C}" destId="{395F5FD4-3CC3-49A7-962C-BC9784080C12}" srcOrd="11" destOrd="0" presId="urn:microsoft.com/office/officeart/2005/8/layout/radial4"/>
    <dgm:cxn modelId="{0088FF8A-5791-4735-B9A6-D3416DC547CE}" type="presParOf" srcId="{C1F0057F-4803-415E-A199-D7D8FA2EC16C}" destId="{69D80B6B-3CC2-4D23-8B54-DACB7667B406}"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D472A-5F5E-4959-BBC3-23E22E0DBABA}">
      <dsp:nvSpPr>
        <dsp:cNvPr id="0" name=""/>
        <dsp:cNvSpPr/>
      </dsp:nvSpPr>
      <dsp:spPr>
        <a:xfrm>
          <a:off x="2158415" y="0"/>
          <a:ext cx="3591678" cy="2026709"/>
        </a:xfrm>
        <a:prstGeom prst="ellips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ru-RU" sz="3200" b="1" kern="1200" dirty="0" smtClean="0"/>
            <a:t>Чему  учить?</a:t>
          </a:r>
        </a:p>
        <a:p>
          <a:pPr lvl="0" algn="ctr" defTabSz="1422400">
            <a:lnSpc>
              <a:spcPct val="90000"/>
            </a:lnSpc>
            <a:spcBef>
              <a:spcPct val="0"/>
            </a:spcBef>
            <a:spcAft>
              <a:spcPct val="35000"/>
            </a:spcAft>
          </a:pPr>
          <a:r>
            <a:rPr lang="ru-RU" sz="2000" kern="1200" dirty="0" smtClean="0"/>
            <a:t> Обновление содержания</a:t>
          </a:r>
          <a:endParaRPr lang="ru-RU" sz="2000" kern="1200" dirty="0"/>
        </a:p>
      </dsp:txBody>
      <dsp:txXfrm>
        <a:off x="2637305" y="354674"/>
        <a:ext cx="2633897" cy="912019"/>
      </dsp:txXfrm>
    </dsp:sp>
    <dsp:sp modelId="{3DDA2C43-52B0-4B77-A3C9-1D6DBBF58C3E}">
      <dsp:nvSpPr>
        <dsp:cNvPr id="0" name=""/>
        <dsp:cNvSpPr/>
      </dsp:nvSpPr>
      <dsp:spPr>
        <a:xfrm>
          <a:off x="4214844" y="1785941"/>
          <a:ext cx="3624674" cy="2417146"/>
        </a:xfrm>
        <a:prstGeom prst="ellips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l" defTabSz="1422400">
            <a:lnSpc>
              <a:spcPct val="90000"/>
            </a:lnSpc>
            <a:spcBef>
              <a:spcPct val="0"/>
            </a:spcBef>
            <a:spcAft>
              <a:spcPct val="35000"/>
            </a:spcAft>
          </a:pPr>
          <a:r>
            <a:rPr lang="ru-RU" sz="3200" b="1" kern="1200" dirty="0" smtClean="0"/>
            <a:t>Как учить?</a:t>
          </a:r>
          <a:r>
            <a:rPr lang="ru-RU" sz="2100" kern="1200" dirty="0" smtClean="0"/>
            <a:t/>
          </a:r>
          <a:br>
            <a:rPr lang="ru-RU" sz="2100" kern="1200" dirty="0" smtClean="0"/>
          </a:br>
          <a:r>
            <a:rPr lang="ru-RU" sz="2100" kern="1200" dirty="0" smtClean="0"/>
            <a:t>Обновление средств обучения</a:t>
          </a:r>
          <a:endParaRPr lang="ru-RU" sz="2100" kern="1200" dirty="0"/>
        </a:p>
      </dsp:txBody>
      <dsp:txXfrm>
        <a:off x="5323390" y="2410371"/>
        <a:ext cx="2174804" cy="1329430"/>
      </dsp:txXfrm>
    </dsp:sp>
    <dsp:sp modelId="{3593FE01-DEDF-445F-ABE9-BC4CA47734EF}">
      <dsp:nvSpPr>
        <dsp:cNvPr id="0" name=""/>
        <dsp:cNvSpPr/>
      </dsp:nvSpPr>
      <dsp:spPr>
        <a:xfrm>
          <a:off x="71446" y="1857376"/>
          <a:ext cx="3716159" cy="2439121"/>
        </a:xfrm>
        <a:prstGeom prst="ellips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just" defTabSz="1422400">
            <a:lnSpc>
              <a:spcPct val="90000"/>
            </a:lnSpc>
            <a:spcBef>
              <a:spcPct val="0"/>
            </a:spcBef>
            <a:spcAft>
              <a:spcPct val="35000"/>
            </a:spcAft>
          </a:pPr>
          <a:r>
            <a:rPr lang="ru-RU" sz="3200" b="1" kern="1200" dirty="0" smtClean="0"/>
            <a:t>      Ради чего учить? </a:t>
          </a:r>
          <a:br>
            <a:rPr lang="ru-RU" sz="3200" b="1" kern="1200" dirty="0" smtClean="0"/>
          </a:br>
          <a:r>
            <a:rPr lang="ru-RU" sz="2000" b="1" kern="1200" dirty="0" smtClean="0"/>
            <a:t>Ценности образования</a:t>
          </a:r>
          <a:endParaRPr lang="ru-RU" sz="2000" b="1" kern="1200" dirty="0"/>
        </a:p>
      </dsp:txBody>
      <dsp:txXfrm>
        <a:off x="421384" y="2487483"/>
        <a:ext cx="2229695" cy="1341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F89BD-525B-49B9-A25E-36641811ED15}">
      <dsp:nvSpPr>
        <dsp:cNvPr id="0" name=""/>
        <dsp:cNvSpPr/>
      </dsp:nvSpPr>
      <dsp:spPr>
        <a:xfrm>
          <a:off x="3495870" y="2000250"/>
          <a:ext cx="2258233" cy="2258233"/>
        </a:xfrm>
        <a:prstGeom prst="ellipse">
          <a:avLst/>
        </a:prstGeom>
        <a:gradFill rotWithShape="0">
          <a:gsLst>
            <a:gs pos="20000">
              <a:schemeClr val="accent5">
                <a:alpha val="80000"/>
                <a:hueOff val="0"/>
                <a:satOff val="0"/>
                <a:lumOff val="0"/>
                <a:alphaOff val="0"/>
                <a:tint val="9000"/>
              </a:schemeClr>
            </a:gs>
            <a:gs pos="100000">
              <a:schemeClr val="accent5">
                <a:alpha val="80000"/>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СТАНДАРТЫ ВТОРОГО ПОКОЛЕНИЯ</a:t>
          </a:r>
          <a:endParaRPr lang="ru-RU" sz="2000" kern="1200" dirty="0"/>
        </a:p>
      </dsp:txBody>
      <dsp:txXfrm>
        <a:off x="3826581" y="2330961"/>
        <a:ext cx="1596811" cy="1596811"/>
      </dsp:txXfrm>
    </dsp:sp>
    <dsp:sp modelId="{839980F8-5989-464E-BCB3-C72ABC6C3C6C}">
      <dsp:nvSpPr>
        <dsp:cNvPr id="0" name=""/>
        <dsp:cNvSpPr/>
      </dsp:nvSpPr>
      <dsp:spPr>
        <a:xfrm rot="5474837">
          <a:off x="3969482" y="4623912"/>
          <a:ext cx="1231917" cy="643596"/>
        </a:xfrm>
        <a:prstGeom prst="leftArrow">
          <a:avLst>
            <a:gd name="adj1" fmla="val 60000"/>
            <a:gd name="adj2" fmla="val 50000"/>
          </a:avLst>
        </a:prstGeom>
        <a:gradFill rotWithShape="0">
          <a:gsLst>
            <a:gs pos="20000">
              <a:schemeClr val="accent5">
                <a:shade val="90000"/>
                <a:hueOff val="0"/>
                <a:satOff val="0"/>
                <a:lumOff val="0"/>
                <a:alphaOff val="0"/>
                <a:tint val="9000"/>
              </a:schemeClr>
            </a:gs>
            <a:gs pos="100000">
              <a:schemeClr val="accent5">
                <a:shade val="90000"/>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57345B9E-0FA4-446E-9FDF-C6F727AB0AFC}">
      <dsp:nvSpPr>
        <dsp:cNvPr id="0" name=""/>
        <dsp:cNvSpPr/>
      </dsp:nvSpPr>
      <dsp:spPr>
        <a:xfrm>
          <a:off x="3076393" y="4929217"/>
          <a:ext cx="2991278" cy="1264610"/>
        </a:xfrm>
        <a:prstGeom prst="roundRect">
          <a:avLst>
            <a:gd name="adj" fmla="val 10000"/>
          </a:avLst>
        </a:prstGeom>
        <a:solidFill>
          <a:schemeClr val="accent3"/>
        </a:solidFill>
        <a:ln w="25400" cap="flat" cmpd="sng" algn="ctr">
          <a:solidFill>
            <a:schemeClr val="accent3">
              <a:shade val="50000"/>
            </a:schemeClr>
          </a:solidFill>
          <a:prstDash val="solid"/>
        </a:ln>
        <a:effectLst/>
        <a:scene3d>
          <a:camera prst="orthographicFront"/>
          <a:lightRig rig="flat" dir="t"/>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u-RU" sz="1200" kern="1200" dirty="0" smtClean="0"/>
            <a:t>ВНЕУРОЧНАЯ ДЕЯТЕЛЬНОСТЬ</a:t>
          </a:r>
          <a:endParaRPr lang="ru-RU" sz="1200" kern="1200" dirty="0"/>
        </a:p>
      </dsp:txBody>
      <dsp:txXfrm>
        <a:off x="3113432" y="4966256"/>
        <a:ext cx="2917200" cy="1190532"/>
      </dsp:txXfrm>
    </dsp:sp>
    <dsp:sp modelId="{2CBDEC51-93CF-4B8A-A23B-584516792306}">
      <dsp:nvSpPr>
        <dsp:cNvPr id="0" name=""/>
        <dsp:cNvSpPr/>
      </dsp:nvSpPr>
      <dsp:spPr>
        <a:xfrm rot="9807186">
          <a:off x="1362811" y="3463933"/>
          <a:ext cx="2105933" cy="643596"/>
        </a:xfrm>
        <a:prstGeom prst="leftArrow">
          <a:avLst>
            <a:gd name="adj1" fmla="val 60000"/>
            <a:gd name="adj2" fmla="val 50000"/>
          </a:avLst>
        </a:prstGeom>
        <a:gradFill rotWithShape="0">
          <a:gsLst>
            <a:gs pos="20000">
              <a:schemeClr val="accent5">
                <a:shade val="90000"/>
                <a:hueOff val="-35307"/>
                <a:satOff val="-683"/>
                <a:lumOff val="5329"/>
                <a:alphaOff val="0"/>
                <a:tint val="9000"/>
              </a:schemeClr>
            </a:gs>
            <a:gs pos="100000">
              <a:schemeClr val="accent5">
                <a:shade val="90000"/>
                <a:hueOff val="-35307"/>
                <a:satOff val="-683"/>
                <a:lumOff val="5329"/>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D99FD2BA-A86E-4B78-92CC-B01CCC686D6E}">
      <dsp:nvSpPr>
        <dsp:cNvPr id="0" name=""/>
        <dsp:cNvSpPr/>
      </dsp:nvSpPr>
      <dsp:spPr>
        <a:xfrm>
          <a:off x="616036" y="3453311"/>
          <a:ext cx="1580763" cy="1264610"/>
        </a:xfrm>
        <a:prstGeom prst="roundRect">
          <a:avLst>
            <a:gd name="adj" fmla="val 10000"/>
          </a:avLst>
        </a:prstGeom>
        <a:solidFill>
          <a:schemeClr val="accent3"/>
        </a:solidFill>
        <a:ln w="25400" cap="flat" cmpd="sng" algn="ctr">
          <a:solidFill>
            <a:schemeClr val="accent3">
              <a:shade val="50000"/>
            </a:schemeClr>
          </a:solidFill>
          <a:prstDash val="solid"/>
        </a:ln>
        <a:effectLst/>
        <a:scene3d>
          <a:camera prst="orthographicFront"/>
          <a:lightRig rig="flat" dir="t"/>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u-RU" sz="1200" kern="1200" dirty="0" smtClean="0"/>
            <a:t>ДЕЯТЕЛЬНОСТНЫЙ ПОДХОД</a:t>
          </a:r>
          <a:endParaRPr lang="ru-RU" sz="1200" kern="1200" dirty="0"/>
        </a:p>
      </dsp:txBody>
      <dsp:txXfrm>
        <a:off x="653075" y="3490350"/>
        <a:ext cx="1506685" cy="1190532"/>
      </dsp:txXfrm>
    </dsp:sp>
    <dsp:sp modelId="{215C500E-A624-4284-AE28-F0BC28E26961}">
      <dsp:nvSpPr>
        <dsp:cNvPr id="0" name=""/>
        <dsp:cNvSpPr/>
      </dsp:nvSpPr>
      <dsp:spPr>
        <a:xfrm rot="12479685">
          <a:off x="1267313" y="1654609"/>
          <a:ext cx="2377587" cy="643596"/>
        </a:xfrm>
        <a:prstGeom prst="leftArrow">
          <a:avLst>
            <a:gd name="adj1" fmla="val 60000"/>
            <a:gd name="adj2" fmla="val 50000"/>
          </a:avLst>
        </a:prstGeom>
        <a:gradFill rotWithShape="0">
          <a:gsLst>
            <a:gs pos="20000">
              <a:schemeClr val="accent5">
                <a:shade val="90000"/>
                <a:hueOff val="-70615"/>
                <a:satOff val="-1366"/>
                <a:lumOff val="10659"/>
                <a:alphaOff val="0"/>
                <a:tint val="9000"/>
              </a:schemeClr>
            </a:gs>
            <a:gs pos="100000">
              <a:schemeClr val="accent5">
                <a:shade val="90000"/>
                <a:hueOff val="-70615"/>
                <a:satOff val="-1366"/>
                <a:lumOff val="10659"/>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E7CC58E1-F310-48D8-AB36-9673ACE8C68D}">
      <dsp:nvSpPr>
        <dsp:cNvPr id="0" name=""/>
        <dsp:cNvSpPr/>
      </dsp:nvSpPr>
      <dsp:spPr>
        <a:xfrm>
          <a:off x="616031" y="786094"/>
          <a:ext cx="1580763" cy="1264610"/>
        </a:xfrm>
        <a:prstGeom prst="roundRect">
          <a:avLst>
            <a:gd name="adj" fmla="val 10000"/>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u-RU" sz="1200" kern="1200" dirty="0" smtClean="0"/>
            <a:t>ОРИЕНТАЦИЯ НА РЕЗУЛЬТАТ ОБРАЗОВАНИЯ</a:t>
          </a:r>
          <a:endParaRPr lang="ru-RU" sz="1200" kern="1200" dirty="0"/>
        </a:p>
      </dsp:txBody>
      <dsp:txXfrm>
        <a:off x="653070" y="823133"/>
        <a:ext cx="1506685" cy="1190532"/>
      </dsp:txXfrm>
    </dsp:sp>
    <dsp:sp modelId="{E862E364-21E0-45C9-8A7E-1BF3730F8CCC}">
      <dsp:nvSpPr>
        <dsp:cNvPr id="0" name=""/>
        <dsp:cNvSpPr/>
      </dsp:nvSpPr>
      <dsp:spPr>
        <a:xfrm rot="16219738">
          <a:off x="4022772" y="994546"/>
          <a:ext cx="1225249" cy="643596"/>
        </a:xfrm>
        <a:prstGeom prst="leftArrow">
          <a:avLst>
            <a:gd name="adj1" fmla="val 60000"/>
            <a:gd name="adj2" fmla="val 50000"/>
          </a:avLst>
        </a:prstGeom>
        <a:gradFill rotWithShape="0">
          <a:gsLst>
            <a:gs pos="20000">
              <a:schemeClr val="accent5">
                <a:shade val="90000"/>
                <a:hueOff val="-105922"/>
                <a:satOff val="-2048"/>
                <a:lumOff val="15988"/>
                <a:alphaOff val="0"/>
                <a:tint val="9000"/>
              </a:schemeClr>
            </a:gs>
            <a:gs pos="100000">
              <a:schemeClr val="accent5">
                <a:shade val="90000"/>
                <a:hueOff val="-105922"/>
                <a:satOff val="-2048"/>
                <a:lumOff val="15988"/>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D52E9103-E1D4-4C73-9FA0-D56F93AA1572}">
      <dsp:nvSpPr>
        <dsp:cNvPr id="0" name=""/>
        <dsp:cNvSpPr/>
      </dsp:nvSpPr>
      <dsp:spPr>
        <a:xfrm>
          <a:off x="3214709" y="71424"/>
          <a:ext cx="2848409" cy="1264610"/>
        </a:xfrm>
        <a:prstGeom prst="roundRect">
          <a:avLst>
            <a:gd name="adj" fmla="val 10000"/>
          </a:avLst>
        </a:prstGeom>
        <a:solidFill>
          <a:schemeClr val="accent4"/>
        </a:solidFill>
        <a:ln w="25400" cap="flat" cmpd="sng" algn="ctr">
          <a:solidFill>
            <a:schemeClr val="accent4">
              <a:shade val="50000"/>
            </a:schemeClr>
          </a:solidFill>
          <a:prstDash val="solid"/>
        </a:ln>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u-RU" sz="1200" kern="1200" dirty="0" smtClean="0"/>
            <a:t>ФОРМИРОВАНИЕ СИСТЕМЫ УУД</a:t>
          </a:r>
          <a:endParaRPr lang="ru-RU" sz="1200" kern="1200" dirty="0"/>
        </a:p>
      </dsp:txBody>
      <dsp:txXfrm>
        <a:off x="3251748" y="108463"/>
        <a:ext cx="2774331" cy="1190532"/>
      </dsp:txXfrm>
    </dsp:sp>
    <dsp:sp modelId="{9D82FB26-A365-4E33-B41C-FF3579D3EB0F}">
      <dsp:nvSpPr>
        <dsp:cNvPr id="0" name=""/>
        <dsp:cNvSpPr/>
      </dsp:nvSpPr>
      <dsp:spPr>
        <a:xfrm rot="19911616">
          <a:off x="5603815" y="1705528"/>
          <a:ext cx="2163340" cy="643596"/>
        </a:xfrm>
        <a:prstGeom prst="leftArrow">
          <a:avLst>
            <a:gd name="adj1" fmla="val 60000"/>
            <a:gd name="adj2" fmla="val 50000"/>
          </a:avLst>
        </a:prstGeom>
        <a:gradFill rotWithShape="0">
          <a:gsLst>
            <a:gs pos="20000">
              <a:schemeClr val="accent5">
                <a:shade val="90000"/>
                <a:hueOff val="-141229"/>
                <a:satOff val="-2731"/>
                <a:lumOff val="21318"/>
                <a:alphaOff val="0"/>
                <a:tint val="9000"/>
              </a:schemeClr>
            </a:gs>
            <a:gs pos="100000">
              <a:schemeClr val="accent5">
                <a:shade val="90000"/>
                <a:hueOff val="-141229"/>
                <a:satOff val="-2731"/>
                <a:lumOff val="21318"/>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6E72C4AE-BF1B-4722-96F6-1ECF16304F2C}">
      <dsp:nvSpPr>
        <dsp:cNvPr id="0" name=""/>
        <dsp:cNvSpPr/>
      </dsp:nvSpPr>
      <dsp:spPr>
        <a:xfrm>
          <a:off x="6848920" y="884880"/>
          <a:ext cx="1580763" cy="1264610"/>
        </a:xfrm>
        <a:prstGeom prst="roundRect">
          <a:avLst>
            <a:gd name="adj" fmla="val 10000"/>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u-RU" sz="1200" kern="1200" dirty="0" smtClean="0"/>
            <a:t>ПРИОРИТЕТНО ВОСПИТАНИЕ</a:t>
          </a:r>
          <a:endParaRPr lang="ru-RU" sz="1200" kern="1200" dirty="0"/>
        </a:p>
      </dsp:txBody>
      <dsp:txXfrm>
        <a:off x="6885959" y="921919"/>
        <a:ext cx="1506685" cy="1190532"/>
      </dsp:txXfrm>
    </dsp:sp>
    <dsp:sp modelId="{395F5FD4-3CC3-49A7-962C-BC9784080C12}">
      <dsp:nvSpPr>
        <dsp:cNvPr id="0" name=""/>
        <dsp:cNvSpPr/>
      </dsp:nvSpPr>
      <dsp:spPr>
        <a:xfrm rot="1188800">
          <a:off x="5741343" y="3597041"/>
          <a:ext cx="2149779" cy="643596"/>
        </a:xfrm>
        <a:prstGeom prst="leftArrow">
          <a:avLst>
            <a:gd name="adj1" fmla="val 60000"/>
            <a:gd name="adj2" fmla="val 50000"/>
          </a:avLst>
        </a:prstGeom>
        <a:gradFill rotWithShape="0">
          <a:gsLst>
            <a:gs pos="20000">
              <a:schemeClr val="accent5">
                <a:shade val="90000"/>
                <a:hueOff val="-176537"/>
                <a:satOff val="-3414"/>
                <a:lumOff val="26647"/>
                <a:alphaOff val="0"/>
                <a:tint val="9000"/>
              </a:schemeClr>
            </a:gs>
            <a:gs pos="100000">
              <a:schemeClr val="accent5">
                <a:shade val="90000"/>
                <a:hueOff val="-176537"/>
                <a:satOff val="-3414"/>
                <a:lumOff val="26647"/>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69D80B6B-3CC2-4D23-8B54-DACB7667B406}">
      <dsp:nvSpPr>
        <dsp:cNvPr id="0" name=""/>
        <dsp:cNvSpPr/>
      </dsp:nvSpPr>
      <dsp:spPr>
        <a:xfrm>
          <a:off x="7037109" y="3650875"/>
          <a:ext cx="1580763" cy="1264610"/>
        </a:xfrm>
        <a:prstGeom prst="roundRect">
          <a:avLst>
            <a:gd name="adj" fmla="val 10000"/>
          </a:avLst>
        </a:prstGeom>
        <a:solidFill>
          <a:schemeClr val="accent3"/>
        </a:solidFill>
        <a:ln w="25400" cap="flat" cmpd="sng" algn="ctr">
          <a:solidFill>
            <a:schemeClr val="accent3">
              <a:shade val="50000"/>
            </a:schemeClr>
          </a:solidFill>
          <a:prstDash val="solid"/>
        </a:ln>
        <a:effectLst/>
        <a:scene3d>
          <a:camera prst="orthographicFront"/>
          <a:lightRig rig="flat" dir="t"/>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u-RU" sz="1200" kern="1200" dirty="0" smtClean="0"/>
            <a:t>НОВЫЕ ФОРМЫ ПРОВЕРОЧНЫХ РАБОТ</a:t>
          </a:r>
          <a:endParaRPr lang="ru-RU" sz="1200" kern="1200" dirty="0"/>
        </a:p>
      </dsp:txBody>
      <dsp:txXfrm>
        <a:off x="7074148" y="3687914"/>
        <a:ext cx="1506685" cy="11905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95065-E13F-4A5B-941B-315281164470}" type="datetimeFigureOut">
              <a:rPr lang="ru-RU" smtClean="0"/>
              <a:pPr/>
              <a:t>28.11.2012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7BDCF-EADC-47F2-BF35-3AD9181A81D2}" type="slidenum">
              <a:rPr lang="ru-RU" smtClean="0"/>
              <a:pPr/>
              <a:t>‹#›</a:t>
            </a:fld>
            <a:endParaRPr lang="ru-RU"/>
          </a:p>
        </p:txBody>
      </p:sp>
    </p:spTree>
    <p:extLst>
      <p:ext uri="{BB962C8B-B14F-4D97-AF65-F5344CB8AC3E}">
        <p14:creationId xmlns:p14="http://schemas.microsoft.com/office/powerpoint/2010/main" val="309841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D0B930-E154-43C7-964D-A27DB424E643}" type="slidenum">
              <a:rPr lang="ru-RU" smtClean="0"/>
              <a:pPr fontAlgn="base">
                <a:spcBef>
                  <a:spcPct val="0"/>
                </a:spcBef>
                <a:spcAft>
                  <a:spcPct val="0"/>
                </a:spcAft>
                <a:defRPr/>
              </a:pPr>
              <a:t>1</a:t>
            </a:fld>
            <a:endParaRPr lang="ru-RU" smtClean="0"/>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9FF2D91-3C33-44E2-AB14-63F336A2AB7B}" type="datetimeFigureOut">
              <a:rPr lang="ru-RU" smtClean="0"/>
              <a:pPr/>
              <a:t>28.11.2012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EE8BBB7-6FCD-42A0-8A32-62D03C702F7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FF2D91-3C33-44E2-AB14-63F336A2AB7B}" type="datetimeFigureOut">
              <a:rPr lang="ru-RU" smtClean="0"/>
              <a:pPr/>
              <a:t>28.11.2012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E8BBB7-6FCD-42A0-8A32-62D03C702F7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FF2D91-3C33-44E2-AB14-63F336A2AB7B}" type="datetimeFigureOut">
              <a:rPr lang="ru-RU" smtClean="0"/>
              <a:pPr/>
              <a:t>28.11.2012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E8BBB7-6FCD-42A0-8A32-62D03C702F7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FF2D91-3C33-44E2-AB14-63F336A2AB7B}" type="datetimeFigureOut">
              <a:rPr lang="ru-RU" smtClean="0"/>
              <a:pPr/>
              <a:t>28.11.2012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E8BBB7-6FCD-42A0-8A32-62D03C702F7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9FF2D91-3C33-44E2-AB14-63F336A2AB7B}" type="datetimeFigureOut">
              <a:rPr lang="ru-RU" smtClean="0"/>
              <a:pPr/>
              <a:t>28.11.2012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EE8BBB7-6FCD-42A0-8A32-62D03C702F7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9FF2D91-3C33-44E2-AB14-63F336A2AB7B}" type="datetimeFigureOut">
              <a:rPr lang="ru-RU" smtClean="0"/>
              <a:pPr/>
              <a:t>28.11.2012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E8BBB7-6FCD-42A0-8A32-62D03C702F7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9FF2D91-3C33-44E2-AB14-63F336A2AB7B}" type="datetimeFigureOut">
              <a:rPr lang="ru-RU" smtClean="0"/>
              <a:pPr/>
              <a:t>28.11.2012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E8BBB7-6FCD-42A0-8A32-62D03C702F7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9FF2D91-3C33-44E2-AB14-63F336A2AB7B}" type="datetimeFigureOut">
              <a:rPr lang="ru-RU" smtClean="0"/>
              <a:pPr/>
              <a:t>28.11.2012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E8BBB7-6FCD-42A0-8A32-62D03C702F7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FF2D91-3C33-44E2-AB14-63F336A2AB7B}" type="datetimeFigureOut">
              <a:rPr lang="ru-RU" smtClean="0"/>
              <a:pPr/>
              <a:t>28.11.2012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E8BBB7-6FCD-42A0-8A32-62D03C702F7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9FF2D91-3C33-44E2-AB14-63F336A2AB7B}" type="datetimeFigureOut">
              <a:rPr lang="ru-RU" smtClean="0"/>
              <a:pPr/>
              <a:t>28.11.2012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E8BBB7-6FCD-42A0-8A32-62D03C702F7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9FF2D91-3C33-44E2-AB14-63F336A2AB7B}" type="datetimeFigureOut">
              <a:rPr lang="ru-RU" smtClean="0"/>
              <a:pPr/>
              <a:t>28.11.2012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E8BBB7-6FCD-42A0-8A32-62D03C702F7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9FF2D91-3C33-44E2-AB14-63F336A2AB7B}" type="datetimeFigureOut">
              <a:rPr lang="ru-RU" smtClean="0"/>
              <a:pPr/>
              <a:t>28.11.2012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EE8BBB7-6FCD-42A0-8A32-62D03C702F7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r-shc.ucoz.ru/FGOS1.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bm.img.com.ua/img/prikol/images/large/9/8/145489_249406.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hyperlink" Target="http://rmk-tula-sov.ucoz.ru/Standart3.JPG"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a:xfrm>
            <a:off x="684213" y="533400"/>
            <a:ext cx="8229600" cy="3429000"/>
          </a:xfrm>
        </p:spPr>
        <p:txBody>
          <a:bodyPr/>
          <a:lstStyle/>
          <a:p>
            <a:pPr eaLnBrk="1" hangingPunct="1"/>
            <a:r>
              <a:rPr lang="ru-RU" sz="3600" dirty="0" smtClean="0"/>
              <a:t>ФЕДЕРАЛЬНЫЙ ГОСУДАРСТВЕННЫЙ</a:t>
            </a:r>
            <a:br>
              <a:rPr lang="ru-RU" sz="3600" dirty="0" smtClean="0"/>
            </a:br>
            <a:r>
              <a:rPr lang="ru-RU" sz="3600" dirty="0" smtClean="0"/>
              <a:t>ОБРАЗОВАТЕЛЬНЫЙ СТАНДАРТ ОБЩЕГО</a:t>
            </a:r>
            <a:r>
              <a:rPr lang="en-US" sz="3600" dirty="0" smtClean="0"/>
              <a:t> </a:t>
            </a:r>
            <a:r>
              <a:rPr lang="ru-RU" sz="3600" dirty="0" smtClean="0"/>
              <a:t>ОБРАЗОВАНИЯ</a:t>
            </a:r>
            <a:br>
              <a:rPr lang="ru-RU" sz="3600" dirty="0" smtClean="0"/>
            </a:br>
            <a:r>
              <a:rPr lang="ru-RU" sz="3600" dirty="0" smtClean="0"/>
              <a:t/>
            </a:r>
            <a:br>
              <a:rPr lang="ru-RU" sz="3600" dirty="0" smtClean="0"/>
            </a:br>
            <a:r>
              <a:rPr lang="ru-RU" sz="3600" dirty="0" smtClean="0"/>
              <a:t>Начальное общее образование</a:t>
            </a:r>
          </a:p>
        </p:txBody>
      </p:sp>
      <p:pic>
        <p:nvPicPr>
          <p:cNvPr id="2052" name="Picture 4" descr="Картинка 6 из 589">
            <a:hlinkClick r:id="rId3"/>
          </p:cNvPr>
          <p:cNvPicPr>
            <a:picLocks noChangeAspect="1" noChangeArrowheads="1"/>
          </p:cNvPicPr>
          <p:nvPr/>
        </p:nvPicPr>
        <p:blipFill>
          <a:blip r:embed="rId4" cstate="email"/>
          <a:srcRect/>
          <a:stretch>
            <a:fillRect/>
          </a:stretch>
        </p:blipFill>
        <p:spPr bwMode="auto">
          <a:xfrm>
            <a:off x="1907704" y="3933056"/>
            <a:ext cx="4828000" cy="2556000"/>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pPr algn="l"/>
            <a:r>
              <a:rPr lang="ru-RU" sz="3200" dirty="0" err="1" smtClean="0"/>
              <a:t>Метапредметные</a:t>
            </a:r>
            <a:r>
              <a:rPr lang="ru-RU" sz="3200" dirty="0" smtClean="0"/>
              <a:t> УУД</a:t>
            </a:r>
            <a:endParaRPr lang="ru-RU" sz="3200" dirty="0"/>
          </a:p>
        </p:txBody>
      </p:sp>
      <p:sp>
        <p:nvSpPr>
          <p:cNvPr id="3" name="Содержимое 2"/>
          <p:cNvSpPr>
            <a:spLocks noGrp="1"/>
          </p:cNvSpPr>
          <p:nvPr>
            <p:ph idx="1"/>
          </p:nvPr>
        </p:nvSpPr>
        <p:spPr>
          <a:xfrm>
            <a:off x="457200" y="928670"/>
            <a:ext cx="8229600" cy="5380690"/>
          </a:xfrm>
        </p:spPr>
        <p:txBody>
          <a:bodyPr/>
          <a:lstStyle/>
          <a:p>
            <a:pPr>
              <a:buNone/>
            </a:pPr>
            <a:endParaRPr lang="ru-RU" dirty="0"/>
          </a:p>
        </p:txBody>
      </p:sp>
      <p:graphicFrame>
        <p:nvGraphicFramePr>
          <p:cNvPr id="4" name="Таблица 3"/>
          <p:cNvGraphicFramePr>
            <a:graphicFrameLocks noGrp="1"/>
          </p:cNvGraphicFramePr>
          <p:nvPr/>
        </p:nvGraphicFramePr>
        <p:xfrm>
          <a:off x="214281" y="1428736"/>
          <a:ext cx="8715438" cy="4297680"/>
        </p:xfrm>
        <a:graphic>
          <a:graphicData uri="http://schemas.openxmlformats.org/drawingml/2006/table">
            <a:tbl>
              <a:tblPr firstRow="1" bandRow="1">
                <a:tableStyleId>{5C22544A-7EE6-4342-B048-85BDC9FD1C3A}</a:tableStyleId>
              </a:tblPr>
              <a:tblGrid>
                <a:gridCol w="2786083"/>
                <a:gridCol w="3071834"/>
                <a:gridCol w="2857521"/>
              </a:tblGrid>
              <a:tr h="370840">
                <a:tc>
                  <a:txBody>
                    <a:bodyPr/>
                    <a:lstStyle/>
                    <a:p>
                      <a:r>
                        <a:rPr lang="ru-RU" sz="2400" u="sng" dirty="0" smtClean="0"/>
                        <a:t>Регулятивные</a:t>
                      </a:r>
                    </a:p>
                    <a:p>
                      <a:pPr eaLnBrk="0" hangingPunct="0">
                        <a:defRPr/>
                      </a:pPr>
                      <a:endParaRPr lang="ru-RU" sz="1800" b="1" dirty="0" smtClean="0">
                        <a:latin typeface="+mn-lt"/>
                      </a:endParaRPr>
                    </a:p>
                    <a:p>
                      <a:pPr eaLnBrk="0" hangingPunct="0">
                        <a:defRPr/>
                      </a:pPr>
                      <a:r>
                        <a:rPr lang="ru-RU" sz="1800" b="1" dirty="0" smtClean="0">
                          <a:latin typeface="+mn-lt"/>
                        </a:rPr>
                        <a:t>управление своей деятельностью;</a:t>
                      </a:r>
                    </a:p>
                    <a:p>
                      <a:pPr eaLnBrk="0" hangingPunct="0">
                        <a:defRPr/>
                      </a:pPr>
                      <a:r>
                        <a:rPr lang="ru-RU" sz="1800" b="1" dirty="0" smtClean="0">
                          <a:latin typeface="+mn-lt"/>
                        </a:rPr>
                        <a:t>контроль и коррекция;</a:t>
                      </a:r>
                    </a:p>
                    <a:p>
                      <a:pPr eaLnBrk="0" hangingPunct="0">
                        <a:defRPr/>
                      </a:pPr>
                      <a:r>
                        <a:rPr lang="ru-RU" sz="1800" b="1" dirty="0" smtClean="0">
                          <a:latin typeface="+mn-lt"/>
                        </a:rPr>
                        <a:t>инициативность и </a:t>
                      </a:r>
                    </a:p>
                    <a:p>
                      <a:pPr eaLnBrk="0" hangingPunct="0">
                        <a:defRPr/>
                      </a:pPr>
                      <a:r>
                        <a:rPr lang="ru-RU" sz="1800" b="1" dirty="0" smtClean="0">
                          <a:latin typeface="+mn-lt"/>
                        </a:rPr>
                        <a:t>самостоятельность</a:t>
                      </a:r>
                      <a:endParaRPr lang="ru-RU" u="sng" dirty="0"/>
                    </a:p>
                  </a:txBody>
                  <a:tcPr/>
                </a:tc>
                <a:tc>
                  <a:txBody>
                    <a:bodyPr/>
                    <a:lstStyle/>
                    <a:p>
                      <a:r>
                        <a:rPr lang="ru-RU" sz="2400" u="sng" dirty="0" smtClean="0"/>
                        <a:t>Познавательные</a:t>
                      </a:r>
                    </a:p>
                    <a:p>
                      <a:endParaRPr lang="ru-RU" u="sng" dirty="0" smtClean="0"/>
                    </a:p>
                    <a:p>
                      <a:pPr eaLnBrk="0" hangingPunct="0">
                        <a:defRPr/>
                      </a:pPr>
                      <a:r>
                        <a:rPr lang="ru-RU" sz="1800" b="1" dirty="0" smtClean="0">
                          <a:latin typeface="+mn-lt"/>
                        </a:rPr>
                        <a:t>работа с информацией;</a:t>
                      </a:r>
                    </a:p>
                    <a:p>
                      <a:pPr eaLnBrk="0" hangingPunct="0">
                        <a:defRPr/>
                      </a:pPr>
                      <a:r>
                        <a:rPr lang="ru-RU" sz="1800" b="1" dirty="0" smtClean="0">
                          <a:latin typeface="+mn-lt"/>
                        </a:rPr>
                        <a:t>работа с учебными моделями;</a:t>
                      </a:r>
                    </a:p>
                    <a:p>
                      <a:pPr eaLnBrk="0" hangingPunct="0">
                        <a:defRPr/>
                      </a:pPr>
                      <a:r>
                        <a:rPr lang="ru-RU" sz="1800" b="1" dirty="0" smtClean="0">
                          <a:latin typeface="+mn-lt"/>
                        </a:rPr>
                        <a:t>использование </a:t>
                      </a:r>
                      <a:r>
                        <a:rPr lang="ru-RU" sz="1800" b="1" dirty="0" err="1" smtClean="0">
                          <a:latin typeface="+mn-lt"/>
                        </a:rPr>
                        <a:t>знаково</a:t>
                      </a:r>
                      <a:r>
                        <a:rPr lang="ru-RU" sz="1800" b="1" dirty="0" smtClean="0">
                          <a:latin typeface="+mn-lt"/>
                        </a:rPr>
                        <a:t>-</a:t>
                      </a:r>
                      <a:endParaRPr lang="en-US" sz="1800" b="1" dirty="0" smtClean="0">
                        <a:latin typeface="+mn-lt"/>
                      </a:endParaRPr>
                    </a:p>
                    <a:p>
                      <a:pPr eaLnBrk="0" hangingPunct="0">
                        <a:defRPr/>
                      </a:pPr>
                      <a:r>
                        <a:rPr lang="ru-RU" sz="1800" b="1" dirty="0" smtClean="0">
                          <a:latin typeface="+mn-lt"/>
                        </a:rPr>
                        <a:t>символических</a:t>
                      </a:r>
                      <a:r>
                        <a:rPr lang="en-US" sz="1800" b="1" dirty="0" smtClean="0">
                          <a:latin typeface="+mn-lt"/>
                        </a:rPr>
                        <a:t> </a:t>
                      </a:r>
                      <a:r>
                        <a:rPr lang="ru-RU" sz="1800" b="1" dirty="0" smtClean="0">
                          <a:latin typeface="+mn-lt"/>
                        </a:rPr>
                        <a:t>средств, </a:t>
                      </a:r>
                      <a:endParaRPr lang="en-US" sz="1800" b="1" dirty="0" smtClean="0">
                        <a:latin typeface="+mn-lt"/>
                      </a:endParaRPr>
                    </a:p>
                    <a:p>
                      <a:pPr eaLnBrk="0" hangingPunct="0">
                        <a:defRPr/>
                      </a:pPr>
                      <a:r>
                        <a:rPr lang="ru-RU" sz="1800" b="1" dirty="0" smtClean="0">
                          <a:latin typeface="+mn-lt"/>
                        </a:rPr>
                        <a:t>общих схем решения;</a:t>
                      </a:r>
                    </a:p>
                    <a:p>
                      <a:pPr eaLnBrk="0" hangingPunct="0">
                        <a:defRPr/>
                      </a:pPr>
                      <a:r>
                        <a:rPr lang="ru-RU" sz="1800" b="1" dirty="0" smtClean="0">
                          <a:latin typeface="+mn-lt"/>
                        </a:rPr>
                        <a:t>выполнение логических операций сравнения,  анализа, обобщения,</a:t>
                      </a:r>
                    </a:p>
                    <a:p>
                      <a:pPr eaLnBrk="0" hangingPunct="0">
                        <a:defRPr/>
                      </a:pPr>
                      <a:r>
                        <a:rPr lang="ru-RU" sz="1800" b="1" dirty="0" smtClean="0">
                          <a:latin typeface="+mn-lt"/>
                        </a:rPr>
                        <a:t>классификации, установления</a:t>
                      </a:r>
                      <a:r>
                        <a:rPr lang="ru-RU" sz="1800" b="1" baseline="0" dirty="0" smtClean="0">
                          <a:latin typeface="+mn-lt"/>
                        </a:rPr>
                        <a:t> </a:t>
                      </a:r>
                      <a:r>
                        <a:rPr lang="ru-RU" sz="1800" b="1" dirty="0" smtClean="0">
                          <a:latin typeface="+mn-lt"/>
                        </a:rPr>
                        <a:t>аналогий</a:t>
                      </a:r>
                    </a:p>
                    <a:p>
                      <a:endParaRPr lang="ru-RU" u="sng" dirty="0" smtClean="0"/>
                    </a:p>
                  </a:txBody>
                  <a:tcPr/>
                </a:tc>
                <a:tc>
                  <a:txBody>
                    <a:bodyPr/>
                    <a:lstStyle/>
                    <a:p>
                      <a:r>
                        <a:rPr lang="ru-RU" sz="2400" u="sng" dirty="0" smtClean="0"/>
                        <a:t>Коммуникативные</a:t>
                      </a:r>
                    </a:p>
                    <a:p>
                      <a:endParaRPr lang="ru-RU" u="sng" dirty="0" smtClean="0"/>
                    </a:p>
                    <a:p>
                      <a:pPr eaLnBrk="0" hangingPunct="0">
                        <a:defRPr/>
                      </a:pPr>
                      <a:r>
                        <a:rPr lang="ru-RU" sz="1800" b="1" dirty="0" smtClean="0">
                          <a:latin typeface="+mn-lt"/>
                        </a:rPr>
                        <a:t>речевая деятельность;</a:t>
                      </a:r>
                    </a:p>
                    <a:p>
                      <a:pPr eaLnBrk="0" hangingPunct="0">
                        <a:defRPr/>
                      </a:pPr>
                      <a:r>
                        <a:rPr lang="ru-RU" sz="1800" b="1" dirty="0" smtClean="0">
                          <a:latin typeface="+mn-lt"/>
                        </a:rPr>
                        <a:t>навыки сотрудничества</a:t>
                      </a:r>
                    </a:p>
                    <a:p>
                      <a:endParaRPr lang="ru-RU" u="sng"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Autofit/>
          </a:bodyPr>
          <a:lstStyle/>
          <a:p>
            <a:pPr algn="l"/>
            <a:r>
              <a:rPr lang="ru-RU" sz="3600" dirty="0" smtClean="0"/>
              <a:t>Предметные УУД</a:t>
            </a:r>
            <a:endParaRPr lang="ru-RU" sz="3600" dirty="0"/>
          </a:p>
        </p:txBody>
      </p:sp>
      <p:sp>
        <p:nvSpPr>
          <p:cNvPr id="3" name="Содержимое 2"/>
          <p:cNvSpPr>
            <a:spLocks noGrp="1"/>
          </p:cNvSpPr>
          <p:nvPr>
            <p:ph idx="1"/>
          </p:nvPr>
        </p:nvSpPr>
        <p:spPr>
          <a:xfrm>
            <a:off x="457200" y="1214422"/>
            <a:ext cx="8229600" cy="5094938"/>
          </a:xfrm>
        </p:spPr>
        <p:txBody>
          <a:bodyPr/>
          <a:lstStyle/>
          <a:p>
            <a:pPr eaLnBrk="0" hangingPunct="0">
              <a:buFont typeface="Courier New" pitchFamily="49" charset="0"/>
              <a:buChar char="o"/>
              <a:defRPr/>
            </a:pPr>
            <a:r>
              <a:rPr lang="ru-RU" sz="3200" b="1" dirty="0" smtClean="0"/>
              <a:t>Основы системы научных знаний</a:t>
            </a:r>
          </a:p>
          <a:p>
            <a:pPr eaLnBrk="0" hangingPunct="0">
              <a:buFont typeface="Courier New" pitchFamily="49" charset="0"/>
              <a:buChar char="o"/>
              <a:defRPr/>
            </a:pPr>
            <a:r>
              <a:rPr lang="ru-RU" sz="3200" b="1" dirty="0" smtClean="0"/>
              <a:t>Опыт «предметной» деятельности по получению, преобразованию и применению нового знания</a:t>
            </a:r>
          </a:p>
          <a:p>
            <a:pPr eaLnBrk="0" hangingPunct="0">
              <a:buFont typeface="Courier New" pitchFamily="49" charset="0"/>
              <a:buChar char="o"/>
              <a:defRPr/>
            </a:pPr>
            <a:r>
              <a:rPr lang="ru-RU" sz="3200" b="1" dirty="0" smtClean="0"/>
              <a:t>Предметные и </a:t>
            </a:r>
            <a:r>
              <a:rPr lang="ru-RU" sz="3200" b="1" dirty="0" err="1" smtClean="0"/>
              <a:t>метапредметные</a:t>
            </a:r>
            <a:r>
              <a:rPr lang="ru-RU" sz="3200" b="1" dirty="0" smtClean="0"/>
              <a:t> действия с учебным материалом </a:t>
            </a:r>
          </a:p>
          <a:p>
            <a:pPr eaLnBrk="0" hangingPunct="0">
              <a:buNone/>
              <a:defRPr/>
            </a:pPr>
            <a:endParaRPr lang="ru-RU" b="1" dirty="0" smtClean="0"/>
          </a:p>
          <a:p>
            <a:pPr eaLnBrk="0" hangingPunct="0">
              <a:buNone/>
              <a:defRPr/>
            </a:pPr>
            <a:endParaRPr lang="ru-RU" b="1" dirty="0" smtClean="0"/>
          </a:p>
          <a:p>
            <a:pPr>
              <a:buNone/>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dirty="0" smtClean="0"/>
              <a:t>Портрет выпускника начальной школы</a:t>
            </a:r>
            <a:endParaRPr lang="ru-RU" dirty="0"/>
          </a:p>
        </p:txBody>
      </p:sp>
      <p:sp>
        <p:nvSpPr>
          <p:cNvPr id="3" name="Содержимое 2"/>
          <p:cNvSpPr>
            <a:spLocks noGrp="1"/>
          </p:cNvSpPr>
          <p:nvPr>
            <p:ph sz="half" idx="1"/>
          </p:nvPr>
        </p:nvSpPr>
        <p:spPr>
          <a:xfrm>
            <a:off x="0" y="1600200"/>
            <a:ext cx="3357554" cy="4525963"/>
          </a:xfrm>
        </p:spPr>
        <p:txBody>
          <a:bodyPr>
            <a:normAutofit fontScale="77500" lnSpcReduction="20000"/>
          </a:bodyPr>
          <a:lstStyle/>
          <a:p>
            <a:pPr>
              <a:buFont typeface="Wingdings" pitchFamily="2" charset="2"/>
              <a:buChar char="§"/>
            </a:pPr>
            <a:r>
              <a:rPr lang="ru-RU" dirty="0" smtClean="0"/>
              <a:t>любящий свой народ, свой край и свою Родину</a:t>
            </a:r>
          </a:p>
          <a:p>
            <a:pPr>
              <a:buFont typeface="Wingdings" pitchFamily="2" charset="2"/>
              <a:buChar char="§"/>
            </a:pPr>
            <a:r>
              <a:rPr lang="ru-RU" dirty="0" smtClean="0"/>
              <a:t>уважающий и принимающий ценности семьи и общества</a:t>
            </a:r>
          </a:p>
          <a:p>
            <a:pPr>
              <a:buFont typeface="Wingdings" pitchFamily="2" charset="2"/>
              <a:buChar char="§"/>
            </a:pPr>
            <a:r>
              <a:rPr lang="ru-RU" dirty="0" smtClean="0"/>
              <a:t>любознательный, активно и заинтересованно познающий мир</a:t>
            </a:r>
          </a:p>
          <a:p>
            <a:pPr>
              <a:buFont typeface="Wingdings" pitchFamily="2" charset="2"/>
              <a:buChar char="§"/>
            </a:pPr>
            <a:r>
              <a:rPr lang="ru-RU" dirty="0" smtClean="0"/>
              <a:t>владеющий основами умения учиться, способный к организации собственной деятельности</a:t>
            </a:r>
            <a:endParaRPr lang="ru-RU" dirty="0"/>
          </a:p>
        </p:txBody>
      </p:sp>
      <p:sp>
        <p:nvSpPr>
          <p:cNvPr id="4" name="Содержимое 3"/>
          <p:cNvSpPr>
            <a:spLocks noGrp="1"/>
          </p:cNvSpPr>
          <p:nvPr>
            <p:ph sz="half" idx="2"/>
          </p:nvPr>
        </p:nvSpPr>
        <p:spPr/>
        <p:txBody>
          <a:bodyPr>
            <a:normAutofit fontScale="77500" lnSpcReduction="20000"/>
          </a:bodyPr>
          <a:lstStyle/>
          <a:p>
            <a:pPr>
              <a:buFont typeface="Wingdings" pitchFamily="2" charset="2"/>
              <a:buChar char="§"/>
            </a:pPr>
            <a:r>
              <a:rPr lang="ru-RU" dirty="0" smtClean="0"/>
              <a:t>готовый самостоятельно действовать и отвечать за свои поступки перед семьей и обществом</a:t>
            </a:r>
          </a:p>
          <a:p>
            <a:pPr>
              <a:buFont typeface="Wingdings" pitchFamily="2" charset="2"/>
              <a:buChar char="§"/>
            </a:pPr>
            <a:r>
              <a:rPr lang="ru-RU" dirty="0" smtClean="0"/>
              <a:t>доброжелательный, умеющий слушать и слышать собеседника, обосновывать свою позицию, высказывать свое мнение</a:t>
            </a:r>
          </a:p>
          <a:p>
            <a:pPr>
              <a:buFont typeface="Wingdings" pitchFamily="2" charset="2"/>
              <a:buChar char="§"/>
            </a:pPr>
            <a:r>
              <a:rPr lang="ru-RU" dirty="0" smtClean="0"/>
              <a:t>выполняющий правила здорового и безопасного для себя и окружающих образа жизни</a:t>
            </a:r>
            <a:endParaRPr lang="ru-RU" dirty="0"/>
          </a:p>
        </p:txBody>
      </p:sp>
      <p:pic>
        <p:nvPicPr>
          <p:cNvPr id="5" name="Рисунок 4"/>
          <p:cNvPicPr/>
          <p:nvPr/>
        </p:nvPicPr>
        <p:blipFill>
          <a:blip r:embed="rId2"/>
          <a:srcRect l="38983" t="20082" r="39830" b="37295"/>
          <a:stretch>
            <a:fillRect/>
          </a:stretch>
        </p:blipFill>
        <p:spPr bwMode="auto">
          <a:xfrm>
            <a:off x="3071802" y="1785926"/>
            <a:ext cx="1785950" cy="3500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Autofit/>
          </a:bodyPr>
          <a:lstStyle/>
          <a:p>
            <a:pPr algn="l"/>
            <a:r>
              <a:rPr lang="ru-RU" sz="3200" dirty="0" smtClean="0"/>
              <a:t>СИСТЕМА ОЦЕНИВАНИЯ</a:t>
            </a:r>
            <a:endParaRPr lang="ru-RU" sz="3200" dirty="0"/>
          </a:p>
        </p:txBody>
      </p:sp>
      <p:pic>
        <p:nvPicPr>
          <p:cNvPr id="3" name="Рисунок 2"/>
          <p:cNvPicPr/>
          <p:nvPr/>
        </p:nvPicPr>
        <p:blipFill>
          <a:blip r:embed="rId2"/>
          <a:srcRect/>
          <a:stretch>
            <a:fillRect/>
          </a:stretch>
        </p:blipFill>
        <p:spPr bwMode="auto">
          <a:xfrm>
            <a:off x="285720" y="642919"/>
            <a:ext cx="8501122"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Современные образовательные технологии.</a:t>
            </a:r>
            <a:endParaRPr lang="ru-RU" dirty="0"/>
          </a:p>
        </p:txBody>
      </p:sp>
      <p:sp>
        <p:nvSpPr>
          <p:cNvPr id="3" name="Содержимое 2"/>
          <p:cNvSpPr>
            <a:spLocks noGrp="1"/>
          </p:cNvSpPr>
          <p:nvPr>
            <p:ph idx="1"/>
          </p:nvPr>
        </p:nvSpPr>
        <p:spPr>
          <a:xfrm>
            <a:off x="457200" y="1357298"/>
            <a:ext cx="8229600" cy="4952062"/>
          </a:xfrm>
        </p:spPr>
        <p:txBody>
          <a:bodyPr>
            <a:noAutofit/>
          </a:bodyPr>
          <a:lstStyle/>
          <a:p>
            <a:pPr fontAlgn="auto">
              <a:spcAft>
                <a:spcPts val="0"/>
              </a:spcAft>
              <a:buFont typeface="Wingdings 2"/>
              <a:buNone/>
              <a:defRPr/>
            </a:pPr>
            <a:r>
              <a:rPr lang="ru-RU" sz="2400" dirty="0" smtClean="0"/>
              <a:t>В школе реализуется  ОС «Школа 2100» с 2002-2003 учебного года.</a:t>
            </a:r>
          </a:p>
          <a:p>
            <a:pPr fontAlgn="auto">
              <a:spcAft>
                <a:spcPts val="0"/>
              </a:spcAft>
              <a:buFont typeface="Wingdings 2"/>
              <a:buNone/>
              <a:defRPr/>
            </a:pPr>
            <a:r>
              <a:rPr lang="ru-RU" sz="2400" dirty="0" smtClean="0"/>
              <a:t>Для реализации </a:t>
            </a:r>
            <a:r>
              <a:rPr lang="ru-RU" sz="2400" dirty="0" err="1" smtClean="0"/>
              <a:t>деятельностного</a:t>
            </a:r>
            <a:r>
              <a:rPr lang="ru-RU" sz="2400" dirty="0" smtClean="0"/>
              <a:t> подхода в  работе с учащимися используются современные образовательные технологии:</a:t>
            </a:r>
          </a:p>
          <a:p>
            <a:pPr fontAlgn="auto">
              <a:spcAft>
                <a:spcPts val="0"/>
              </a:spcAft>
              <a:buFont typeface="Wingdings 2" pitchFamily="18" charset="2"/>
              <a:buChar char=""/>
              <a:defRPr/>
            </a:pPr>
            <a:r>
              <a:rPr lang="ru-RU" sz="2400" dirty="0" smtClean="0"/>
              <a:t>Технология проблемного  обучения</a:t>
            </a:r>
          </a:p>
          <a:p>
            <a:pPr fontAlgn="auto">
              <a:spcAft>
                <a:spcPts val="0"/>
              </a:spcAft>
              <a:buFont typeface="Wingdings 2" pitchFamily="18" charset="2"/>
              <a:buChar char=""/>
              <a:defRPr/>
            </a:pPr>
            <a:r>
              <a:rPr lang="ru-RU" sz="2400" dirty="0" smtClean="0"/>
              <a:t>Формирование типа правильной читательской деятельности</a:t>
            </a:r>
          </a:p>
          <a:p>
            <a:pPr fontAlgn="auto">
              <a:spcAft>
                <a:spcPts val="0"/>
              </a:spcAft>
              <a:buFont typeface="Wingdings 2" pitchFamily="18" charset="2"/>
              <a:buChar char=""/>
              <a:defRPr/>
            </a:pPr>
            <a:r>
              <a:rPr lang="ru-RU" sz="2400" dirty="0" smtClean="0"/>
              <a:t>Технология проектного обучения</a:t>
            </a:r>
          </a:p>
          <a:p>
            <a:pPr fontAlgn="auto">
              <a:spcAft>
                <a:spcPts val="0"/>
              </a:spcAft>
              <a:buFont typeface="Wingdings 2" pitchFamily="18" charset="2"/>
              <a:buChar char=""/>
              <a:defRPr/>
            </a:pPr>
            <a:r>
              <a:rPr lang="ru-RU" sz="2400" dirty="0" smtClean="0"/>
              <a:t>Технология оценивания образовательных достижений учащихся</a:t>
            </a:r>
          </a:p>
          <a:p>
            <a:pPr fontAlgn="auto">
              <a:spcAft>
                <a:spcPts val="0"/>
              </a:spcAft>
              <a:buFont typeface="Wingdings 2" pitchFamily="18" charset="2"/>
              <a:buChar char=""/>
              <a:defRPr/>
            </a:pPr>
            <a:r>
              <a:rPr lang="ru-RU" sz="2400" dirty="0" smtClean="0"/>
              <a:t>Информационные технологии обучения</a:t>
            </a:r>
          </a:p>
          <a:p>
            <a:pPr fontAlgn="auto">
              <a:spcAft>
                <a:spcPts val="0"/>
              </a:spcAft>
              <a:buFont typeface="Wingdings 2" pitchFamily="18" charset="2"/>
              <a:buChar char=""/>
              <a:defRPr/>
            </a:pPr>
            <a:r>
              <a:rPr lang="ru-RU" sz="2400" dirty="0" smtClean="0"/>
              <a:t>Игровые  технологии</a:t>
            </a:r>
          </a:p>
          <a:p>
            <a:pPr fontAlgn="auto">
              <a:spcAft>
                <a:spcPts val="0"/>
              </a:spcAft>
              <a:buFont typeface="Wingdings 2"/>
              <a:buNone/>
              <a:defRPr/>
            </a:pPr>
            <a:endParaRPr lang="ru-R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онструктивно выполнить задачи образования 21 века помогает деятельностный метод обучения. Сведений науки, не следует сообщать учащемуся, но его надо привести к тому, чтобы он сам их находил, самодеятельно ими овладевал. Такой метод обучения наилучший, самый трудный, самый редкий. Трудностью объясняется редкость его применения. Изложение, считывание, диктовка против него детская забава. Зато такиеприемы никуда и не годятся."/>
          <p:cNvPicPr/>
          <p:nvPr/>
        </p:nvPicPr>
        <p:blipFill>
          <a:blip r:embed="rId2"/>
          <a:srcRect/>
          <a:stretch>
            <a:fillRect/>
          </a:stretch>
        </p:blipFill>
        <p:spPr bwMode="auto">
          <a:xfrm>
            <a:off x="428596" y="357166"/>
            <a:ext cx="8072494" cy="6072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54230"/>
          </a:xfrm>
        </p:spPr>
        <p:txBody>
          <a:bodyPr>
            <a:normAutofit/>
          </a:bodyPr>
          <a:lstStyle/>
          <a:p>
            <a:r>
              <a:rPr lang="ru-RU" sz="5400" dirty="0" smtClean="0"/>
              <a:t>Как будут учиться </a:t>
            </a:r>
            <a:br>
              <a:rPr lang="ru-RU" sz="5400" dirty="0" smtClean="0"/>
            </a:br>
            <a:r>
              <a:rPr lang="ru-RU" sz="5400" dirty="0" smtClean="0"/>
              <a:t>наши дети?</a:t>
            </a:r>
            <a:endParaRPr lang="ru-RU" sz="5400" dirty="0"/>
          </a:p>
        </p:txBody>
      </p:sp>
      <p:sp>
        <p:nvSpPr>
          <p:cNvPr id="5" name="Содержимое 4"/>
          <p:cNvSpPr>
            <a:spLocks noGrp="1"/>
          </p:cNvSpPr>
          <p:nvPr>
            <p:ph idx="1"/>
          </p:nvPr>
        </p:nvSpPr>
        <p:spPr>
          <a:xfrm>
            <a:off x="457200" y="2143116"/>
            <a:ext cx="8229600" cy="4166244"/>
          </a:xfrm>
        </p:spPr>
        <p:txBody>
          <a:bodyPr/>
          <a:lstStyle/>
          <a:p>
            <a:pPr algn="ctr"/>
            <a:endParaRPr lang="ru-RU" dirty="0" smtClean="0"/>
          </a:p>
          <a:p>
            <a:pPr algn="ctr">
              <a:buNone/>
            </a:pPr>
            <a:r>
              <a:rPr lang="ru-RU" sz="4800" dirty="0" smtClean="0"/>
              <a:t>«Не так, как учились мы!»</a:t>
            </a:r>
          </a:p>
          <a:p>
            <a:pPr algn="r">
              <a:buNone/>
            </a:pPr>
            <a:endParaRPr lang="ru-RU" dirty="0" smtClean="0"/>
          </a:p>
          <a:p>
            <a:pPr algn="r">
              <a:buNone/>
            </a:pPr>
            <a:r>
              <a:rPr lang="ru-RU" dirty="0" smtClean="0"/>
              <a:t>Образовательная </a:t>
            </a:r>
          </a:p>
          <a:p>
            <a:pPr algn="r">
              <a:buNone/>
            </a:pPr>
            <a:r>
              <a:rPr lang="ru-RU" dirty="0" smtClean="0"/>
              <a:t>система «Школа 2100»</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22721" y="285728"/>
            <a:ext cx="8226720" cy="1214446"/>
          </a:xfrm>
        </p:spPr>
        <p:txBody>
          <a:bodyPr>
            <a:normAutofit/>
          </a:bodyPr>
          <a:lstStyle/>
          <a:p>
            <a:pPr eaLnBrk="1"/>
            <a:r>
              <a:rPr lang="ru-RU" sz="2900" b="1" dirty="0"/>
              <a:t>Что такое внеурочная деятельность, каковы ее особенности ?</a:t>
            </a:r>
          </a:p>
        </p:txBody>
      </p:sp>
      <p:sp>
        <p:nvSpPr>
          <p:cNvPr id="14339" name="Rectangle 3"/>
          <p:cNvSpPr>
            <a:spLocks noGrp="1" noChangeArrowheads="1"/>
          </p:cNvSpPr>
          <p:nvPr>
            <p:ph idx="1"/>
          </p:nvPr>
        </p:nvSpPr>
        <p:spPr>
          <a:xfrm>
            <a:off x="928662" y="1571612"/>
            <a:ext cx="7500990" cy="4927791"/>
          </a:xfrm>
        </p:spPr>
        <p:txBody>
          <a:bodyPr>
            <a:normAutofit/>
          </a:bodyPr>
          <a:lstStyle/>
          <a:p>
            <a:pPr marL="0" indent="0">
              <a:buNone/>
            </a:pPr>
            <a:r>
              <a:rPr lang="ru-RU" sz="3600" dirty="0"/>
              <a:t>Добиться требуемых образовательных  результатов только на уроке нельзя. Поэтому очень важно, чтобы ребенок посещал специальные занятия во второй половине дня (внеурочную деятельность)</a:t>
            </a:r>
          </a:p>
          <a:p>
            <a:pPr marL="0" indent="0">
              <a:lnSpc>
                <a:spcPct val="150000"/>
              </a:lnSpc>
              <a:buNone/>
            </a:pPr>
            <a:endParaRPr lang="ru-RU"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Autofit/>
          </a:bodyPr>
          <a:lstStyle/>
          <a:p>
            <a:pPr fontAlgn="auto">
              <a:spcAft>
                <a:spcPts val="0"/>
              </a:spcAft>
              <a:defRPr/>
            </a:pPr>
            <a:r>
              <a:rPr lang="ru-RU" sz="4000" i="1" dirty="0" smtClean="0"/>
              <a:t>Внеурочная деятельность</a:t>
            </a:r>
            <a:endParaRPr lang="ru-RU" sz="4000" dirty="0"/>
          </a:p>
        </p:txBody>
      </p:sp>
      <p:sp>
        <p:nvSpPr>
          <p:cNvPr id="5" name="Содержимое 4"/>
          <p:cNvSpPr>
            <a:spLocks noGrp="1"/>
          </p:cNvSpPr>
          <p:nvPr>
            <p:ph idx="1"/>
          </p:nvPr>
        </p:nvSpPr>
        <p:spPr>
          <a:xfrm>
            <a:off x="304800" y="1000108"/>
            <a:ext cx="8686800" cy="5643601"/>
          </a:xfrm>
        </p:spPr>
        <p:txBody>
          <a:bodyPr>
            <a:normAutofit/>
          </a:bodyPr>
          <a:lstStyle/>
          <a:p>
            <a:pPr>
              <a:buFont typeface="Wingdings 2" pitchFamily="18" charset="2"/>
              <a:buNone/>
            </a:pPr>
            <a:r>
              <a:rPr lang="ru-RU" sz="3000" u="sng" dirty="0" smtClean="0"/>
              <a:t>1)</a:t>
            </a:r>
            <a:r>
              <a:rPr lang="ru-RU" sz="3000" b="1" i="1" u="sng" dirty="0" smtClean="0"/>
              <a:t>Спортивно-оздоровительное:</a:t>
            </a:r>
            <a:endParaRPr lang="ru-RU" sz="3000" u="sng" dirty="0" smtClean="0"/>
          </a:p>
          <a:p>
            <a:pPr>
              <a:buFont typeface="Wingdings 2" pitchFamily="18" charset="2"/>
              <a:buNone/>
            </a:pPr>
            <a:r>
              <a:rPr lang="ru-RU" sz="3000" dirty="0" smtClean="0"/>
              <a:t>Подвижные  игры</a:t>
            </a:r>
          </a:p>
          <a:p>
            <a:pPr>
              <a:buFont typeface="Wingdings 2" pitchFamily="18" charset="2"/>
              <a:buNone/>
            </a:pPr>
            <a:r>
              <a:rPr lang="ru-RU" sz="3000" dirty="0" smtClean="0"/>
              <a:t>Юные инспектора дорожного движения</a:t>
            </a:r>
          </a:p>
          <a:p>
            <a:pPr>
              <a:lnSpc>
                <a:spcPct val="90000"/>
              </a:lnSpc>
              <a:buFont typeface="Wingdings 2" pitchFamily="18" charset="2"/>
              <a:buNone/>
            </a:pPr>
            <a:endParaRPr lang="ru-RU" sz="3000" dirty="0" smtClean="0"/>
          </a:p>
          <a:p>
            <a:pPr>
              <a:lnSpc>
                <a:spcPct val="90000"/>
              </a:lnSpc>
              <a:buFont typeface="Wingdings 2" pitchFamily="18" charset="2"/>
              <a:buNone/>
            </a:pPr>
            <a:endParaRPr lang="ru-RU" dirty="0" smtClean="0"/>
          </a:p>
        </p:txBody>
      </p:sp>
      <p:pic>
        <p:nvPicPr>
          <p:cNvPr id="6" name="Picture 2"/>
          <p:cNvPicPr>
            <a:picLocks noChangeAspect="1" noChangeArrowheads="1"/>
          </p:cNvPicPr>
          <p:nvPr/>
        </p:nvPicPr>
        <p:blipFill>
          <a:blip r:embed="rId2"/>
          <a:srcRect/>
          <a:stretch>
            <a:fillRect/>
          </a:stretch>
        </p:blipFill>
        <p:spPr bwMode="auto">
          <a:xfrm>
            <a:off x="5929290" y="3214686"/>
            <a:ext cx="3214710" cy="2286016"/>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4"/>
          <p:cNvPicPr>
            <a:picLocks noChangeAspect="1" noChangeArrowheads="1"/>
          </p:cNvPicPr>
          <p:nvPr/>
        </p:nvPicPr>
        <p:blipFill>
          <a:blip r:embed="rId3"/>
          <a:srcRect/>
          <a:stretch>
            <a:fillRect/>
          </a:stretch>
        </p:blipFill>
        <p:spPr bwMode="auto">
          <a:xfrm>
            <a:off x="285720" y="2714620"/>
            <a:ext cx="3000396" cy="2000264"/>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p:cNvPicPr/>
          <p:nvPr/>
        </p:nvPicPr>
        <p:blipFill>
          <a:blip r:embed="rId4"/>
          <a:srcRect l="5131" t="14744" r="23517" b="5769"/>
          <a:stretch>
            <a:fillRect/>
          </a:stretch>
        </p:blipFill>
        <p:spPr>
          <a:xfrm>
            <a:off x="2500298" y="4214818"/>
            <a:ext cx="3643338" cy="242887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pPr algn="l">
              <a:lnSpc>
                <a:spcPct val="90000"/>
              </a:lnSpc>
            </a:pPr>
            <a:r>
              <a:rPr lang="ru-RU" sz="4400" i="1" dirty="0" smtClean="0"/>
              <a:t>Внеурочная деятельность</a:t>
            </a:r>
            <a:r>
              <a:rPr lang="ru-RU" sz="4400" dirty="0" smtClean="0"/>
              <a:t/>
            </a:r>
            <a:br>
              <a:rPr lang="ru-RU" sz="4400" dirty="0" smtClean="0"/>
            </a:br>
            <a:endParaRPr lang="ru-RU" dirty="0"/>
          </a:p>
        </p:txBody>
      </p:sp>
      <p:sp>
        <p:nvSpPr>
          <p:cNvPr id="3" name="Содержимое 2"/>
          <p:cNvSpPr>
            <a:spLocks noGrp="1"/>
          </p:cNvSpPr>
          <p:nvPr>
            <p:ph idx="1"/>
          </p:nvPr>
        </p:nvSpPr>
        <p:spPr>
          <a:xfrm>
            <a:off x="457200" y="785794"/>
            <a:ext cx="8229600" cy="5523566"/>
          </a:xfrm>
        </p:spPr>
        <p:txBody>
          <a:bodyPr/>
          <a:lstStyle/>
          <a:p>
            <a:pPr>
              <a:lnSpc>
                <a:spcPct val="90000"/>
              </a:lnSpc>
              <a:buFont typeface="Wingdings 2" pitchFamily="18" charset="2"/>
              <a:buNone/>
            </a:pPr>
            <a:r>
              <a:rPr lang="ru-RU" sz="3600" b="1" u="sng" dirty="0" smtClean="0"/>
              <a:t>2)</a:t>
            </a:r>
            <a:r>
              <a:rPr lang="ru-RU" sz="3600" b="1" i="1" u="sng" dirty="0" smtClean="0"/>
              <a:t> Духовно-нравственное</a:t>
            </a:r>
          </a:p>
          <a:p>
            <a:pPr>
              <a:lnSpc>
                <a:spcPct val="90000"/>
              </a:lnSpc>
              <a:buFont typeface="Wingdings 2" pitchFamily="18" charset="2"/>
              <a:buNone/>
            </a:pPr>
            <a:r>
              <a:rPr lang="ru-RU" sz="3600" dirty="0" smtClean="0"/>
              <a:t>С любовью к городу</a:t>
            </a:r>
          </a:p>
          <a:p>
            <a:pPr>
              <a:lnSpc>
                <a:spcPct val="90000"/>
              </a:lnSpc>
              <a:buFont typeface="Wingdings 2" pitchFamily="18" charset="2"/>
              <a:buNone/>
            </a:pPr>
            <a:r>
              <a:rPr lang="ru-RU" sz="3600" dirty="0" smtClean="0"/>
              <a:t>Тропинка к своему я</a:t>
            </a:r>
          </a:p>
          <a:p>
            <a:pPr>
              <a:buNone/>
            </a:pPr>
            <a:endParaRPr lang="ru-RU" dirty="0"/>
          </a:p>
        </p:txBody>
      </p:sp>
      <p:pic>
        <p:nvPicPr>
          <p:cNvPr id="4" name="Рисунок 3"/>
          <p:cNvPicPr/>
          <p:nvPr/>
        </p:nvPicPr>
        <p:blipFill>
          <a:blip r:embed="rId2"/>
          <a:srcRect l="18119" t="20940" r="18867" b="9188"/>
          <a:stretch>
            <a:fillRect/>
          </a:stretch>
        </p:blipFill>
        <p:spPr>
          <a:xfrm>
            <a:off x="5400675" y="642918"/>
            <a:ext cx="3743325" cy="3114675"/>
          </a:xfrm>
          <a:prstGeom prst="ellipse">
            <a:avLst/>
          </a:prstGeom>
          <a:ln>
            <a:noFill/>
          </a:ln>
          <a:effectLst>
            <a:softEdge rad="112500"/>
          </a:effectLst>
        </p:spPr>
      </p:pic>
      <p:pic>
        <p:nvPicPr>
          <p:cNvPr id="5" name="Рисунок 4"/>
          <p:cNvPicPr/>
          <p:nvPr/>
        </p:nvPicPr>
        <p:blipFill>
          <a:blip r:embed="rId3"/>
          <a:srcRect l="10262" t="20726" r="29129" b="13034"/>
          <a:stretch>
            <a:fillRect/>
          </a:stretch>
        </p:blipFill>
        <p:spPr>
          <a:xfrm>
            <a:off x="3786182" y="3929066"/>
            <a:ext cx="4214842" cy="2452684"/>
          </a:xfrm>
          <a:prstGeom prst="rect">
            <a:avLst/>
          </a:prstGeom>
          <a:solidFill>
            <a:srgbClr val="FFFFFF">
              <a:shade val="85000"/>
            </a:srgbClr>
          </a:solidFill>
          <a:ln w="190500" cap="rnd">
            <a:solidFill>
              <a:schemeClr val="accent1"/>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Рисунок 5"/>
          <p:cNvPicPr/>
          <p:nvPr/>
        </p:nvPicPr>
        <p:blipFill>
          <a:blip r:embed="rId4"/>
          <a:srcRect l="16996" t="17521" r="24158"/>
          <a:stretch>
            <a:fillRect/>
          </a:stretch>
        </p:blipFill>
        <p:spPr>
          <a:xfrm>
            <a:off x="0" y="3071810"/>
            <a:ext cx="3495675" cy="346233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Пользователь\Мои документы\Мои рисунки\Рисунок1.jpg"/>
          <p:cNvPicPr>
            <a:picLocks noChangeAspect="1" noChangeArrowheads="1"/>
          </p:cNvPicPr>
          <p:nvPr/>
        </p:nvPicPr>
        <p:blipFill>
          <a:blip r:embed="rId2"/>
          <a:srcRect/>
          <a:stretch>
            <a:fillRect/>
          </a:stretch>
        </p:blipFill>
        <p:spPr bwMode="auto">
          <a:xfrm>
            <a:off x="285720" y="214290"/>
            <a:ext cx="8643998" cy="6286568"/>
          </a:xfrm>
          <a:prstGeom prst="rect">
            <a:avLst/>
          </a:prstGeom>
          <a:noFill/>
        </p:spPr>
      </p:pic>
      <p:sp>
        <p:nvSpPr>
          <p:cNvPr id="3" name="Прямоугольник 2"/>
          <p:cNvSpPr/>
          <p:nvPr/>
        </p:nvSpPr>
        <p:spPr>
          <a:xfrm>
            <a:off x="3714744" y="1000108"/>
            <a:ext cx="2452403" cy="369332"/>
          </a:xfrm>
          <a:prstGeom prst="rect">
            <a:avLst/>
          </a:prstGeom>
        </p:spPr>
        <p:txBody>
          <a:bodyPr wrap="none">
            <a:spAutoFit/>
          </a:bodyPr>
          <a:lstStyle/>
          <a:p>
            <a:pPr algn="ctr"/>
            <a:r>
              <a:rPr lang="ru-RU" b="1" dirty="0" smtClean="0"/>
              <a:t>Уважаемые родители!</a:t>
            </a:r>
            <a:endParaRPr lang="ru-RU" b="1" dirty="0"/>
          </a:p>
        </p:txBody>
      </p:sp>
      <p:sp>
        <p:nvSpPr>
          <p:cNvPr id="4" name="Прямоугольник 3"/>
          <p:cNvSpPr/>
          <p:nvPr/>
        </p:nvSpPr>
        <p:spPr>
          <a:xfrm>
            <a:off x="3143240" y="1357298"/>
            <a:ext cx="3714760" cy="2092881"/>
          </a:xfrm>
          <a:prstGeom prst="rect">
            <a:avLst/>
          </a:prstGeom>
        </p:spPr>
        <p:txBody>
          <a:bodyPr wrap="square">
            <a:spAutoFit/>
          </a:bodyPr>
          <a:lstStyle/>
          <a:p>
            <a:r>
              <a:rPr lang="ru-RU" b="1" dirty="0" smtClean="0"/>
              <a:t>С 1 сентября 2011 года все образовательные учреждения России перешли на новый Федеральный государственный образовательный стандарт начального общего образования (ФГОС НОО).</a:t>
            </a:r>
            <a:r>
              <a:rPr lang="ru-RU" sz="2200" dirty="0" smtClean="0"/>
              <a:t> </a:t>
            </a:r>
            <a:endParaRPr lang="ru-RU"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algn="l"/>
            <a:r>
              <a:rPr lang="ru-RU" sz="4400" i="1" dirty="0" smtClean="0"/>
              <a:t>Внеурочная деятельность</a:t>
            </a:r>
            <a:endParaRPr lang="ru-RU" dirty="0"/>
          </a:p>
        </p:txBody>
      </p:sp>
      <p:sp>
        <p:nvSpPr>
          <p:cNvPr id="3" name="Содержимое 2"/>
          <p:cNvSpPr>
            <a:spLocks noGrp="1"/>
          </p:cNvSpPr>
          <p:nvPr>
            <p:ph idx="1"/>
          </p:nvPr>
        </p:nvSpPr>
        <p:spPr>
          <a:xfrm>
            <a:off x="457200" y="1000108"/>
            <a:ext cx="8229600" cy="5309252"/>
          </a:xfrm>
        </p:spPr>
        <p:txBody>
          <a:bodyPr>
            <a:normAutofit/>
          </a:bodyPr>
          <a:lstStyle/>
          <a:p>
            <a:pPr>
              <a:lnSpc>
                <a:spcPct val="90000"/>
              </a:lnSpc>
              <a:buFont typeface="Wingdings 2" pitchFamily="18" charset="2"/>
              <a:buNone/>
            </a:pPr>
            <a:r>
              <a:rPr lang="ru-RU" sz="3200" b="1" u="sng" dirty="0" smtClean="0"/>
              <a:t>3) </a:t>
            </a:r>
            <a:r>
              <a:rPr lang="ru-RU" sz="3200" b="1" i="1" u="sng" dirty="0" smtClean="0"/>
              <a:t>Общекультурное</a:t>
            </a:r>
            <a:endParaRPr lang="ru-RU" sz="3200" i="1" u="sng" dirty="0" smtClean="0"/>
          </a:p>
          <a:p>
            <a:pPr>
              <a:lnSpc>
                <a:spcPct val="90000"/>
              </a:lnSpc>
              <a:buFont typeface="Wingdings 2" pitchFamily="18" charset="2"/>
              <a:buNone/>
            </a:pPr>
            <a:r>
              <a:rPr lang="ru-RU" sz="3200" dirty="0" smtClean="0"/>
              <a:t>Смотрю на мир глазами художника</a:t>
            </a:r>
          </a:p>
          <a:p>
            <a:pPr>
              <a:lnSpc>
                <a:spcPct val="90000"/>
              </a:lnSpc>
              <a:buNone/>
            </a:pPr>
            <a:r>
              <a:rPr lang="ru-RU" sz="3200" dirty="0" smtClean="0"/>
              <a:t>Музыкальная палитра</a:t>
            </a:r>
          </a:p>
          <a:p>
            <a:pPr>
              <a:lnSpc>
                <a:spcPct val="90000"/>
              </a:lnSpc>
              <a:buNone/>
            </a:pPr>
            <a:r>
              <a:rPr lang="ru-RU" sz="3200" dirty="0" smtClean="0"/>
              <a:t>Декоративно-прикладное искусство</a:t>
            </a:r>
          </a:p>
        </p:txBody>
      </p:sp>
      <p:pic>
        <p:nvPicPr>
          <p:cNvPr id="4" name="Picture 7"/>
          <p:cNvPicPr>
            <a:picLocks noChangeAspect="1" noChangeArrowheads="1"/>
          </p:cNvPicPr>
          <p:nvPr/>
        </p:nvPicPr>
        <p:blipFill>
          <a:blip r:embed="rId2"/>
          <a:srcRect/>
          <a:stretch>
            <a:fillRect/>
          </a:stretch>
        </p:blipFill>
        <p:spPr bwMode="auto">
          <a:xfrm>
            <a:off x="857224" y="3429000"/>
            <a:ext cx="3000396" cy="3071834"/>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5"/>
          <p:cNvPicPr>
            <a:picLocks noChangeAspect="1" noChangeArrowheads="1"/>
          </p:cNvPicPr>
          <p:nvPr/>
        </p:nvPicPr>
        <p:blipFill>
          <a:blip r:embed="rId3"/>
          <a:srcRect/>
          <a:stretch>
            <a:fillRect/>
          </a:stretch>
        </p:blipFill>
        <p:spPr bwMode="auto">
          <a:xfrm rot="5400000">
            <a:off x="6098421" y="1902579"/>
            <a:ext cx="3571900" cy="205271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pPr algn="l"/>
            <a:r>
              <a:rPr lang="ru-RU" sz="4400" i="1" dirty="0" smtClean="0"/>
              <a:t>Внеурочная деятельность</a:t>
            </a:r>
            <a:endParaRPr lang="ru-RU" dirty="0"/>
          </a:p>
        </p:txBody>
      </p:sp>
      <p:sp>
        <p:nvSpPr>
          <p:cNvPr id="3" name="Содержимое 2"/>
          <p:cNvSpPr>
            <a:spLocks noGrp="1"/>
          </p:cNvSpPr>
          <p:nvPr>
            <p:ph idx="1"/>
          </p:nvPr>
        </p:nvSpPr>
        <p:spPr>
          <a:xfrm>
            <a:off x="457200" y="1142984"/>
            <a:ext cx="8229600" cy="5166376"/>
          </a:xfrm>
        </p:spPr>
        <p:txBody>
          <a:bodyPr/>
          <a:lstStyle/>
          <a:p>
            <a:pPr>
              <a:lnSpc>
                <a:spcPct val="90000"/>
              </a:lnSpc>
              <a:buFont typeface="Wingdings 2" pitchFamily="18" charset="2"/>
              <a:buNone/>
            </a:pPr>
            <a:r>
              <a:rPr lang="ru-RU" sz="3200" b="1" u="sng" dirty="0" smtClean="0"/>
              <a:t>4)</a:t>
            </a:r>
            <a:r>
              <a:rPr lang="ru-RU" sz="3200" b="1" i="1" u="sng" dirty="0" err="1" smtClean="0"/>
              <a:t>Общеинтеллектуальное</a:t>
            </a:r>
            <a:endParaRPr lang="ru-RU" sz="3200" b="1" i="1" u="sng" dirty="0" smtClean="0"/>
          </a:p>
          <a:p>
            <a:pPr>
              <a:lnSpc>
                <a:spcPct val="90000"/>
              </a:lnSpc>
              <a:buFont typeface="Wingdings 2" pitchFamily="18" charset="2"/>
              <a:buNone/>
            </a:pPr>
            <a:r>
              <a:rPr lang="ru-RU" dirty="0" smtClean="0"/>
              <a:t>Риторика </a:t>
            </a:r>
          </a:p>
          <a:p>
            <a:pPr>
              <a:lnSpc>
                <a:spcPct val="90000"/>
              </a:lnSpc>
              <a:buFont typeface="Wingdings 2" pitchFamily="18" charset="2"/>
              <a:buNone/>
            </a:pPr>
            <a:r>
              <a:rPr lang="ru-RU" sz="3200" b="1" u="sng" dirty="0" smtClean="0"/>
              <a:t>5)</a:t>
            </a:r>
            <a:r>
              <a:rPr lang="ru-RU" sz="3200" b="1" i="1" u="sng" dirty="0" smtClean="0"/>
              <a:t>Социальное</a:t>
            </a:r>
          </a:p>
          <a:p>
            <a:pPr>
              <a:lnSpc>
                <a:spcPct val="90000"/>
              </a:lnSpc>
              <a:buFont typeface="Wingdings 2" pitchFamily="18" charset="2"/>
              <a:buNone/>
            </a:pPr>
            <a:r>
              <a:rPr lang="ru-RU" dirty="0" smtClean="0"/>
              <a:t>Клуб «Юные цветоводы»</a:t>
            </a:r>
            <a:endParaRPr lang="ru-RU" dirty="0"/>
          </a:p>
        </p:txBody>
      </p:sp>
      <p:pic>
        <p:nvPicPr>
          <p:cNvPr id="4" name="Рисунок 3"/>
          <p:cNvPicPr/>
          <p:nvPr/>
        </p:nvPicPr>
        <p:blipFill>
          <a:blip r:embed="rId2"/>
          <a:srcRect l="24693" t="18162" b="7907"/>
          <a:stretch>
            <a:fillRect/>
          </a:stretch>
        </p:blipFill>
        <p:spPr>
          <a:xfrm>
            <a:off x="500034" y="3286124"/>
            <a:ext cx="4972060" cy="3081342"/>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p:cNvPicPr/>
          <p:nvPr/>
        </p:nvPicPr>
        <p:blipFill>
          <a:blip r:embed="rId3"/>
          <a:srcRect l="22127" t="32265" r="29931" b="7906"/>
          <a:stretch>
            <a:fillRect/>
          </a:stretch>
        </p:blipFill>
        <p:spPr>
          <a:xfrm>
            <a:off x="6000760" y="1214422"/>
            <a:ext cx="2847975" cy="392909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in-pic" descr="Картинка 1002 из 3688">
            <a:hlinkClick r:id="rId2" tgtFrame="_blank"/>
          </p:cNvPr>
          <p:cNvPicPr/>
          <p:nvPr/>
        </p:nvPicPr>
        <p:blipFill>
          <a:blip r:embed="rId3"/>
          <a:srcRect/>
          <a:stretch>
            <a:fillRect/>
          </a:stretch>
        </p:blipFill>
        <p:spPr bwMode="auto">
          <a:xfrm>
            <a:off x="357158" y="285728"/>
            <a:ext cx="8358245" cy="6215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Какие качества Вы хотите видеть у своего ребенка по окончании школы, чтобы в современной жизни он был успешен?</a:t>
            </a:r>
            <a:endParaRPr lang="ru-RU" sz="2800" dirty="0"/>
          </a:p>
        </p:txBody>
      </p:sp>
      <p:sp>
        <p:nvSpPr>
          <p:cNvPr id="5" name="Содержимое 4"/>
          <p:cNvSpPr>
            <a:spLocks noGrp="1"/>
          </p:cNvSpPr>
          <p:nvPr>
            <p:ph sz="half" idx="1"/>
          </p:nvPr>
        </p:nvSpPr>
        <p:spPr>
          <a:xfrm>
            <a:off x="214282" y="1600200"/>
            <a:ext cx="3214710" cy="4525963"/>
          </a:xfrm>
        </p:spPr>
        <p:txBody>
          <a:bodyPr/>
          <a:lstStyle/>
          <a:p>
            <a:r>
              <a:rPr lang="ru-RU" dirty="0" smtClean="0"/>
              <a:t>Умение ставить</a:t>
            </a:r>
          </a:p>
          <a:p>
            <a:pPr>
              <a:buNone/>
            </a:pPr>
            <a:r>
              <a:rPr lang="ru-RU" dirty="0" smtClean="0"/>
              <a:t>цель и добиваться ее</a:t>
            </a:r>
          </a:p>
          <a:p>
            <a:r>
              <a:rPr lang="ru-RU" dirty="0" smtClean="0"/>
              <a:t>Умение общаться</a:t>
            </a:r>
          </a:p>
          <a:p>
            <a:r>
              <a:rPr lang="ru-RU" dirty="0" smtClean="0"/>
              <a:t>Умение</a:t>
            </a:r>
          </a:p>
          <a:p>
            <a:pPr>
              <a:buNone/>
            </a:pPr>
            <a:r>
              <a:rPr lang="ru-RU" dirty="0" smtClean="0"/>
              <a:t>адаптироваться</a:t>
            </a:r>
          </a:p>
          <a:p>
            <a:pPr>
              <a:buNone/>
            </a:pPr>
            <a:r>
              <a:rPr lang="ru-RU" dirty="0" smtClean="0"/>
              <a:t>к ситуации</a:t>
            </a:r>
          </a:p>
          <a:p>
            <a:r>
              <a:rPr lang="ru-RU" dirty="0" smtClean="0"/>
              <a:t>Сохранить здоровье</a:t>
            </a:r>
            <a:endParaRPr lang="ru-RU" dirty="0"/>
          </a:p>
        </p:txBody>
      </p:sp>
      <p:sp>
        <p:nvSpPr>
          <p:cNvPr id="6" name="Содержимое 5"/>
          <p:cNvSpPr>
            <a:spLocks noGrp="1"/>
          </p:cNvSpPr>
          <p:nvPr>
            <p:ph sz="half" idx="2"/>
          </p:nvPr>
        </p:nvSpPr>
        <p:spPr>
          <a:xfrm>
            <a:off x="5357818" y="1600200"/>
            <a:ext cx="3328982" cy="4525963"/>
          </a:xfrm>
        </p:spPr>
        <p:txBody>
          <a:bodyPr/>
          <a:lstStyle/>
          <a:p>
            <a:r>
              <a:rPr lang="ru-RU" dirty="0" smtClean="0"/>
              <a:t>Умение ориентироваться в мире</a:t>
            </a:r>
          </a:p>
          <a:p>
            <a:r>
              <a:rPr lang="ru-RU" dirty="0" smtClean="0"/>
              <a:t>Самостоятельно добывать и применять знания</a:t>
            </a:r>
          </a:p>
          <a:p>
            <a:r>
              <a:rPr lang="ru-RU" dirty="0" smtClean="0"/>
              <a:t>Уметь заботиться о других, быть нравственным человеком</a:t>
            </a:r>
            <a:endParaRPr lang="ru-RU" dirty="0"/>
          </a:p>
        </p:txBody>
      </p:sp>
      <p:pic>
        <p:nvPicPr>
          <p:cNvPr id="7" name="Рисунок 6" descr="http://school-37.ru/downloads/fgos/presentacia_1_4/2.jpg"/>
          <p:cNvPicPr/>
          <p:nvPr/>
        </p:nvPicPr>
        <p:blipFill>
          <a:blip r:embed="rId2"/>
          <a:srcRect l="32477" t="19262" r="35346" b="21485"/>
          <a:stretch>
            <a:fillRect/>
          </a:stretch>
        </p:blipFill>
        <p:spPr bwMode="auto">
          <a:xfrm>
            <a:off x="3357554" y="2285992"/>
            <a:ext cx="2143140" cy="28128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8"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5">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25"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5">
                                            <p:txEl>
                                              <p:pRg st="1" end="1"/>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32"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5">
                                            <p:txEl>
                                              <p:pRg st="2" end="2"/>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5">
                                            <p:txEl>
                                              <p:pRg st="3" end="3"/>
                                            </p:txEl>
                                          </p:spTgt>
                                        </p:tgtEl>
                                        <p:attrNameLst>
                                          <p:attrName>style.visibility</p:attrName>
                                        </p:attrNameLst>
                                      </p:cBhvr>
                                      <p:to>
                                        <p:strVal val="visible"/>
                                      </p:to>
                                    </p:set>
                                    <p:anim calcmode="discrete" valueType="clr">
                                      <p:cBhvr override="childStyle">
                                        <p:cTn id="39" dur="80"/>
                                        <p:tgtEl>
                                          <p:spTgt spid="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5">
                                            <p:txEl>
                                              <p:pRg st="3" end="3"/>
                                            </p:txEl>
                                          </p:spTgt>
                                        </p:tgtEl>
                                        <p:attrNameLst>
                                          <p:attrName>fillcolor</p:attrName>
                                        </p:attrNameLst>
                                      </p:cBhvr>
                                      <p:tavLst>
                                        <p:tav tm="0">
                                          <p:val>
                                            <p:clrVal>
                                              <a:schemeClr val="accent2"/>
                                            </p:clrVal>
                                          </p:val>
                                        </p:tav>
                                        <p:tav tm="50000">
                                          <p:val>
                                            <p:clrVal>
                                              <a:schemeClr val="hlink"/>
                                            </p:clrVal>
                                          </p:val>
                                        </p:tav>
                                      </p:tavLst>
                                    </p:anim>
                                    <p:set>
                                      <p:cBhvr>
                                        <p:cTn id="41" dur="80"/>
                                        <p:tgtEl>
                                          <p:spTgt spid="5">
                                            <p:txEl>
                                              <p:pRg st="3" end="3"/>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5">
                                            <p:txEl>
                                              <p:pRg st="4" end="4"/>
                                            </p:txEl>
                                          </p:spTgt>
                                        </p:tgtEl>
                                        <p:attrNameLst>
                                          <p:attrName>style.visibility</p:attrName>
                                        </p:attrNameLst>
                                      </p:cBhvr>
                                      <p:to>
                                        <p:strVal val="visible"/>
                                      </p:to>
                                    </p:set>
                                    <p:anim calcmode="discrete" valueType="clr">
                                      <p:cBhvr override="childStyle">
                                        <p:cTn id="46" dur="80"/>
                                        <p:tgtEl>
                                          <p:spTgt spid="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5">
                                            <p:txEl>
                                              <p:pRg st="4" end="4"/>
                                            </p:txEl>
                                          </p:spTgt>
                                        </p:tgtEl>
                                        <p:attrNameLst>
                                          <p:attrName>fillcolor</p:attrName>
                                        </p:attrNameLst>
                                      </p:cBhvr>
                                      <p:tavLst>
                                        <p:tav tm="0">
                                          <p:val>
                                            <p:clrVal>
                                              <a:schemeClr val="accent2"/>
                                            </p:clrVal>
                                          </p:val>
                                        </p:tav>
                                        <p:tav tm="50000">
                                          <p:val>
                                            <p:clrVal>
                                              <a:schemeClr val="hlink"/>
                                            </p:clrVal>
                                          </p:val>
                                        </p:tav>
                                      </p:tavLst>
                                    </p:anim>
                                    <p:set>
                                      <p:cBhvr>
                                        <p:cTn id="48" dur="80"/>
                                        <p:tgtEl>
                                          <p:spTgt spid="5">
                                            <p:txEl>
                                              <p:pRg st="4" end="4"/>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5">
                                            <p:txEl>
                                              <p:pRg st="5" end="5"/>
                                            </p:txEl>
                                          </p:spTgt>
                                        </p:tgtEl>
                                        <p:attrNameLst>
                                          <p:attrName>style.visibility</p:attrName>
                                        </p:attrNameLst>
                                      </p:cBhvr>
                                      <p:to>
                                        <p:strVal val="visible"/>
                                      </p:to>
                                    </p:set>
                                    <p:anim calcmode="discrete" valueType="clr">
                                      <p:cBhvr override="childStyle">
                                        <p:cTn id="53" dur="80"/>
                                        <p:tgtEl>
                                          <p:spTgt spid="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5">
                                            <p:txEl>
                                              <p:pRg st="5" end="5"/>
                                            </p:txEl>
                                          </p:spTgt>
                                        </p:tgtEl>
                                        <p:attrNameLst>
                                          <p:attrName>fillcolor</p:attrName>
                                        </p:attrNameLst>
                                      </p:cBhvr>
                                      <p:tavLst>
                                        <p:tav tm="0">
                                          <p:val>
                                            <p:clrVal>
                                              <a:schemeClr val="accent2"/>
                                            </p:clrVal>
                                          </p:val>
                                        </p:tav>
                                        <p:tav tm="50000">
                                          <p:val>
                                            <p:clrVal>
                                              <a:schemeClr val="hlink"/>
                                            </p:clrVal>
                                          </p:val>
                                        </p:tav>
                                      </p:tavLst>
                                    </p:anim>
                                    <p:set>
                                      <p:cBhvr>
                                        <p:cTn id="55" dur="80"/>
                                        <p:tgtEl>
                                          <p:spTgt spid="5">
                                            <p:txEl>
                                              <p:pRg st="5" end="5"/>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5">
                                            <p:txEl>
                                              <p:pRg st="6" end="6"/>
                                            </p:txEl>
                                          </p:spTgt>
                                        </p:tgtEl>
                                        <p:attrNameLst>
                                          <p:attrName>style.visibility</p:attrName>
                                        </p:attrNameLst>
                                      </p:cBhvr>
                                      <p:to>
                                        <p:strVal val="visible"/>
                                      </p:to>
                                    </p:set>
                                    <p:anim calcmode="discrete" valueType="clr">
                                      <p:cBhvr override="childStyle">
                                        <p:cTn id="60" dur="80"/>
                                        <p:tgtEl>
                                          <p:spTgt spid="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5">
                                            <p:txEl>
                                              <p:pRg st="6" end="6"/>
                                            </p:txEl>
                                          </p:spTgt>
                                        </p:tgtEl>
                                        <p:attrNameLst>
                                          <p:attrName>fillcolor</p:attrName>
                                        </p:attrNameLst>
                                      </p:cBhvr>
                                      <p:tavLst>
                                        <p:tav tm="0">
                                          <p:val>
                                            <p:clrVal>
                                              <a:schemeClr val="accent2"/>
                                            </p:clrVal>
                                          </p:val>
                                        </p:tav>
                                        <p:tav tm="50000">
                                          <p:val>
                                            <p:clrVal>
                                              <a:schemeClr val="hlink"/>
                                            </p:clrVal>
                                          </p:val>
                                        </p:tav>
                                      </p:tavLst>
                                    </p:anim>
                                    <p:set>
                                      <p:cBhvr>
                                        <p:cTn id="62" dur="80"/>
                                        <p:tgtEl>
                                          <p:spTgt spid="5">
                                            <p:txEl>
                                              <p:pRg st="6" end="6"/>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6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69" dur="80"/>
                                        <p:tgtEl>
                                          <p:spTgt spid="6">
                                            <p:txEl>
                                              <p:pRg st="0" end="0"/>
                                            </p:txEl>
                                          </p:spTgt>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7" presetClass="entr" presetSubtype="0" fill="hold" grpId="0" nodeType="clickEffect">
                                  <p:stCondLst>
                                    <p:cond delay="0"/>
                                  </p:stCondLst>
                                  <p:iterate type="lt">
                                    <p:tmPct val="50000"/>
                                  </p:iterate>
                                  <p:childTnLst>
                                    <p:set>
                                      <p:cBhvr>
                                        <p:cTn id="73"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74"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76" dur="80"/>
                                        <p:tgtEl>
                                          <p:spTgt spid="6">
                                            <p:txEl>
                                              <p:pRg st="1" end="1"/>
                                            </p:txEl>
                                          </p:spTgt>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27" presetClass="entr" presetSubtype="0" fill="hold" grpId="0" nodeType="clickEffect">
                                  <p:stCondLst>
                                    <p:cond delay="0"/>
                                  </p:stCondLst>
                                  <p:iterate type="lt">
                                    <p:tmPct val="50000"/>
                                  </p:iterate>
                                  <p:childTnLst>
                                    <p:set>
                                      <p:cBhvr>
                                        <p:cTn id="80"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81"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83" dur="80"/>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571472" y="500042"/>
          <a:ext cx="8001056"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in-pic" descr="Картинка 308 из 15859">
            <a:hlinkClick r:id="rId7" tgtFrame="_blank"/>
          </p:cNvPr>
          <p:cNvPicPr/>
          <p:nvPr/>
        </p:nvPicPr>
        <p:blipFill>
          <a:blip r:embed="rId8"/>
          <a:srcRect l="32174" t="66279" r="33043"/>
          <a:stretch>
            <a:fillRect/>
          </a:stretch>
        </p:blipFill>
        <p:spPr bwMode="auto">
          <a:xfrm>
            <a:off x="3143240" y="4714884"/>
            <a:ext cx="2857520" cy="1928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57158" y="357166"/>
          <a:ext cx="8429684"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pPr algn="l"/>
            <a:r>
              <a:rPr lang="ru-RU" dirty="0" smtClean="0"/>
              <a:t>Формирование системы УУД</a:t>
            </a:r>
            <a:endParaRPr lang="ru-RU" dirty="0"/>
          </a:p>
        </p:txBody>
      </p:sp>
      <p:sp>
        <p:nvSpPr>
          <p:cNvPr id="4" name="Rectangle 5"/>
          <p:cNvSpPr>
            <a:spLocks noGrp="1" noChangeArrowheads="1"/>
          </p:cNvSpPr>
          <p:nvPr>
            <p:ph idx="1"/>
          </p:nvPr>
        </p:nvSpPr>
        <p:spPr bwMode="auto">
          <a:xfrm>
            <a:off x="457200" y="1000108"/>
            <a:ext cx="8229600" cy="5126055"/>
          </a:xfrm>
          <a:prstGeom prst="rect">
            <a:avLst/>
          </a:prstGeom>
          <a:noFill/>
          <a:ln w="9525">
            <a:noFill/>
            <a:miter lim="800000"/>
            <a:headEnd/>
            <a:tailEnd/>
          </a:ln>
          <a:effectLst/>
        </p:spPr>
        <p:txBody>
          <a:bodyPr/>
          <a:lstStyle/>
          <a:p>
            <a:pPr marL="469900" indent="-469900">
              <a:lnSpc>
                <a:spcPct val="80000"/>
              </a:lnSpc>
              <a:spcBef>
                <a:spcPct val="20000"/>
              </a:spcBef>
              <a:buClr>
                <a:srgbClr val="0000CC"/>
              </a:buClr>
              <a:buFont typeface="Wingdings" pitchFamily="2" charset="2"/>
              <a:buChar char="v"/>
            </a:pPr>
            <a:r>
              <a:rPr lang="ru-RU" sz="1900" dirty="0"/>
              <a:t> </a:t>
            </a:r>
            <a:r>
              <a:rPr lang="ru-RU" dirty="0"/>
              <a:t>В </a:t>
            </a:r>
            <a:r>
              <a:rPr lang="ru-RU" b="1" dirty="0"/>
              <a:t>широком значении</a:t>
            </a:r>
            <a:r>
              <a:rPr lang="ru-RU" dirty="0"/>
              <a:t> термин «универсальные учебные действия» означает </a:t>
            </a:r>
            <a:r>
              <a:rPr lang="ru-RU" dirty="0">
                <a:solidFill>
                  <a:srgbClr val="FF0000"/>
                </a:solidFill>
              </a:rPr>
              <a:t>умение учиться</a:t>
            </a:r>
            <a:r>
              <a:rPr lang="ru-RU" dirty="0"/>
              <a:t>, т. е. способность к саморазвитию и самосовершенствованию путем сознательного и активного присвоения нового социального опыта.</a:t>
            </a:r>
          </a:p>
          <a:p>
            <a:pPr marL="469900" indent="-469900">
              <a:lnSpc>
                <a:spcPct val="80000"/>
              </a:lnSpc>
              <a:spcBef>
                <a:spcPct val="20000"/>
              </a:spcBef>
              <a:buClr>
                <a:srgbClr val="0000CC"/>
              </a:buClr>
              <a:buFont typeface="Wingdings" pitchFamily="2" charset="2"/>
              <a:buChar char="v"/>
            </a:pPr>
            <a:endParaRPr lang="ru-RU" dirty="0"/>
          </a:p>
          <a:p>
            <a:pPr marL="469900" indent="-469900">
              <a:lnSpc>
                <a:spcPct val="80000"/>
              </a:lnSpc>
              <a:spcBef>
                <a:spcPct val="20000"/>
              </a:spcBef>
              <a:buClr>
                <a:srgbClr val="0000CC"/>
              </a:buClr>
              <a:buFont typeface="Wingdings" pitchFamily="2" charset="2"/>
              <a:buChar char="v"/>
            </a:pPr>
            <a:r>
              <a:rPr lang="ru-RU" dirty="0"/>
              <a:t>В более </a:t>
            </a:r>
            <a:r>
              <a:rPr lang="ru-RU" b="1" dirty="0"/>
              <a:t>узком (собственно психологическом) значении</a:t>
            </a:r>
            <a:r>
              <a:rPr lang="ru-RU" dirty="0"/>
              <a:t> этот термин можно определить как </a:t>
            </a:r>
            <a:r>
              <a:rPr lang="ru-RU" dirty="0">
                <a:solidFill>
                  <a:srgbClr val="FF0000"/>
                </a:solidFill>
              </a:rPr>
              <a:t>совокупность способов действия</a:t>
            </a:r>
            <a:r>
              <a:rPr lang="ru-RU" dirty="0"/>
              <a:t> учащегося (а также связанных с ними навыков учебной работы), обеспечивающих самостоятельное усвоение новых знаний, формирование умений, включая организацию этого процесса.</a:t>
            </a:r>
          </a:p>
          <a:p>
            <a:pPr marL="469900" indent="-469900">
              <a:lnSpc>
                <a:spcPct val="80000"/>
              </a:lnSpc>
              <a:spcBef>
                <a:spcPct val="20000"/>
              </a:spcBef>
              <a:buClr>
                <a:srgbClr val="0000CC"/>
              </a:buClr>
              <a:buNone/>
            </a:pPr>
            <a:endParaRPr lang="ru-RU"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428596" y="357166"/>
            <a:ext cx="8286807" cy="6143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SC01166_0.tmp"/>
          <p:cNvPicPr>
            <a:picLocks noChangeAspect="1"/>
          </p:cNvPicPr>
          <p:nvPr/>
        </p:nvPicPr>
        <p:blipFill>
          <a:blip r:embed="rId2" cstate="print"/>
          <a:stretch>
            <a:fillRect/>
          </a:stretch>
        </p:blipFill>
        <p:spPr>
          <a:xfrm>
            <a:off x="3571868" y="642918"/>
            <a:ext cx="2714644" cy="22860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50" name="Picture 2" descr="C:\Documents and Settings\Пользователь\Рабочий стол\Школа,началка\DSC00498.JPG"/>
          <p:cNvPicPr>
            <a:picLocks noChangeAspect="1" noChangeArrowheads="1"/>
          </p:cNvPicPr>
          <p:nvPr/>
        </p:nvPicPr>
        <p:blipFill>
          <a:blip r:embed="rId3" cstate="print"/>
          <a:srcRect/>
          <a:stretch>
            <a:fillRect/>
          </a:stretch>
        </p:blipFill>
        <p:spPr bwMode="auto">
          <a:xfrm>
            <a:off x="357158" y="785794"/>
            <a:ext cx="2928958" cy="2928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descr="DSC01132_0.tmp"/>
          <p:cNvPicPr>
            <a:picLocks noChangeAspect="1"/>
          </p:cNvPicPr>
          <p:nvPr/>
        </p:nvPicPr>
        <p:blipFill>
          <a:blip r:embed="rId4" cstate="print"/>
          <a:stretch>
            <a:fillRect/>
          </a:stretch>
        </p:blipFill>
        <p:spPr>
          <a:xfrm>
            <a:off x="6715140" y="642918"/>
            <a:ext cx="2214578" cy="192882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Рисунок 4" descr="DSC01197_0.tmp"/>
          <p:cNvPicPr>
            <a:picLocks noChangeAspect="1"/>
          </p:cNvPicPr>
          <p:nvPr/>
        </p:nvPicPr>
        <p:blipFill>
          <a:blip r:embed="rId5" cstate="print"/>
          <a:stretch>
            <a:fillRect/>
          </a:stretch>
        </p:blipFill>
        <p:spPr>
          <a:xfrm>
            <a:off x="1000100" y="3786190"/>
            <a:ext cx="3810027" cy="2857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DSC02467_0.tmp"/>
          <p:cNvPicPr>
            <a:picLocks noChangeAspect="1"/>
          </p:cNvPicPr>
          <p:nvPr/>
        </p:nvPicPr>
        <p:blipFill>
          <a:blip r:embed="rId6" cstate="print"/>
          <a:stretch>
            <a:fillRect/>
          </a:stretch>
        </p:blipFill>
        <p:spPr>
          <a:xfrm>
            <a:off x="6143636" y="3071810"/>
            <a:ext cx="2571750" cy="3571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Заголовок 6"/>
          <p:cNvSpPr>
            <a:spLocks noGrp="1"/>
          </p:cNvSpPr>
          <p:nvPr>
            <p:ph type="title"/>
          </p:nvPr>
        </p:nvSpPr>
        <p:spPr>
          <a:xfrm>
            <a:off x="457200" y="274638"/>
            <a:ext cx="8229600" cy="582594"/>
          </a:xfrm>
        </p:spPr>
        <p:txBody>
          <a:bodyPr>
            <a:normAutofit fontScale="90000"/>
          </a:bodyPr>
          <a:lstStyle/>
          <a:p>
            <a:pPr algn="l"/>
            <a:r>
              <a:rPr lang="ru-RU" dirty="0" smtClean="0"/>
              <a:t>ПРИОРИТЕТ - ВОСПИТАНИЕ</a:t>
            </a:r>
            <a:endParaRPr lang="ru-RU" dirty="0"/>
          </a:p>
        </p:txBody>
      </p:sp>
      <p:sp>
        <p:nvSpPr>
          <p:cNvPr id="8" name="Содержимое 7"/>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Autofit/>
          </a:bodyPr>
          <a:lstStyle/>
          <a:p>
            <a:pPr algn="l"/>
            <a:r>
              <a:rPr lang="ru-RU" sz="3200" dirty="0" smtClean="0"/>
              <a:t/>
            </a:r>
            <a:br>
              <a:rPr lang="ru-RU" sz="3200" dirty="0" smtClean="0"/>
            </a:br>
            <a:r>
              <a:rPr lang="ru-RU" sz="3200" dirty="0" smtClean="0"/>
              <a:t>Личностные </a:t>
            </a:r>
            <a:br>
              <a:rPr lang="ru-RU" sz="3200" dirty="0" smtClean="0"/>
            </a:br>
            <a:r>
              <a:rPr lang="ru-RU" sz="3200" dirty="0" smtClean="0"/>
              <a:t>универсальные учебные действия</a:t>
            </a:r>
            <a:br>
              <a:rPr lang="ru-RU" sz="3200" dirty="0" smtClean="0"/>
            </a:br>
            <a:endParaRPr lang="ru-RU" sz="3200" dirty="0"/>
          </a:p>
        </p:txBody>
      </p:sp>
      <p:sp>
        <p:nvSpPr>
          <p:cNvPr id="3" name="Содержимое 2"/>
          <p:cNvSpPr>
            <a:spLocks noGrp="1"/>
          </p:cNvSpPr>
          <p:nvPr>
            <p:ph idx="1"/>
          </p:nvPr>
        </p:nvSpPr>
        <p:spPr>
          <a:xfrm>
            <a:off x="457200" y="1071546"/>
            <a:ext cx="8229600" cy="5237814"/>
          </a:xfrm>
        </p:spPr>
        <p:txBody>
          <a:bodyPr>
            <a:normAutofit/>
          </a:bodyPr>
          <a:lstStyle/>
          <a:p>
            <a:pPr eaLnBrk="0" hangingPunct="0">
              <a:buNone/>
              <a:defRPr/>
            </a:pPr>
            <a:r>
              <a:rPr lang="ru-RU" sz="2200" b="1" u="sng" dirty="0" smtClean="0"/>
              <a:t>Самоопределение:</a:t>
            </a:r>
          </a:p>
          <a:p>
            <a:pPr eaLnBrk="0" hangingPunct="0">
              <a:buNone/>
              <a:defRPr/>
            </a:pPr>
            <a:r>
              <a:rPr lang="ru-RU" sz="2200" b="1" dirty="0" smtClean="0"/>
              <a:t>внутренняя позиция школьника;</a:t>
            </a:r>
          </a:p>
          <a:p>
            <a:pPr eaLnBrk="0" hangingPunct="0">
              <a:buNone/>
              <a:defRPr/>
            </a:pPr>
            <a:r>
              <a:rPr lang="ru-RU" sz="2200" b="1" dirty="0" err="1" smtClean="0"/>
              <a:t>самоиндификация</a:t>
            </a:r>
            <a:r>
              <a:rPr lang="ru-RU" sz="2200" b="1" dirty="0" smtClean="0"/>
              <a:t>;</a:t>
            </a:r>
          </a:p>
          <a:p>
            <a:pPr eaLnBrk="0" hangingPunct="0">
              <a:buNone/>
              <a:defRPr/>
            </a:pPr>
            <a:r>
              <a:rPr lang="ru-RU" sz="2200" b="1" dirty="0" smtClean="0"/>
              <a:t>самоуважение и самооценка</a:t>
            </a:r>
          </a:p>
          <a:p>
            <a:pPr eaLnBrk="0" hangingPunct="0">
              <a:buNone/>
              <a:defRPr/>
            </a:pPr>
            <a:r>
              <a:rPr lang="ru-RU" sz="2200" b="1" u="sng" dirty="0" err="1" smtClean="0"/>
              <a:t>Смыслообразование</a:t>
            </a:r>
            <a:r>
              <a:rPr lang="ru-RU" sz="2200" b="1" u="sng" dirty="0" smtClean="0"/>
              <a:t>:</a:t>
            </a:r>
          </a:p>
          <a:p>
            <a:pPr eaLnBrk="0" hangingPunct="0">
              <a:buNone/>
              <a:defRPr/>
            </a:pPr>
            <a:r>
              <a:rPr lang="ru-RU" sz="2200" b="1" dirty="0" smtClean="0"/>
              <a:t>мотивация (учебная, социальная);</a:t>
            </a:r>
          </a:p>
          <a:p>
            <a:pPr eaLnBrk="0" hangingPunct="0">
              <a:buNone/>
              <a:defRPr/>
            </a:pPr>
            <a:r>
              <a:rPr lang="ru-RU" sz="2200" b="1" dirty="0" smtClean="0"/>
              <a:t>границы собственного знания и «незнания»</a:t>
            </a:r>
          </a:p>
          <a:p>
            <a:pPr eaLnBrk="0" hangingPunct="0">
              <a:buNone/>
              <a:defRPr/>
            </a:pPr>
            <a:r>
              <a:rPr lang="ru-RU" sz="2200" b="1" u="sng" dirty="0" smtClean="0"/>
              <a:t>Морально-этическая ориентация:</a:t>
            </a:r>
          </a:p>
          <a:p>
            <a:pPr eaLnBrk="0" hangingPunct="0">
              <a:buNone/>
              <a:defRPr/>
            </a:pPr>
            <a:r>
              <a:rPr lang="ru-RU" sz="2200" b="1" dirty="0" smtClean="0"/>
              <a:t>ориентация на выполнение моральных норм;</a:t>
            </a:r>
          </a:p>
          <a:p>
            <a:pPr eaLnBrk="0" hangingPunct="0">
              <a:buNone/>
              <a:defRPr/>
            </a:pPr>
            <a:r>
              <a:rPr lang="ru-RU" sz="2200" b="1" dirty="0" smtClean="0"/>
              <a:t>способность к решению моральных</a:t>
            </a:r>
            <a:r>
              <a:rPr lang="en-US" sz="2200" b="1" dirty="0" smtClean="0"/>
              <a:t> </a:t>
            </a:r>
            <a:r>
              <a:rPr lang="ru-RU" sz="2200" b="1" dirty="0" smtClean="0"/>
              <a:t>проблем на основе </a:t>
            </a:r>
            <a:r>
              <a:rPr lang="ru-RU" sz="2200" b="1" dirty="0" err="1" smtClean="0"/>
              <a:t>децентрации</a:t>
            </a:r>
            <a:r>
              <a:rPr lang="ru-RU" sz="2200" b="1" dirty="0" smtClean="0"/>
              <a:t>;</a:t>
            </a:r>
          </a:p>
          <a:p>
            <a:pPr eaLnBrk="0" hangingPunct="0">
              <a:buNone/>
              <a:defRPr/>
            </a:pPr>
            <a:r>
              <a:rPr lang="ru-RU" sz="2200" b="1" dirty="0" smtClean="0"/>
              <a:t>оценка своих поступков</a:t>
            </a:r>
            <a:endParaRPr lang="ru-RU" sz="2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282</TotalTime>
  <Words>528</Words>
  <Application>Microsoft Office PowerPoint</Application>
  <PresentationFormat>Экран (4:3)</PresentationFormat>
  <Paragraphs>121</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Апекс</vt:lpstr>
      <vt:lpstr>ФЕДЕРАЛЬНЫЙ ГОСУДАРСТВЕННЫЙ ОБРАЗОВАТЕЛЬНЫЙ СТАНДАРТ ОБЩЕГО ОБРАЗОВАНИЯ  Начальное общее образование</vt:lpstr>
      <vt:lpstr>Презентация PowerPoint</vt:lpstr>
      <vt:lpstr>Какие качества Вы хотите видеть у своего ребенка по окончании школы, чтобы в современной жизни он был успешен?</vt:lpstr>
      <vt:lpstr>Презентация PowerPoint</vt:lpstr>
      <vt:lpstr>Презентация PowerPoint</vt:lpstr>
      <vt:lpstr>Формирование системы УУД</vt:lpstr>
      <vt:lpstr>Презентация PowerPoint</vt:lpstr>
      <vt:lpstr>ПРИОРИТЕТ - ВОСПИТАНИЕ</vt:lpstr>
      <vt:lpstr> Личностные  универсальные учебные действия </vt:lpstr>
      <vt:lpstr>Метапредметные УУД</vt:lpstr>
      <vt:lpstr>Предметные УУД</vt:lpstr>
      <vt:lpstr>Портрет выпускника начальной школы</vt:lpstr>
      <vt:lpstr>СИСТЕМА ОЦЕНИВАНИЯ</vt:lpstr>
      <vt:lpstr>Современные образовательные технологии.</vt:lpstr>
      <vt:lpstr>Презентация PowerPoint</vt:lpstr>
      <vt:lpstr>Как будут учиться  наши дети?</vt:lpstr>
      <vt:lpstr>Что такое внеурочная деятельность, каковы ее особенности ?</vt:lpstr>
      <vt:lpstr>Внеурочная деятельность</vt:lpstr>
      <vt:lpstr>Внеурочная деятельность </vt:lpstr>
      <vt:lpstr>Внеурочная деятельность</vt:lpstr>
      <vt:lpstr>Внеурочная деятельность</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ФЕДЕРАЛЬНЫЙ ГОСУДАРСТВЕННЫЙ ОБРАЗОВАТЕЛЬНЫЙ СТАНДАРТ ОБЩЕГО ОБРАЗОВАНИЯ  Начальное общее образование</dc:title>
  <dc:creator>Дзендзус ИВ</dc:creator>
  <cp:lastModifiedBy>Дзензус</cp:lastModifiedBy>
  <cp:revision>28</cp:revision>
  <dcterms:created xsi:type="dcterms:W3CDTF">2012-07-16T00:17:29Z</dcterms:created>
  <dcterms:modified xsi:type="dcterms:W3CDTF">2012-11-28T08:56:13Z</dcterms:modified>
</cp:coreProperties>
</file>