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63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303" r:id="rId31"/>
    <p:sldId id="289" r:id="rId32"/>
    <p:sldId id="290" r:id="rId33"/>
    <p:sldId id="291" r:id="rId34"/>
    <p:sldId id="292" r:id="rId35"/>
    <p:sldId id="293" r:id="rId36"/>
    <p:sldId id="294" r:id="rId37"/>
    <p:sldId id="304" r:id="rId38"/>
    <p:sldId id="295" r:id="rId39"/>
    <p:sldId id="296" r:id="rId40"/>
    <p:sldId id="297" r:id="rId41"/>
    <p:sldId id="273" r:id="rId42"/>
    <p:sldId id="298" r:id="rId43"/>
    <p:sldId id="299" r:id="rId44"/>
    <p:sldId id="300" r:id="rId45"/>
    <p:sldId id="301" r:id="rId46"/>
    <p:sldId id="320" r:id="rId47"/>
    <p:sldId id="302" r:id="rId48"/>
    <p:sldId id="305" r:id="rId49"/>
    <p:sldId id="306" r:id="rId50"/>
    <p:sldId id="321" r:id="rId51"/>
    <p:sldId id="308" r:id="rId52"/>
    <p:sldId id="307" r:id="rId53"/>
    <p:sldId id="309" r:id="rId54"/>
    <p:sldId id="322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23" r:id="rId64"/>
    <p:sldId id="318" r:id="rId65"/>
    <p:sldId id="319" r:id="rId66"/>
    <p:sldId id="264" r:id="rId67"/>
    <p:sldId id="326" r:id="rId68"/>
    <p:sldId id="325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FF0000"/>
    <a:srgbClr val="66CCFF"/>
    <a:srgbClr val="FFEBFA"/>
    <a:srgbClr val="FF0066"/>
    <a:srgbClr val="FF00FF"/>
    <a:srgbClr val="66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A094126-28F2-4191-9698-210C672EA52A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C3A8259-E6FE-4E10-A306-084737A1D6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15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3297729-0232-4E01-BE56-C4A70DC10DC5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31BC602-CFF5-49E4-B333-BBA9E99BA5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83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6F3A-66EA-47E9-A67E-59F314156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2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B330-9549-4A8E-B79B-4B8851597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6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2DCC-2C4D-427E-AD18-327BE23B4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3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8DE6-70BA-4913-9FAF-0FCA425F9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9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BF54-8D5D-4A06-9BA2-C02352254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0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3C197-82F3-4952-8132-76151E976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1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22D0E-5C06-4579-AA59-123C3387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3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2A98-D0FC-4DFD-B34A-259089824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3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B6B6-6C0B-48E6-9069-B9682862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5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2D85-4269-4139-AC05-7C0D9E0E2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5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9F45-DB2F-488F-B802-CC77D8F23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0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711446-F041-4677-AF5D-1AB432F5B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6.xml"/><Relationship Id="rId18" Type="http://schemas.openxmlformats.org/officeDocument/2006/relationships/slide" Target="slide31.xml"/><Relationship Id="rId26" Type="http://schemas.openxmlformats.org/officeDocument/2006/relationships/slide" Target="slide39.xml"/><Relationship Id="rId3" Type="http://schemas.openxmlformats.org/officeDocument/2006/relationships/slide" Target="slide15.xml"/><Relationship Id="rId21" Type="http://schemas.openxmlformats.org/officeDocument/2006/relationships/slide" Target="slide34.xml"/><Relationship Id="rId7" Type="http://schemas.openxmlformats.org/officeDocument/2006/relationships/slide" Target="slide20.xml"/><Relationship Id="rId12" Type="http://schemas.openxmlformats.org/officeDocument/2006/relationships/slide" Target="slide25.xml"/><Relationship Id="rId17" Type="http://schemas.openxmlformats.org/officeDocument/2006/relationships/slide" Target="slide30.xml"/><Relationship Id="rId25" Type="http://schemas.openxmlformats.org/officeDocument/2006/relationships/slide" Target="slide38.xml"/><Relationship Id="rId2" Type="http://schemas.openxmlformats.org/officeDocument/2006/relationships/image" Target="../media/image4.jpeg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4.xml"/><Relationship Id="rId24" Type="http://schemas.openxmlformats.org/officeDocument/2006/relationships/slide" Target="slide37.xml"/><Relationship Id="rId5" Type="http://schemas.openxmlformats.org/officeDocument/2006/relationships/slide" Target="slide18.xml"/><Relationship Id="rId15" Type="http://schemas.openxmlformats.org/officeDocument/2006/relationships/slide" Target="slide28.xml"/><Relationship Id="rId23" Type="http://schemas.openxmlformats.org/officeDocument/2006/relationships/slide" Target="slide36.xml"/><Relationship Id="rId10" Type="http://schemas.openxmlformats.org/officeDocument/2006/relationships/slide" Target="slide23.xml"/><Relationship Id="rId19" Type="http://schemas.openxmlformats.org/officeDocument/2006/relationships/slide" Target="slide32.xml"/><Relationship Id="rId4" Type="http://schemas.openxmlformats.org/officeDocument/2006/relationships/slide" Target="slide19.xml"/><Relationship Id="rId9" Type="http://schemas.openxmlformats.org/officeDocument/2006/relationships/slide" Target="slide22.xml"/><Relationship Id="rId14" Type="http://schemas.openxmlformats.org/officeDocument/2006/relationships/slide" Target="slide27.xml"/><Relationship Id="rId22" Type="http://schemas.openxmlformats.org/officeDocument/2006/relationships/slide" Target="slide35.xml"/><Relationship Id="rId27" Type="http://schemas.openxmlformats.org/officeDocument/2006/relationships/slide" Target="slide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0.xml"/><Relationship Id="rId18" Type="http://schemas.openxmlformats.org/officeDocument/2006/relationships/slide" Target="slide55.xml"/><Relationship Id="rId26" Type="http://schemas.openxmlformats.org/officeDocument/2006/relationships/slide" Target="slide63.xml"/><Relationship Id="rId3" Type="http://schemas.openxmlformats.org/officeDocument/2006/relationships/slide" Target="slide7.xml"/><Relationship Id="rId21" Type="http://schemas.openxmlformats.org/officeDocument/2006/relationships/slide" Target="slide58.xml"/><Relationship Id="rId7" Type="http://schemas.openxmlformats.org/officeDocument/2006/relationships/slide" Target="slide44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5" Type="http://schemas.openxmlformats.org/officeDocument/2006/relationships/slide" Target="slide62.xml"/><Relationship Id="rId2" Type="http://schemas.openxmlformats.org/officeDocument/2006/relationships/image" Target="../media/image4.jpeg"/><Relationship Id="rId16" Type="http://schemas.openxmlformats.org/officeDocument/2006/relationships/slide" Target="slide53.xml"/><Relationship Id="rId20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24" Type="http://schemas.openxmlformats.org/officeDocument/2006/relationships/slide" Target="slide61.xml"/><Relationship Id="rId5" Type="http://schemas.openxmlformats.org/officeDocument/2006/relationships/slide" Target="slide42.xml"/><Relationship Id="rId15" Type="http://schemas.openxmlformats.org/officeDocument/2006/relationships/slide" Target="slide52.xml"/><Relationship Id="rId23" Type="http://schemas.openxmlformats.org/officeDocument/2006/relationships/slide" Target="slide60.xml"/><Relationship Id="rId28" Type="http://schemas.openxmlformats.org/officeDocument/2006/relationships/slide" Target="slide65.xml"/><Relationship Id="rId10" Type="http://schemas.openxmlformats.org/officeDocument/2006/relationships/slide" Target="slide47.xml"/><Relationship Id="rId19" Type="http://schemas.openxmlformats.org/officeDocument/2006/relationships/slide" Target="slide56.xml"/><Relationship Id="rId4" Type="http://schemas.openxmlformats.org/officeDocument/2006/relationships/slide" Target="slide17.xml"/><Relationship Id="rId9" Type="http://schemas.openxmlformats.org/officeDocument/2006/relationships/slide" Target="slide46.xml"/><Relationship Id="rId14" Type="http://schemas.openxmlformats.org/officeDocument/2006/relationships/slide" Target="slide51.xml"/><Relationship Id="rId22" Type="http://schemas.openxmlformats.org/officeDocument/2006/relationships/slide" Target="slide59.xml"/><Relationship Id="rId27" Type="http://schemas.openxmlformats.org/officeDocument/2006/relationships/slide" Target="slide6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41.x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slide" Target="slide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9.png"/><Relationship Id="rId3" Type="http://schemas.openxmlformats.org/officeDocument/2006/relationships/control" Target="../activeX/activeX2.xml"/><Relationship Id="rId21" Type="http://schemas.openxmlformats.org/officeDocument/2006/relationships/slide" Target="slide66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8.png"/><Relationship Id="rId2" Type="http://schemas.openxmlformats.org/officeDocument/2006/relationships/control" Target="../activeX/activeX1.xml"/><Relationship Id="rId16" Type="http://schemas.openxmlformats.org/officeDocument/2006/relationships/slideLayout" Target="../slideLayouts/slideLayout7.xml"/><Relationship Id="rId20" Type="http://schemas.openxmlformats.org/officeDocument/2006/relationships/slide" Target="slide15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11.wmf"/><Relationship Id="rId10" Type="http://schemas.openxmlformats.org/officeDocument/2006/relationships/control" Target="../activeX/activeX9.xml"/><Relationship Id="rId19" Type="http://schemas.openxmlformats.org/officeDocument/2006/relationships/slide" Target="slide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900113" y="212725"/>
            <a:ext cx="73914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spc="50" dirty="0">
                <a:ln w="11430"/>
                <a:gradFill flip="none" rotWithShape="1">
                  <a:gsLst>
                    <a:gs pos="0">
                      <a:srgbClr val="0E8DF6"/>
                    </a:gs>
                    <a:gs pos="50000">
                      <a:srgbClr val="0E8DF6"/>
                    </a:gs>
                    <a:gs pos="100000">
                      <a:srgbClr val="004B9E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КИБЕР-БАЙГА</a:t>
            </a:r>
          </a:p>
        </p:txBody>
      </p:sp>
      <p:sp>
        <p:nvSpPr>
          <p:cNvPr id="205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908175" y="1873250"/>
            <a:ext cx="6840538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ja-JP" sz="4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Два мальчика играли на домбре, а один на кобызе. На чем играл Айдын, если Нурлан и Аскар и Аскар с Айдыном играли на разных инструментах.</a:t>
            </a:r>
            <a:r>
              <a:rPr lang="ru-RU" altLang="ja-JP" sz="4400">
                <a:latin typeface="Garamond" pitchFamily="18" charset="0"/>
              </a:rPr>
              <a:t> </a:t>
            </a: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1079500" cy="2665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2</a:t>
            </a:r>
          </a:p>
        </p:txBody>
      </p:sp>
      <p:sp>
        <p:nvSpPr>
          <p:cNvPr id="2458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097088" y="212725"/>
            <a:ext cx="4562475" cy="1352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Алтыбакан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08175" y="1939925"/>
            <a:ext cx="6840538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ja-JP" sz="4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столе стояли три стакана с ягодами. Вова съел ягоды из одного стакана и поставил его на стол. Сколько стаканов на столе?</a:t>
            </a:r>
            <a:r>
              <a:rPr lang="ru-RU" altLang="ja-JP" sz="4400">
                <a:latin typeface="Garamond" pitchFamily="18" charset="0"/>
              </a:rPr>
              <a:t> </a:t>
            </a: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1079500" cy="2665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3</a:t>
            </a:r>
          </a:p>
        </p:txBody>
      </p:sp>
      <p:sp>
        <p:nvSpPr>
          <p:cNvPr id="256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2097088" y="212725"/>
            <a:ext cx="4562475" cy="1352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Алтыбакан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08175" y="2120900"/>
            <a:ext cx="6840538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ja-JP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 Мадины было целое яблоко, две половинки и четыре четвертинки. Сколько яблок было у Мадины? 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1079500" cy="2665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4</a:t>
            </a:r>
          </a:p>
        </p:txBody>
      </p:sp>
      <p:sp>
        <p:nvSpPr>
          <p:cNvPr id="2662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2097088" y="212725"/>
            <a:ext cx="4562475" cy="1352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Алтыбакан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08175" y="2636838"/>
            <a:ext cx="6840538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ja-JP" sz="5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Бревно разделили на три части. Сколько сделали распилов?</a:t>
            </a:r>
            <a:r>
              <a:rPr lang="ru-RU" altLang="ja-JP" sz="5400">
                <a:latin typeface="Garamond" pitchFamily="18" charset="0"/>
              </a:rPr>
              <a:t> </a:t>
            </a: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1079500" cy="2665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5</a:t>
            </a:r>
          </a:p>
        </p:txBody>
      </p:sp>
      <p:sp>
        <p:nvSpPr>
          <p:cNvPr id="2765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097088" y="212725"/>
            <a:ext cx="4562475" cy="1352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Алтыбакан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8175" y="2054225"/>
            <a:ext cx="6840538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ja-JP" sz="4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Петя и Миша имеют фамилии Белов и Чернов. Какую фамилию имеет каждый из ребят, если Петя на год старше Белова?</a:t>
            </a:r>
            <a:endParaRPr lang="ru-RU" altLang="ja-JP" sz="4400">
              <a:latin typeface="Garamond" pitchFamily="18" charset="0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1079500" cy="2665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6</a:t>
            </a:r>
          </a:p>
        </p:txBody>
      </p:sp>
      <p:sp>
        <p:nvSpPr>
          <p:cNvPr id="286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097088" y="212725"/>
            <a:ext cx="4562475" cy="1352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Алтыбакан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572140"/>
            <a:ext cx="4620176" cy="120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spc="50" dirty="0" err="1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Жамбы</a:t>
            </a:r>
            <a:r>
              <a:rPr lang="ru-RU" sz="7200" b="1" kern="10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ату</a:t>
            </a:r>
          </a:p>
        </p:txBody>
      </p:sp>
      <p:sp>
        <p:nvSpPr>
          <p:cNvPr id="92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6213475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26" name="Rectangle 18"/>
          <p:cNvSpPr>
            <a:spLocks noChangeAspect="1" noChangeArrowheads="1"/>
          </p:cNvSpPr>
          <p:nvPr/>
        </p:nvSpPr>
        <p:spPr bwMode="auto">
          <a:xfrm>
            <a:off x="1403350" y="1747838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</a:t>
            </a:r>
          </a:p>
        </p:txBody>
      </p:sp>
      <p:sp>
        <p:nvSpPr>
          <p:cNvPr id="29727" name="Rectangle 19"/>
          <p:cNvSpPr>
            <a:spLocks noChangeAspect="1" noChangeArrowheads="1"/>
          </p:cNvSpPr>
          <p:nvPr/>
        </p:nvSpPr>
        <p:spPr bwMode="auto">
          <a:xfrm>
            <a:off x="1403350" y="2816225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7</a:t>
            </a:r>
          </a:p>
        </p:txBody>
      </p:sp>
      <p:sp>
        <p:nvSpPr>
          <p:cNvPr id="29728" name="Rectangle 20">
            <a:hlinkClick r:id="rId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3538538" y="1747838"/>
            <a:ext cx="1068387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3</a:t>
            </a:r>
          </a:p>
        </p:txBody>
      </p:sp>
      <p:sp>
        <p:nvSpPr>
          <p:cNvPr id="29729" name="Rectangle 21"/>
          <p:cNvSpPr>
            <a:spLocks noChangeAspect="1" noChangeArrowheads="1"/>
          </p:cNvSpPr>
          <p:nvPr/>
        </p:nvSpPr>
        <p:spPr bwMode="auto">
          <a:xfrm>
            <a:off x="3538538" y="2816225"/>
            <a:ext cx="1068387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9</a:t>
            </a:r>
          </a:p>
        </p:txBody>
      </p:sp>
      <p:sp>
        <p:nvSpPr>
          <p:cNvPr id="29730" name="Rectangle 22"/>
          <p:cNvSpPr>
            <a:spLocks noChangeAspect="1" noChangeArrowheads="1"/>
          </p:cNvSpPr>
          <p:nvPr/>
        </p:nvSpPr>
        <p:spPr bwMode="auto">
          <a:xfrm>
            <a:off x="5675313" y="1747838"/>
            <a:ext cx="1066800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5</a:t>
            </a:r>
          </a:p>
        </p:txBody>
      </p:sp>
      <p:sp>
        <p:nvSpPr>
          <p:cNvPr id="29731" name="Rectangle 23">
            <a:hlinkClick r:id="rId5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2471738" y="1747838"/>
            <a:ext cx="1066800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</a:t>
            </a:r>
          </a:p>
        </p:txBody>
      </p:sp>
      <p:sp>
        <p:nvSpPr>
          <p:cNvPr id="29732" name="Rectangle 24"/>
          <p:cNvSpPr>
            <a:spLocks noChangeAspect="1" noChangeArrowheads="1"/>
          </p:cNvSpPr>
          <p:nvPr/>
        </p:nvSpPr>
        <p:spPr bwMode="auto">
          <a:xfrm>
            <a:off x="4606925" y="1747838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4</a:t>
            </a:r>
          </a:p>
        </p:txBody>
      </p:sp>
      <p:sp>
        <p:nvSpPr>
          <p:cNvPr id="29733" name="Rectangle 25"/>
          <p:cNvSpPr>
            <a:spLocks noChangeAspect="1" noChangeArrowheads="1"/>
          </p:cNvSpPr>
          <p:nvPr/>
        </p:nvSpPr>
        <p:spPr bwMode="auto">
          <a:xfrm>
            <a:off x="6743700" y="1747838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6</a:t>
            </a:r>
          </a:p>
        </p:txBody>
      </p:sp>
      <p:sp>
        <p:nvSpPr>
          <p:cNvPr id="29734" name="Rectangle 26"/>
          <p:cNvSpPr>
            <a:spLocks noChangeAspect="1" noChangeArrowheads="1"/>
          </p:cNvSpPr>
          <p:nvPr/>
        </p:nvSpPr>
        <p:spPr bwMode="auto">
          <a:xfrm>
            <a:off x="2471738" y="2816225"/>
            <a:ext cx="1066800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8</a:t>
            </a:r>
          </a:p>
        </p:txBody>
      </p:sp>
      <p:sp>
        <p:nvSpPr>
          <p:cNvPr id="29735" name="Rectangle 27"/>
          <p:cNvSpPr>
            <a:spLocks noChangeAspect="1" noChangeArrowheads="1"/>
          </p:cNvSpPr>
          <p:nvPr/>
        </p:nvSpPr>
        <p:spPr bwMode="auto">
          <a:xfrm>
            <a:off x="4606925" y="2816225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10</a:t>
            </a:r>
          </a:p>
        </p:txBody>
      </p:sp>
      <p:sp>
        <p:nvSpPr>
          <p:cNvPr id="29736" name="Rectangle 27"/>
          <p:cNvSpPr>
            <a:spLocks noChangeAspect="1" noChangeArrowheads="1"/>
          </p:cNvSpPr>
          <p:nvPr/>
        </p:nvSpPr>
        <p:spPr bwMode="auto">
          <a:xfrm>
            <a:off x="5676900" y="2816225"/>
            <a:ext cx="1066800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11</a:t>
            </a:r>
          </a:p>
        </p:txBody>
      </p:sp>
      <p:sp>
        <p:nvSpPr>
          <p:cNvPr id="29737" name="Rectangle 27"/>
          <p:cNvSpPr>
            <a:spLocks noChangeAspect="1" noChangeArrowheads="1"/>
          </p:cNvSpPr>
          <p:nvPr/>
        </p:nvSpPr>
        <p:spPr bwMode="auto">
          <a:xfrm>
            <a:off x="6743700" y="2816225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12</a:t>
            </a:r>
          </a:p>
        </p:txBody>
      </p:sp>
      <p:sp>
        <p:nvSpPr>
          <p:cNvPr id="29738" name="Rectangle 19"/>
          <p:cNvSpPr>
            <a:spLocks noChangeAspect="1" noChangeArrowheads="1"/>
          </p:cNvSpPr>
          <p:nvPr/>
        </p:nvSpPr>
        <p:spPr bwMode="auto">
          <a:xfrm>
            <a:off x="1403350" y="3884613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13</a:t>
            </a:r>
          </a:p>
        </p:txBody>
      </p:sp>
      <p:sp>
        <p:nvSpPr>
          <p:cNvPr id="29739" name="Rectangle 21"/>
          <p:cNvSpPr>
            <a:spLocks noChangeAspect="1" noChangeArrowheads="1"/>
          </p:cNvSpPr>
          <p:nvPr/>
        </p:nvSpPr>
        <p:spPr bwMode="auto">
          <a:xfrm>
            <a:off x="3538538" y="3884613"/>
            <a:ext cx="1068387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15</a:t>
            </a:r>
          </a:p>
        </p:txBody>
      </p:sp>
      <p:sp>
        <p:nvSpPr>
          <p:cNvPr id="29740" name="Rectangle 26"/>
          <p:cNvSpPr>
            <a:spLocks noChangeAspect="1" noChangeArrowheads="1"/>
          </p:cNvSpPr>
          <p:nvPr/>
        </p:nvSpPr>
        <p:spPr bwMode="auto">
          <a:xfrm>
            <a:off x="2471738" y="3884613"/>
            <a:ext cx="1066800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14</a:t>
            </a:r>
          </a:p>
        </p:txBody>
      </p:sp>
      <p:sp>
        <p:nvSpPr>
          <p:cNvPr id="29741" name="Rectangle 27"/>
          <p:cNvSpPr>
            <a:spLocks noChangeAspect="1" noChangeArrowheads="1"/>
          </p:cNvSpPr>
          <p:nvPr/>
        </p:nvSpPr>
        <p:spPr bwMode="auto">
          <a:xfrm>
            <a:off x="4606925" y="3884613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16</a:t>
            </a:r>
          </a:p>
        </p:txBody>
      </p:sp>
      <p:sp>
        <p:nvSpPr>
          <p:cNvPr id="29742" name="Rectangle 27"/>
          <p:cNvSpPr>
            <a:spLocks noChangeAspect="1" noChangeArrowheads="1"/>
          </p:cNvSpPr>
          <p:nvPr/>
        </p:nvSpPr>
        <p:spPr bwMode="auto">
          <a:xfrm>
            <a:off x="5676900" y="3884613"/>
            <a:ext cx="1066800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17</a:t>
            </a:r>
          </a:p>
        </p:txBody>
      </p:sp>
      <p:sp>
        <p:nvSpPr>
          <p:cNvPr id="29743" name="Rectangle 27"/>
          <p:cNvSpPr>
            <a:spLocks noChangeAspect="1" noChangeArrowheads="1"/>
          </p:cNvSpPr>
          <p:nvPr/>
        </p:nvSpPr>
        <p:spPr bwMode="auto">
          <a:xfrm>
            <a:off x="6743700" y="3884613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18</a:t>
            </a:r>
          </a:p>
        </p:txBody>
      </p:sp>
      <p:sp>
        <p:nvSpPr>
          <p:cNvPr id="29744" name="Rectangle 19"/>
          <p:cNvSpPr>
            <a:spLocks noChangeAspect="1" noChangeArrowheads="1"/>
          </p:cNvSpPr>
          <p:nvPr/>
        </p:nvSpPr>
        <p:spPr bwMode="auto">
          <a:xfrm>
            <a:off x="1403350" y="4953000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19</a:t>
            </a:r>
          </a:p>
        </p:txBody>
      </p:sp>
      <p:sp>
        <p:nvSpPr>
          <p:cNvPr id="29745" name="Rectangle 21"/>
          <p:cNvSpPr>
            <a:spLocks noChangeAspect="1" noChangeArrowheads="1"/>
          </p:cNvSpPr>
          <p:nvPr/>
        </p:nvSpPr>
        <p:spPr bwMode="auto">
          <a:xfrm>
            <a:off x="3538538" y="4953000"/>
            <a:ext cx="1068387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21</a:t>
            </a:r>
          </a:p>
        </p:txBody>
      </p:sp>
      <p:sp>
        <p:nvSpPr>
          <p:cNvPr id="29746" name="Rectangle 26"/>
          <p:cNvSpPr>
            <a:spLocks noChangeAspect="1" noChangeArrowheads="1"/>
          </p:cNvSpPr>
          <p:nvPr/>
        </p:nvSpPr>
        <p:spPr bwMode="auto">
          <a:xfrm>
            <a:off x="2471738" y="4953000"/>
            <a:ext cx="1066800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20</a:t>
            </a:r>
          </a:p>
        </p:txBody>
      </p:sp>
      <p:sp>
        <p:nvSpPr>
          <p:cNvPr id="29747" name="Rectangle 27"/>
          <p:cNvSpPr>
            <a:spLocks noChangeAspect="1" noChangeArrowheads="1"/>
          </p:cNvSpPr>
          <p:nvPr/>
        </p:nvSpPr>
        <p:spPr bwMode="auto">
          <a:xfrm>
            <a:off x="4606925" y="4953000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22</a:t>
            </a:r>
          </a:p>
        </p:txBody>
      </p:sp>
      <p:sp>
        <p:nvSpPr>
          <p:cNvPr id="29748" name="Rectangle 27"/>
          <p:cNvSpPr>
            <a:spLocks noChangeAspect="1" noChangeArrowheads="1"/>
          </p:cNvSpPr>
          <p:nvPr/>
        </p:nvSpPr>
        <p:spPr bwMode="auto">
          <a:xfrm>
            <a:off x="5676900" y="4953000"/>
            <a:ext cx="1066800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23</a:t>
            </a:r>
          </a:p>
        </p:txBody>
      </p:sp>
      <p:sp>
        <p:nvSpPr>
          <p:cNvPr id="29749" name="Rectangle 27"/>
          <p:cNvSpPr>
            <a:spLocks noChangeAspect="1" noChangeArrowheads="1"/>
          </p:cNvSpPr>
          <p:nvPr/>
        </p:nvSpPr>
        <p:spPr bwMode="auto">
          <a:xfrm>
            <a:off x="6743700" y="4953000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24</a:t>
            </a:r>
          </a:p>
        </p:txBody>
      </p:sp>
      <p:sp>
        <p:nvSpPr>
          <p:cNvPr id="29751" name="WordArt 55"/>
          <p:cNvSpPr>
            <a:spLocks noChangeAspect="1" noChangeArrowheads="1" noChangeShapeType="1" noTextEdit="1"/>
          </p:cNvSpPr>
          <p:nvPr/>
        </p:nvSpPr>
        <p:spPr bwMode="auto">
          <a:xfrm>
            <a:off x="2124075" y="404813"/>
            <a:ext cx="4681538" cy="868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Bookman Old Style"/>
              </a:rPr>
              <a:t>Жамбы ату</a:t>
            </a:r>
          </a:p>
        </p:txBody>
      </p:sp>
      <p:sp>
        <p:nvSpPr>
          <p:cNvPr id="29783" name="Rectangle 8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476375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84" name="Rectangle 8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7938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85" name="Rectangle 8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19500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86" name="Rectangle 9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84713" y="18367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87" name="Rectangle 9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56275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88" name="Rectangle 9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819900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89" name="Rectangle 9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476375" y="29241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0" name="Rectangle 9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5875" y="29083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1" name="Rectangle 9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617913" y="29067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2" name="Rectangle 9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91063" y="29083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3" name="Rectangle 9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756275" y="290036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4" name="Rectangle 9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819900" y="29083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5" name="Rectangle 9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460500" y="39576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6" name="Rectangle 10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555875" y="39735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7" name="Rectangle 10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619500" y="39655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8" name="Rectangle 10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691063" y="39655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99" name="Rectangle 10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756275" y="39735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800" name="Rectangle 10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19900" y="39735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801" name="Rectangle 10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1476375" y="501332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802" name="Rectangle 10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2555875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803" name="Rectangle 10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627438" y="50371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804" name="Rectangle 10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691063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805" name="Rectangle 109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756275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806" name="Rectangle 110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19900" y="50371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0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0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0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0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0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0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9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06"/>
                  </p:tgtEl>
                </p:cond>
              </p:nextCondLst>
            </p:seq>
          </p:childTnLst>
        </p:cTn>
      </p:par>
    </p:tnLst>
    <p:bldLst>
      <p:bldP spid="29726" grpId="0" animBg="1"/>
      <p:bldP spid="29727" grpId="0" animBg="1"/>
      <p:bldP spid="29728" grpId="0" animBg="1"/>
      <p:bldP spid="29729" grpId="0" animBg="1"/>
      <p:bldP spid="29730" grpId="0" animBg="1"/>
      <p:bldP spid="29731" grpId="0" animBg="1"/>
      <p:bldP spid="29732" grpId="0" animBg="1"/>
      <p:bldP spid="29733" grpId="0" animBg="1"/>
      <p:bldP spid="29734" grpId="0" animBg="1"/>
      <p:bldP spid="29735" grpId="0" animBg="1"/>
      <p:bldP spid="29736" grpId="0" animBg="1"/>
      <p:bldP spid="29737" grpId="0" animBg="1"/>
      <p:bldP spid="29738" grpId="0" animBg="1"/>
      <p:bldP spid="29739" grpId="0" animBg="1"/>
      <p:bldP spid="29740" grpId="0" animBg="1"/>
      <p:bldP spid="29741" grpId="0" animBg="1"/>
      <p:bldP spid="29742" grpId="0" animBg="1"/>
      <p:bldP spid="29743" grpId="0" animBg="1"/>
      <p:bldP spid="29744" grpId="0" animBg="1"/>
      <p:bldP spid="29745" grpId="0" animBg="1"/>
      <p:bldP spid="29746" grpId="0" animBg="1"/>
      <p:bldP spid="29747" grpId="0" animBg="1"/>
      <p:bldP spid="29748" grpId="0" animBg="1"/>
      <p:bldP spid="297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042988" y="2693988"/>
            <a:ext cx="7129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Устройство для вывода информации на экран.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042988" y="1873250"/>
            <a:ext cx="71294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Вид принтера, в котором для вывода изображения на бумагу используется печатающая головка с иглами и красящая лента.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30463"/>
            <a:ext cx="6840538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WordArt 4"/>
          <p:cNvSpPr>
            <a:spLocks noChangeAspect="1" noChangeArrowheads="1" noChangeShapeType="1" noTextEdit="1"/>
          </p:cNvSpPr>
          <p:nvPr/>
        </p:nvSpPr>
        <p:spPr bwMode="auto">
          <a:xfrm>
            <a:off x="323528" y="6123831"/>
            <a:ext cx="7776864" cy="6175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/>
              </a:rPr>
              <a:t>День первого Президента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7894" name="Picture 6" descr="bespastnostantihaker_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022350"/>
            <a:ext cx="554355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WordArt 7"/>
          <p:cNvSpPr>
            <a:spLocks noChangeAspect="1" noChangeArrowheads="1" noChangeShapeType="1" noTextEdit="1"/>
          </p:cNvSpPr>
          <p:nvPr/>
        </p:nvSpPr>
        <p:spPr bwMode="auto">
          <a:xfrm>
            <a:off x="1044575" y="2312988"/>
            <a:ext cx="7056438" cy="2236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ВНИМАНИЕ!!!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ВИРУСНАЯ АТАКА!!!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- 2 БАЛЛА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5" grpId="1" animBg="1"/>
      <p:bldP spid="3789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042988" y="1873250"/>
            <a:ext cx="71294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Узнайте пословицу:</a:t>
            </a:r>
          </a:p>
          <a:p>
            <a:pPr algn="ctr"/>
            <a:endParaRPr lang="ru-RU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Скажи мне, какой у тебя компьютер, </a:t>
            </a:r>
          </a:p>
          <a:p>
            <a:pPr algn="ctr"/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я скажу, кто ты.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9940" name="Picture 4" descr="52587924_D0A1D18ED180D0BFD180D0B8D0B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171575"/>
            <a:ext cx="41529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1044575" y="2487613"/>
            <a:ext cx="7056438" cy="2236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ВНИМАНИЕ!!!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ВАМ ПОДАРОК!!!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+ 3 БАЛЛА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042988" y="1628775"/>
            <a:ext cx="712946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Вид монитора, имеющий компактный размер, но искажающий цвета изображения при взгляде на него под определенным углом.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92375"/>
            <a:ext cx="6913563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042988" y="2444750"/>
            <a:ext cx="71294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минимальную единицу измерения информации.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042988" y="2193925"/>
            <a:ext cx="71294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Узнайте пословицу:</a:t>
            </a:r>
          </a:p>
          <a:p>
            <a:pPr algn="ctr"/>
            <a:endParaRPr lang="ru-RU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 памятью не испортишь.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474913"/>
            <a:ext cx="68405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042988" y="2765425"/>
            <a:ext cx="7129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Что называют термином </a:t>
            </a:r>
            <a:r>
              <a:rPr lang="en-US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Software</a:t>
            </a:r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42988" y="1624013"/>
            <a:ext cx="712946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Специальная область оперативной памяти, предназначенная для организации обмена данными между приложениями.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85720" y="357166"/>
            <a:ext cx="4529143" cy="7873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spc="50" dirty="0" err="1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Жорга</a:t>
            </a:r>
            <a:r>
              <a:rPr lang="ru-RU" sz="7200" b="1" kern="10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7200" b="1" kern="10" spc="50" dirty="0" err="1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жарыс</a:t>
            </a:r>
            <a:endParaRPr lang="ru-RU" sz="7200" b="1" kern="10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9636" name="Picture 4" descr="bespastnostantihaker_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022350"/>
            <a:ext cx="554355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1044575" y="2312988"/>
            <a:ext cx="7056438" cy="2236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ВНИМАНИЕ!!!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ВИРУСНАЯ АТАКА!!!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- 2 БАЛЛА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7" grpId="1" animBg="1"/>
      <p:bldP spid="69637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42988" y="989013"/>
            <a:ext cx="71294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Точный набор инструкций, описывающих порядок действий исполнителя для достижения результата решения задачи за конечное число шагов.</a:t>
            </a:r>
            <a:endParaRPr lang="ru-RU" sz="72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71550" y="1628775"/>
            <a:ext cx="72009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Есть на свете сеть сетей.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Очень интересно с ней.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Людям всем она нужна,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Миру очень сеть важна.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Что за сеть? Найди ответ.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Сеть зовется …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28850"/>
            <a:ext cx="6911975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71550" y="1879600"/>
            <a:ext cx="7200900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Тип алгоритма, при выполнении которого команды исполняются строго в порядке их следования.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42988" y="1873250"/>
            <a:ext cx="71294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Узнайте пословицу:</a:t>
            </a:r>
          </a:p>
          <a:p>
            <a:pPr algn="ctr"/>
            <a:endParaRPr lang="ru-RU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Дареному компьютеру в системный блок не заглядывают</a:t>
            </a:r>
            <a:r>
              <a:rPr lang="ru-RU" sz="4000">
                <a:solidFill>
                  <a:schemeClr val="accent2"/>
                </a:solidFill>
              </a:rPr>
              <a:t> </a:t>
            </a: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03300" y="1916113"/>
            <a:ext cx="7200900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Элемент управления, представляющий собой набор пунктов (команд), из которого можно выбрать один из пунктов.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0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0660" name="Picture 4" descr="52587924_D0A1D18ED180D0BFD180D0B8D0B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171575"/>
            <a:ext cx="41529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1044575" y="2487613"/>
            <a:ext cx="7056438" cy="2236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ВНИМАНИЕ!!!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ВАМ ПОДАРОК!!!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+ 3 БАЛЛА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003300" y="2171700"/>
            <a:ext cx="7200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 взаимодействия человека с программой. Бывает командный и графический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414588"/>
            <a:ext cx="6697663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900113" y="212725"/>
            <a:ext cx="73914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spc="50" dirty="0">
                <a:ln w="11430"/>
                <a:gradFill flip="none" rotWithShape="1">
                  <a:gsLst>
                    <a:gs pos="0">
                      <a:srgbClr val="0E8DF6"/>
                    </a:gs>
                    <a:gs pos="50000">
                      <a:srgbClr val="0E8DF6"/>
                    </a:gs>
                    <a:gs pos="100000">
                      <a:srgbClr val="004B9E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КИБЕР-БАЙГА</a:t>
            </a:r>
          </a:p>
        </p:txBody>
      </p:sp>
      <p:sp>
        <p:nvSpPr>
          <p:cNvPr id="51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003300" y="1879600"/>
            <a:ext cx="7200900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Зарегистрированная операционной системой последовательность байтов, имеющая собственное имя.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18">
            <a:hlinkClick r:id="rId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1403350" y="1747838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</a:t>
            </a:r>
          </a:p>
        </p:txBody>
      </p:sp>
      <p:sp>
        <p:nvSpPr>
          <p:cNvPr id="30724" name="Rectangle 19"/>
          <p:cNvSpPr>
            <a:spLocks noChangeAspect="1" noChangeArrowheads="1"/>
          </p:cNvSpPr>
          <p:nvPr/>
        </p:nvSpPr>
        <p:spPr bwMode="auto">
          <a:xfrm>
            <a:off x="1403350" y="2816225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7</a:t>
            </a:r>
          </a:p>
        </p:txBody>
      </p:sp>
      <p:sp>
        <p:nvSpPr>
          <p:cNvPr id="30725" name="Rectangle 20"/>
          <p:cNvSpPr>
            <a:spLocks noChangeAspect="1" noChangeArrowheads="1"/>
          </p:cNvSpPr>
          <p:nvPr/>
        </p:nvSpPr>
        <p:spPr bwMode="auto">
          <a:xfrm>
            <a:off x="3538538" y="1747838"/>
            <a:ext cx="1068387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3</a:t>
            </a:r>
          </a:p>
        </p:txBody>
      </p:sp>
      <p:sp>
        <p:nvSpPr>
          <p:cNvPr id="30726" name="Rectangle 21"/>
          <p:cNvSpPr>
            <a:spLocks noChangeAspect="1" noChangeArrowheads="1"/>
          </p:cNvSpPr>
          <p:nvPr/>
        </p:nvSpPr>
        <p:spPr bwMode="auto">
          <a:xfrm>
            <a:off x="3538538" y="2816225"/>
            <a:ext cx="1068387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9</a:t>
            </a:r>
          </a:p>
        </p:txBody>
      </p:sp>
      <p:sp>
        <p:nvSpPr>
          <p:cNvPr id="30727" name="Rectangle 22"/>
          <p:cNvSpPr>
            <a:spLocks noChangeAspect="1" noChangeArrowheads="1"/>
          </p:cNvSpPr>
          <p:nvPr/>
        </p:nvSpPr>
        <p:spPr bwMode="auto">
          <a:xfrm>
            <a:off x="5675313" y="1747838"/>
            <a:ext cx="1066800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5</a:t>
            </a:r>
          </a:p>
        </p:txBody>
      </p:sp>
      <p:sp>
        <p:nvSpPr>
          <p:cNvPr id="30728" name="Rectangle 23"/>
          <p:cNvSpPr>
            <a:spLocks noChangeAspect="1" noChangeArrowheads="1"/>
          </p:cNvSpPr>
          <p:nvPr/>
        </p:nvSpPr>
        <p:spPr bwMode="auto">
          <a:xfrm>
            <a:off x="2471738" y="1747838"/>
            <a:ext cx="1066800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</a:t>
            </a:r>
          </a:p>
        </p:txBody>
      </p:sp>
      <p:sp>
        <p:nvSpPr>
          <p:cNvPr id="30729" name="Rectangle 24"/>
          <p:cNvSpPr>
            <a:spLocks noChangeAspect="1" noChangeArrowheads="1"/>
          </p:cNvSpPr>
          <p:nvPr/>
        </p:nvSpPr>
        <p:spPr bwMode="auto">
          <a:xfrm>
            <a:off x="4606925" y="1747838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4</a:t>
            </a:r>
          </a:p>
        </p:txBody>
      </p:sp>
      <p:sp>
        <p:nvSpPr>
          <p:cNvPr id="30730" name="Rectangle 25"/>
          <p:cNvSpPr>
            <a:spLocks noChangeAspect="1" noChangeArrowheads="1"/>
          </p:cNvSpPr>
          <p:nvPr/>
        </p:nvSpPr>
        <p:spPr bwMode="auto">
          <a:xfrm>
            <a:off x="6743700" y="1747838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6</a:t>
            </a:r>
          </a:p>
        </p:txBody>
      </p:sp>
      <p:sp>
        <p:nvSpPr>
          <p:cNvPr id="30731" name="Rectangle 26"/>
          <p:cNvSpPr>
            <a:spLocks noChangeAspect="1" noChangeArrowheads="1"/>
          </p:cNvSpPr>
          <p:nvPr/>
        </p:nvSpPr>
        <p:spPr bwMode="auto">
          <a:xfrm>
            <a:off x="2471738" y="2816225"/>
            <a:ext cx="1066800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8</a:t>
            </a:r>
          </a:p>
        </p:txBody>
      </p:sp>
      <p:sp>
        <p:nvSpPr>
          <p:cNvPr id="30732" name="Rectangle 27"/>
          <p:cNvSpPr>
            <a:spLocks noChangeAspect="1" noChangeArrowheads="1"/>
          </p:cNvSpPr>
          <p:nvPr/>
        </p:nvSpPr>
        <p:spPr bwMode="auto">
          <a:xfrm>
            <a:off x="4606925" y="2816225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10</a:t>
            </a:r>
          </a:p>
        </p:txBody>
      </p:sp>
      <p:sp>
        <p:nvSpPr>
          <p:cNvPr id="30733" name="Rectangle 27"/>
          <p:cNvSpPr>
            <a:spLocks noChangeAspect="1" noChangeArrowheads="1"/>
          </p:cNvSpPr>
          <p:nvPr/>
        </p:nvSpPr>
        <p:spPr bwMode="auto">
          <a:xfrm>
            <a:off x="5676900" y="2816225"/>
            <a:ext cx="1066800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11</a:t>
            </a:r>
          </a:p>
        </p:txBody>
      </p:sp>
      <p:sp>
        <p:nvSpPr>
          <p:cNvPr id="30734" name="Rectangle 27"/>
          <p:cNvSpPr>
            <a:spLocks noChangeAspect="1" noChangeArrowheads="1"/>
          </p:cNvSpPr>
          <p:nvPr/>
        </p:nvSpPr>
        <p:spPr bwMode="auto">
          <a:xfrm>
            <a:off x="6743700" y="2816225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12</a:t>
            </a:r>
          </a:p>
        </p:txBody>
      </p:sp>
      <p:sp>
        <p:nvSpPr>
          <p:cNvPr id="30735" name="Rectangle 19"/>
          <p:cNvSpPr>
            <a:spLocks noChangeAspect="1" noChangeArrowheads="1"/>
          </p:cNvSpPr>
          <p:nvPr/>
        </p:nvSpPr>
        <p:spPr bwMode="auto">
          <a:xfrm>
            <a:off x="1403350" y="3884613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13</a:t>
            </a:r>
          </a:p>
        </p:txBody>
      </p:sp>
      <p:sp>
        <p:nvSpPr>
          <p:cNvPr id="30736" name="Rectangle 21"/>
          <p:cNvSpPr>
            <a:spLocks noChangeAspect="1" noChangeArrowheads="1"/>
          </p:cNvSpPr>
          <p:nvPr/>
        </p:nvSpPr>
        <p:spPr bwMode="auto">
          <a:xfrm>
            <a:off x="3538538" y="3884613"/>
            <a:ext cx="1068387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15</a:t>
            </a:r>
          </a:p>
        </p:txBody>
      </p:sp>
      <p:sp>
        <p:nvSpPr>
          <p:cNvPr id="30737" name="Rectangle 26"/>
          <p:cNvSpPr>
            <a:spLocks noChangeAspect="1" noChangeArrowheads="1"/>
          </p:cNvSpPr>
          <p:nvPr/>
        </p:nvSpPr>
        <p:spPr bwMode="auto">
          <a:xfrm>
            <a:off x="2471738" y="3884613"/>
            <a:ext cx="1066800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14</a:t>
            </a:r>
          </a:p>
        </p:txBody>
      </p:sp>
      <p:sp>
        <p:nvSpPr>
          <p:cNvPr id="30738" name="Rectangle 27"/>
          <p:cNvSpPr>
            <a:spLocks noChangeAspect="1" noChangeArrowheads="1"/>
          </p:cNvSpPr>
          <p:nvPr/>
        </p:nvSpPr>
        <p:spPr bwMode="auto">
          <a:xfrm>
            <a:off x="4606925" y="3884613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16</a:t>
            </a:r>
          </a:p>
        </p:txBody>
      </p:sp>
      <p:sp>
        <p:nvSpPr>
          <p:cNvPr id="30739" name="Rectangle 27"/>
          <p:cNvSpPr>
            <a:spLocks noChangeAspect="1" noChangeArrowheads="1"/>
          </p:cNvSpPr>
          <p:nvPr/>
        </p:nvSpPr>
        <p:spPr bwMode="auto">
          <a:xfrm>
            <a:off x="5676900" y="3884613"/>
            <a:ext cx="1066800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17</a:t>
            </a:r>
          </a:p>
        </p:txBody>
      </p:sp>
      <p:sp>
        <p:nvSpPr>
          <p:cNvPr id="30740" name="Rectangle 27"/>
          <p:cNvSpPr>
            <a:spLocks noChangeAspect="1" noChangeArrowheads="1"/>
          </p:cNvSpPr>
          <p:nvPr/>
        </p:nvSpPr>
        <p:spPr bwMode="auto">
          <a:xfrm>
            <a:off x="6743700" y="3884613"/>
            <a:ext cx="1068388" cy="106838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18</a:t>
            </a:r>
          </a:p>
        </p:txBody>
      </p:sp>
      <p:sp>
        <p:nvSpPr>
          <p:cNvPr id="30741" name="Rectangle 19"/>
          <p:cNvSpPr>
            <a:spLocks noChangeAspect="1" noChangeArrowheads="1"/>
          </p:cNvSpPr>
          <p:nvPr/>
        </p:nvSpPr>
        <p:spPr bwMode="auto">
          <a:xfrm>
            <a:off x="1403350" y="4953000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19</a:t>
            </a:r>
          </a:p>
        </p:txBody>
      </p:sp>
      <p:sp>
        <p:nvSpPr>
          <p:cNvPr id="30742" name="Rectangle 21"/>
          <p:cNvSpPr>
            <a:spLocks noChangeAspect="1" noChangeArrowheads="1"/>
          </p:cNvSpPr>
          <p:nvPr/>
        </p:nvSpPr>
        <p:spPr bwMode="auto">
          <a:xfrm>
            <a:off x="3538538" y="4953000"/>
            <a:ext cx="1068387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21</a:t>
            </a:r>
          </a:p>
        </p:txBody>
      </p:sp>
      <p:sp>
        <p:nvSpPr>
          <p:cNvPr id="30743" name="Rectangle 26"/>
          <p:cNvSpPr>
            <a:spLocks noChangeAspect="1" noChangeArrowheads="1"/>
          </p:cNvSpPr>
          <p:nvPr/>
        </p:nvSpPr>
        <p:spPr bwMode="auto">
          <a:xfrm>
            <a:off x="2471738" y="4953000"/>
            <a:ext cx="1066800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20</a:t>
            </a:r>
          </a:p>
        </p:txBody>
      </p:sp>
      <p:sp>
        <p:nvSpPr>
          <p:cNvPr id="30744" name="Rectangle 27"/>
          <p:cNvSpPr>
            <a:spLocks noChangeAspect="1" noChangeArrowheads="1"/>
          </p:cNvSpPr>
          <p:nvPr/>
        </p:nvSpPr>
        <p:spPr bwMode="auto">
          <a:xfrm>
            <a:off x="4606925" y="4953000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22</a:t>
            </a:r>
          </a:p>
        </p:txBody>
      </p:sp>
      <p:sp>
        <p:nvSpPr>
          <p:cNvPr id="30745" name="Rectangle 27"/>
          <p:cNvSpPr>
            <a:spLocks noChangeAspect="1" noChangeArrowheads="1"/>
          </p:cNvSpPr>
          <p:nvPr/>
        </p:nvSpPr>
        <p:spPr bwMode="auto">
          <a:xfrm>
            <a:off x="5676900" y="4953000"/>
            <a:ext cx="1066800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23</a:t>
            </a:r>
          </a:p>
        </p:txBody>
      </p:sp>
      <p:sp>
        <p:nvSpPr>
          <p:cNvPr id="30746" name="Rectangle 27"/>
          <p:cNvSpPr>
            <a:spLocks noChangeAspect="1" noChangeArrowheads="1"/>
          </p:cNvSpPr>
          <p:nvPr/>
        </p:nvSpPr>
        <p:spPr bwMode="auto">
          <a:xfrm>
            <a:off x="6743700" y="4953000"/>
            <a:ext cx="1068388" cy="10683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/>
              <a:t>24</a:t>
            </a:r>
          </a:p>
        </p:txBody>
      </p:sp>
      <p:sp>
        <p:nvSpPr>
          <p:cNvPr id="30747" name="WordArt 27"/>
          <p:cNvSpPr>
            <a:spLocks noChangeAspect="1" noChangeArrowheads="1" noChangeShapeType="1" noTextEdit="1"/>
          </p:cNvSpPr>
          <p:nvPr/>
        </p:nvSpPr>
        <p:spPr bwMode="auto">
          <a:xfrm>
            <a:off x="2124075" y="404813"/>
            <a:ext cx="4681538" cy="868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Bookman Old Style"/>
              </a:rPr>
              <a:t>Жамбы ату</a:t>
            </a:r>
          </a:p>
        </p:txBody>
      </p:sp>
      <p:sp>
        <p:nvSpPr>
          <p:cNvPr id="30748" name="Rectangle 2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92250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9" name="Rectangle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5875" y="181292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0" name="Rectangle 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19500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1" name="Rectangle 3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691063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2" name="Rectangle 3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748338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3" name="Rectangle 3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819900" y="1828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4" name="Rectangle 3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492250" y="29083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5" name="Rectangle 3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40000" y="290036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6" name="Rectangle 3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603625" y="289242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7" name="Rectangle 3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81538" y="289242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8" name="Rectangle 3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745163" y="29083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9" name="Rectangle 3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10375" y="28844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0" name="Rectangle 4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1492250" y="39497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1" name="Rectangle 4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2555875" y="39655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2" name="Rectangle 4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619500" y="39655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3" name="Rectangle 4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691063" y="39497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4" name="Rectangle 4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756275" y="39735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5" name="Rectangle 4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35775" y="39655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6" name="Rectangle 4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1492250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7" name="Rectangle 4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2555875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8" name="Rectangle 4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627438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9" name="Rectangle 49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691063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0" name="Rectangle 50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56275" y="50371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1" name="Rectangle 5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835775" y="50371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1"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5" grpId="0" animBg="1"/>
      <p:bldP spid="307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003300" y="1952625"/>
            <a:ext cx="7200900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Разновидность значка в операционной системе </a:t>
            </a:r>
            <a:r>
              <a:rPr lang="en-US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Windows</a:t>
            </a: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, который не представляет объект, а только ссылается на него.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447925"/>
            <a:ext cx="6626225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003300" y="2682875"/>
            <a:ext cx="7200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Что называют термином </a:t>
            </a:r>
            <a:r>
              <a:rPr lang="en-US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Hardware</a:t>
            </a: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3800"/>
          </a:p>
        </p:txBody>
      </p:sp>
      <p:sp>
        <p:nvSpPr>
          <p:cNvPr id="6554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042988" y="2444750"/>
            <a:ext cx="71294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Узнайте пословицу:</a:t>
            </a:r>
          </a:p>
          <a:p>
            <a:pPr algn="ctr"/>
            <a:endParaRPr lang="ru-RU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Бит байт бережет</a:t>
            </a:r>
            <a:r>
              <a:rPr lang="ru-RU"/>
              <a:t> </a:t>
            </a: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/>
              <a:t> </a:t>
            </a:r>
          </a:p>
        </p:txBody>
      </p:sp>
      <p:sp>
        <p:nvSpPr>
          <p:cNvPr id="665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88068" name="Picture 4" descr="52587924_D0A1D18ED180D0BFD180D0B8D0B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171575"/>
            <a:ext cx="41529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1044575" y="2487613"/>
            <a:ext cx="7056438" cy="2236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ВНИМАНИЕ!!!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ВАМ ПОДАРОК!!!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+ 3 БАЛЛА</a:t>
            </a:r>
          </a:p>
        </p:txBody>
      </p:sp>
      <p:sp>
        <p:nvSpPr>
          <p:cNvPr id="8807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003300" y="1989138"/>
            <a:ext cx="7200900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Тип принтера, в котором для создания изображения используется печатающая головка с соплами и жидкие чернила.</a:t>
            </a:r>
            <a:endParaRPr lang="ru-RU" sz="3800"/>
          </a:p>
        </p:txBody>
      </p:sp>
      <p:sp>
        <p:nvSpPr>
          <p:cNvPr id="6758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003300" y="3068638"/>
            <a:ext cx="72009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байт в килобайте?</a:t>
            </a:r>
            <a:endParaRPr lang="ru-RU" sz="3800"/>
          </a:p>
        </p:txBody>
      </p:sp>
      <p:sp>
        <p:nvSpPr>
          <p:cNvPr id="7168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003300" y="1628775"/>
            <a:ext cx="72009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Тип алгоритма, при выполнении которого действия исполнителя определяются результатами проверки некоторого условия.</a:t>
            </a:r>
            <a:endParaRPr lang="ru-RU" sz="3800"/>
          </a:p>
        </p:txBody>
      </p:sp>
      <p:sp>
        <p:nvSpPr>
          <p:cNvPr id="7271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477963" y="2133600"/>
            <a:ext cx="6119812" cy="2447925"/>
            <a:chOff x="975" y="2841"/>
            <a:chExt cx="3855" cy="1542"/>
          </a:xfrm>
        </p:grpSpPr>
        <p:sp>
          <p:nvSpPr>
            <p:cNvPr id="3" name="Rectangle 18"/>
            <p:cNvSpPr>
              <a:spLocks noChangeArrowheads="1"/>
            </p:cNvSpPr>
            <p:nvPr/>
          </p:nvSpPr>
          <p:spPr bwMode="auto">
            <a:xfrm>
              <a:off x="975" y="2841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1</a:t>
              </a:r>
            </a:p>
          </p:txBody>
        </p:sp>
        <p:sp>
          <p:nvSpPr>
            <p:cNvPr id="6170" name="Rectangle 19"/>
            <p:cNvSpPr>
              <a:spLocks noChangeArrowheads="1"/>
            </p:cNvSpPr>
            <p:nvPr/>
          </p:nvSpPr>
          <p:spPr bwMode="auto">
            <a:xfrm>
              <a:off x="1746" y="3612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7</a:t>
              </a:r>
            </a:p>
          </p:txBody>
        </p:sp>
        <p:sp>
          <p:nvSpPr>
            <p:cNvPr id="4" name="Rectangle 20"/>
            <p:cNvSpPr>
              <a:spLocks noChangeArrowheads="1"/>
            </p:cNvSpPr>
            <p:nvPr/>
          </p:nvSpPr>
          <p:spPr bwMode="auto">
            <a:xfrm>
              <a:off x="2517" y="2841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3</a:t>
              </a:r>
            </a:p>
          </p:txBody>
        </p:sp>
        <p:sp>
          <p:nvSpPr>
            <p:cNvPr id="6172" name="Rectangle 21"/>
            <p:cNvSpPr>
              <a:spLocks noChangeArrowheads="1"/>
            </p:cNvSpPr>
            <p:nvPr/>
          </p:nvSpPr>
          <p:spPr bwMode="auto">
            <a:xfrm>
              <a:off x="3288" y="3612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9</a:t>
              </a:r>
            </a:p>
          </p:txBody>
        </p:sp>
        <p:sp>
          <p:nvSpPr>
            <p:cNvPr id="6173" name="Rectangle 22"/>
            <p:cNvSpPr>
              <a:spLocks noChangeArrowheads="1"/>
            </p:cNvSpPr>
            <p:nvPr/>
          </p:nvSpPr>
          <p:spPr bwMode="auto">
            <a:xfrm>
              <a:off x="4059" y="2841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5</a:t>
              </a:r>
            </a:p>
          </p:txBody>
        </p:sp>
        <p:sp>
          <p:nvSpPr>
            <p:cNvPr id="6174" name="Rectangle 23"/>
            <p:cNvSpPr>
              <a:spLocks noChangeArrowheads="1"/>
            </p:cNvSpPr>
            <p:nvPr/>
          </p:nvSpPr>
          <p:spPr bwMode="auto">
            <a:xfrm>
              <a:off x="1746" y="2841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2</a:t>
              </a:r>
            </a:p>
          </p:txBody>
        </p:sp>
        <p:sp>
          <p:nvSpPr>
            <p:cNvPr id="6175" name="Rectangle 24"/>
            <p:cNvSpPr>
              <a:spLocks noChangeArrowheads="1"/>
            </p:cNvSpPr>
            <p:nvPr/>
          </p:nvSpPr>
          <p:spPr bwMode="auto">
            <a:xfrm>
              <a:off x="3288" y="2841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4</a:t>
              </a:r>
            </a:p>
          </p:txBody>
        </p:sp>
        <p:sp>
          <p:nvSpPr>
            <p:cNvPr id="6176" name="Rectangle 25"/>
            <p:cNvSpPr>
              <a:spLocks noChangeArrowheads="1"/>
            </p:cNvSpPr>
            <p:nvPr/>
          </p:nvSpPr>
          <p:spPr bwMode="auto">
            <a:xfrm>
              <a:off x="975" y="3612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6</a:t>
              </a:r>
            </a:p>
          </p:txBody>
        </p:sp>
        <p:sp>
          <p:nvSpPr>
            <p:cNvPr id="6177" name="Rectangle 26"/>
            <p:cNvSpPr>
              <a:spLocks noChangeArrowheads="1"/>
            </p:cNvSpPr>
            <p:nvPr/>
          </p:nvSpPr>
          <p:spPr bwMode="auto">
            <a:xfrm>
              <a:off x="2517" y="3612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8</a:t>
              </a:r>
            </a:p>
          </p:txBody>
        </p:sp>
        <p:sp>
          <p:nvSpPr>
            <p:cNvPr id="6178" name="Rectangle 27"/>
            <p:cNvSpPr>
              <a:spLocks noChangeArrowheads="1"/>
            </p:cNvSpPr>
            <p:nvPr/>
          </p:nvSpPr>
          <p:spPr bwMode="auto">
            <a:xfrm>
              <a:off x="4059" y="3612"/>
              <a:ext cx="771" cy="771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0066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/>
                <a:t>10</a:t>
              </a:r>
            </a:p>
          </p:txBody>
        </p:sp>
      </p:grp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476375" y="2133600"/>
            <a:ext cx="1223963" cy="1223963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1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700338" y="3357563"/>
            <a:ext cx="1223962" cy="1223962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7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924300" y="2133600"/>
            <a:ext cx="1223963" cy="1223963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3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148263" y="3357563"/>
            <a:ext cx="1223962" cy="1223962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9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372225" y="2133600"/>
            <a:ext cx="1223963" cy="1223963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5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700338" y="2133600"/>
            <a:ext cx="1223962" cy="1223963"/>
          </a:xfrm>
          <a:prstGeom prst="rect">
            <a:avLst/>
          </a:prstGeom>
          <a:gradFill rotWithShape="1">
            <a:gsLst>
              <a:gs pos="0">
                <a:srgbClr val="A5E9A5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2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148263" y="2133600"/>
            <a:ext cx="1223962" cy="1223963"/>
          </a:xfrm>
          <a:prstGeom prst="rect">
            <a:avLst/>
          </a:prstGeom>
          <a:gradFill rotWithShape="1">
            <a:gsLst>
              <a:gs pos="0">
                <a:srgbClr val="A5E9A5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4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476375" y="3357563"/>
            <a:ext cx="1223963" cy="1223962"/>
          </a:xfrm>
          <a:prstGeom prst="rect">
            <a:avLst/>
          </a:prstGeom>
          <a:gradFill rotWithShape="1">
            <a:gsLst>
              <a:gs pos="0">
                <a:srgbClr val="A5E9A5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6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924300" y="3357563"/>
            <a:ext cx="1223963" cy="1223962"/>
          </a:xfrm>
          <a:prstGeom prst="rect">
            <a:avLst/>
          </a:prstGeom>
          <a:gradFill rotWithShape="1">
            <a:gsLst>
              <a:gs pos="0">
                <a:srgbClr val="A5E9A5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8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372225" y="3357563"/>
            <a:ext cx="1223963" cy="1223962"/>
          </a:xfrm>
          <a:prstGeom prst="rect">
            <a:avLst/>
          </a:prstGeom>
          <a:gradFill rotWithShape="1">
            <a:gsLst>
              <a:gs pos="0">
                <a:srgbClr val="A5E9A5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10</a:t>
            </a:r>
          </a:p>
        </p:txBody>
      </p:sp>
      <p:sp>
        <p:nvSpPr>
          <p:cNvPr id="6171" name="WordArt 30"/>
          <p:cNvSpPr>
            <a:spLocks noChangeArrowheads="1" noChangeShapeType="1" noTextEdit="1"/>
          </p:cNvSpPr>
          <p:nvPr/>
        </p:nvSpPr>
        <p:spPr bwMode="auto">
          <a:xfrm>
            <a:off x="1035050" y="260350"/>
            <a:ext cx="2600325" cy="609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Parsek"/>
              </a:rPr>
              <a:t>Аргымак</a:t>
            </a:r>
            <a:endParaRPr lang="ru-RU" sz="36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Parsek"/>
            </a:endParaRPr>
          </a:p>
        </p:txBody>
      </p:sp>
      <p:sp>
        <p:nvSpPr>
          <p:cNvPr id="6169" name="WordArt 32"/>
          <p:cNvSpPr>
            <a:spLocks noChangeArrowheads="1" noChangeShapeType="1" noTextEdit="1"/>
          </p:cNvSpPr>
          <p:nvPr/>
        </p:nvSpPr>
        <p:spPr bwMode="auto">
          <a:xfrm>
            <a:off x="5689600" y="304800"/>
            <a:ext cx="22669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Z Parsek"/>
              </a:rPr>
              <a:t>Тулпар</a:t>
            </a:r>
            <a:endParaRPr lang="ru-RU" sz="3600" b="1" kern="10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Z Parsek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1258888" y="998538"/>
            <a:ext cx="158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Сафронов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Артур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5781675" y="979488"/>
            <a:ext cx="139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Фирсова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Наталия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1273175" y="2046288"/>
            <a:ext cx="170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Скакунова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Екатерина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5781675" y="2070100"/>
            <a:ext cx="165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Рамазанов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Алмат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258888" y="3159125"/>
            <a:ext cx="1566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Ахапкина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Ирина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5767388" y="3182938"/>
            <a:ext cx="132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Токаева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Молдир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277938" y="4321175"/>
            <a:ext cx="1576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Смагулов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Темирлан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5786438" y="4344988"/>
            <a:ext cx="1944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Смольников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Денис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268413" y="5416550"/>
            <a:ext cx="164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Тореханов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Байдаулет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5776913" y="5440363"/>
            <a:ext cx="1827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Булумбаева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Асель</a:t>
            </a:r>
          </a:p>
        </p:txBody>
      </p:sp>
      <p:sp>
        <p:nvSpPr>
          <p:cNvPr id="6179" name="AutoShape 3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1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1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61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61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61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61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16146 -0.194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972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42917 -0.036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85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69688 0.1208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44" y="604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29531 0.110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550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56302 0.2678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1338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469 -0.19954 " pathEditMode="relative" ptsTypes="AA">
                                      <p:cBhvr>
                                        <p:cTn id="8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-0.03148 " pathEditMode="relative" ptsTypes="AA">
                                      <p:cBhvr>
                                        <p:cTn id="89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33472 -0.0576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289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06701 0.1101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550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2007 0.2678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2" grpId="3" animBg="1"/>
      <p:bldP spid="6152" grpId="4" animBg="1"/>
      <p:bldP spid="6152" grpId="5" animBg="1"/>
      <p:bldP spid="6153" grpId="0" animBg="1"/>
      <p:bldP spid="6153" grpId="2" animBg="1"/>
      <p:bldP spid="6153" grpId="3" animBg="1"/>
      <p:bldP spid="6153" grpId="4" animBg="1"/>
      <p:bldP spid="6154" grpId="0" animBg="1"/>
      <p:bldP spid="6154" grpId="2" animBg="1"/>
      <p:bldP spid="6154" grpId="3" animBg="1"/>
      <p:bldP spid="6154" grpId="4" animBg="1"/>
      <p:bldP spid="6155" grpId="0" animBg="1"/>
      <p:bldP spid="6155" grpId="2" animBg="1"/>
      <p:bldP spid="6155" grpId="3" animBg="1"/>
      <p:bldP spid="6155" grpId="4" animBg="1"/>
      <p:bldP spid="6156" grpId="0" animBg="1"/>
      <p:bldP spid="6156" grpId="2" animBg="1"/>
      <p:bldP spid="6156" grpId="3" animBg="1"/>
      <p:bldP spid="6156" grpId="4" animBg="1"/>
      <p:bldP spid="6157" grpId="0" animBg="1"/>
      <p:bldP spid="6157" grpId="2" animBg="1"/>
      <p:bldP spid="6157" grpId="3" animBg="1"/>
      <p:bldP spid="6157" grpId="4" animBg="1"/>
      <p:bldP spid="6158" grpId="0" animBg="1"/>
      <p:bldP spid="6158" grpId="2" animBg="1"/>
      <p:bldP spid="6158" grpId="3" animBg="1"/>
      <p:bldP spid="6158" grpId="4" animBg="1"/>
      <p:bldP spid="6159" grpId="0" animBg="1"/>
      <p:bldP spid="6159" grpId="2" animBg="1"/>
      <p:bldP spid="6159" grpId="3" animBg="1"/>
      <p:bldP spid="6159" grpId="4" animBg="1"/>
      <p:bldP spid="6160" grpId="0" animBg="1"/>
      <p:bldP spid="6160" grpId="2" animBg="1"/>
      <p:bldP spid="6160" grpId="3" animBg="1"/>
      <p:bldP spid="6160" grpId="4" animBg="1"/>
      <p:bldP spid="6161" grpId="0" animBg="1"/>
      <p:bldP spid="6161" grpId="2" animBg="1"/>
      <p:bldP spid="6161" grpId="3" animBg="1"/>
      <p:bldP spid="6161" grpId="4" animBg="1"/>
      <p:bldP spid="6185" grpId="0"/>
      <p:bldP spid="6186" grpId="0"/>
      <p:bldP spid="6189" grpId="0"/>
      <p:bldP spid="6190" grpId="0"/>
      <p:bldP spid="6191" grpId="0"/>
      <p:bldP spid="6192" grpId="0"/>
      <p:bldP spid="6193" grpId="0"/>
      <p:bldP spid="6194" grpId="0"/>
      <p:bldP spid="6195" grpId="0"/>
      <p:bldP spid="619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9092" name="Picture 4" descr="bespastnostantihaker_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022350"/>
            <a:ext cx="554355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1044575" y="2312988"/>
            <a:ext cx="7056438" cy="2236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ВНИМАНИЕ!!!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ВИРУСНАЯ АТАКА!!!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- 2 БАЛЛА</a:t>
            </a:r>
          </a:p>
        </p:txBody>
      </p:sp>
      <p:sp>
        <p:nvSpPr>
          <p:cNvPr id="8909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3" grpId="1" animBg="1"/>
      <p:bldP spid="89093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003300" y="1109663"/>
            <a:ext cx="72009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И компьютеры порой 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Говорят между собой, 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Но для этого одна 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Им штуковина нужна. 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К телефону подключил –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Сообщение получил! 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Вещь, известная нам всем! </a:t>
            </a:r>
            <a:b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Называется ...</a:t>
            </a:r>
            <a:endParaRPr lang="ru-RU" sz="38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5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1514475" y="2565400"/>
          <a:ext cx="617855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Image" r:id="rId4" imgW="6019048" imgH="2323810" progId="Photoshop.Image.10">
                  <p:embed/>
                </p:oleObj>
              </mc:Choice>
              <mc:Fallback>
                <p:oleObj name="Image" r:id="rId4" imgW="6019048" imgH="2323810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2565400"/>
                        <a:ext cx="617855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003300" y="1660525"/>
            <a:ext cx="72009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Свойство операционной системы, означающее ее способность к одновременному выполнению нескольких программ.</a:t>
            </a:r>
            <a:endParaRPr lang="ru-RU" sz="38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0115" name="Picture 3" descr="52587924_D0A1D18ED180D0BFD180D0B8D0B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171575"/>
            <a:ext cx="41529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WordArt 4"/>
          <p:cNvSpPr>
            <a:spLocks noChangeAspect="1" noChangeArrowheads="1" noChangeShapeType="1" noTextEdit="1"/>
          </p:cNvSpPr>
          <p:nvPr/>
        </p:nvSpPr>
        <p:spPr bwMode="auto">
          <a:xfrm>
            <a:off x="1044575" y="2487613"/>
            <a:ext cx="7056438" cy="2236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ВНИМАНИЕ!!!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ВАМ ПОДАРОК!!!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Bookman Old Style"/>
              </a:rPr>
              <a:t>+ 3 БАЛЛА</a:t>
            </a:r>
          </a:p>
        </p:txBody>
      </p:sp>
      <p:sp>
        <p:nvSpPr>
          <p:cNvPr id="9011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042988" y="2193925"/>
            <a:ext cx="71294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Узнайте пословицу:</a:t>
            </a:r>
          </a:p>
          <a:p>
            <a:pPr algn="ctr"/>
            <a:endParaRPr lang="ru-RU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Вирусов бояться – в Интернет не ходить</a:t>
            </a:r>
            <a:r>
              <a:rPr lang="ru-RU"/>
              <a:t> </a:t>
            </a: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1258888" y="2419350"/>
          <a:ext cx="6626225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Image" r:id="rId5" imgW="6031746" imgH="2361905" progId="Photoshop.Image.10">
                  <p:embed/>
                </p:oleObj>
              </mc:Choice>
              <mc:Fallback>
                <p:oleObj name="Image" r:id="rId5" imgW="6031746" imgH="2361905" progId="Photoshop.Image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19350"/>
                        <a:ext cx="6626225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5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003300" y="1660525"/>
            <a:ext cx="72009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Тип алгоритма, при исполнении которого отдельные команды или группы команд повторяются многократно.</a:t>
            </a:r>
            <a:endParaRPr lang="ru-RU" sz="38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003300" y="1368425"/>
            <a:ext cx="720090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Основная микросхема, производящая в компьютере обработку информации и управляющая всеми другими устройствами компьютера.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9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003300" y="1952625"/>
            <a:ext cx="7200900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Внесение изменений в документ или листинг программы (например, исправление ошибок, допущенных при наборе).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357166"/>
            <a:ext cx="4522393" cy="120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spc="50" dirty="0" err="1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Аударыспак</a:t>
            </a:r>
          </a:p>
        </p:txBody>
      </p:sp>
      <p:sp>
        <p:nvSpPr>
          <p:cNvPr id="71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042988" y="1844675"/>
            <a:ext cx="71294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Узнайте пословицу:</a:t>
            </a:r>
          </a:p>
          <a:p>
            <a:pPr algn="ctr"/>
            <a:endParaRPr lang="ru-RU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Чем дальше в гипертекст, </a:t>
            </a:r>
          </a:p>
          <a:p>
            <a:pPr algn="ctr"/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 больше ссылок</a:t>
            </a:r>
            <a:r>
              <a:rPr lang="ru-RU"/>
              <a:t> </a:t>
            </a: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4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949" name="Picture 5" descr="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476500"/>
            <a:ext cx="6624637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003300" y="1628775"/>
            <a:ext cx="72009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Элемент управления в окнах папок и приложений, состоящий из набора кнопок, упрощающих доступ к наиболее часто выполняемым командам.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1139" name="Picture 3" descr="bespastnostantihaker_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022350"/>
            <a:ext cx="554355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WordArt 4"/>
          <p:cNvSpPr>
            <a:spLocks noChangeAspect="1" noChangeArrowheads="1" noChangeShapeType="1" noTextEdit="1"/>
          </p:cNvSpPr>
          <p:nvPr/>
        </p:nvSpPr>
        <p:spPr bwMode="auto">
          <a:xfrm>
            <a:off x="1044575" y="2312988"/>
            <a:ext cx="7056438" cy="2236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ВНИМАНИЕ!!!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ВИРУСНАЯ АТАКА!!!</a:t>
            </a:r>
          </a:p>
          <a:p>
            <a:pPr algn="ctr"/>
            <a:r>
              <a:rPr lang="ru-RU" sz="3600" b="1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- 2 БАЛЛА</a:t>
            </a:r>
          </a:p>
        </p:txBody>
      </p:sp>
      <p:sp>
        <p:nvSpPr>
          <p:cNvPr id="9114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0" grpId="1" animBg="1"/>
      <p:bldP spid="91140" grpId="2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99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003300" y="1389063"/>
            <a:ext cx="720090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Единица измерения разрешения экрана. Соответствует отдельно светящейся точке, цветом и яркостью которой компьютер может управлять.</a:t>
            </a:r>
            <a:endParaRPr lang="ru-RU" sz="38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755650" y="892175"/>
            <a:ext cx="7704138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02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042988" y="128746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Разгадайте ребус.</a:t>
            </a:r>
          </a:p>
        </p:txBody>
      </p:sp>
      <p:pic>
        <p:nvPicPr>
          <p:cNvPr id="86022" name="Picture 6" descr="курс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395538"/>
            <a:ext cx="669766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14290"/>
            <a:ext cx="5602817" cy="120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spc="50" dirty="0" err="1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Кокпар</a:t>
            </a:r>
            <a:r>
              <a:rPr lang="ru-RU" sz="7200" b="1" kern="10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7200" b="1" kern="10" spc="50" dirty="0" err="1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тарту</a:t>
            </a:r>
            <a:endParaRPr lang="ru-RU" sz="7200" b="1" kern="10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5" name="Group 3"/>
          <p:cNvGraphicFramePr>
            <a:graphicFrameLocks noGrp="1"/>
          </p:cNvGraphicFramePr>
          <p:nvPr/>
        </p:nvGraphicFramePr>
        <p:xfrm>
          <a:off x="250825" y="188913"/>
          <a:ext cx="6251575" cy="1341120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2288"/>
                <a:gridCol w="52228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305" name="Rectangle 73"/>
          <p:cNvSpPr>
            <a:spLocks noChangeArrowheads="1"/>
          </p:cNvSpPr>
          <p:nvPr/>
        </p:nvSpPr>
        <p:spPr bwMode="auto">
          <a:xfrm>
            <a:off x="149225" y="1592263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i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Ключевые слова</a:t>
            </a:r>
            <a:endParaRPr lang="ru-RU" sz="16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5306" name="Group 74"/>
          <p:cNvGraphicFramePr>
            <a:graphicFrameLocks noGrp="1"/>
          </p:cNvGraphicFramePr>
          <p:nvPr/>
        </p:nvGraphicFramePr>
        <p:xfrm>
          <a:off x="250825" y="2030413"/>
          <a:ext cx="7777163" cy="4693920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3700"/>
                <a:gridCol w="395288"/>
                <a:gridCol w="393700"/>
                <a:gridCol w="390525"/>
                <a:gridCol w="393700"/>
                <a:gridCol w="393700"/>
                <a:gridCol w="393700"/>
                <a:gridCol w="392112"/>
                <a:gridCol w="384651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ввода информации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ввода информации (рычажный манипулятор)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ввода информации (манипулятор)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вывода информации на бумагу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вывода информации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вывода информации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Способ взаимодействия между пользователем и ПК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450" name="AutoShape 2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720725" cy="576263"/>
          </a:xfrm>
          <a:prstGeom prst="curvedUpArrow">
            <a:avLst>
              <a:gd name="adj1" fmla="val 28042"/>
              <a:gd name="adj2" fmla="val 59992"/>
              <a:gd name="adj3" fmla="val 360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4330" name="Group 1146"/>
          <p:cNvGraphicFramePr>
            <a:graphicFrameLocks noGrp="1"/>
          </p:cNvGraphicFramePr>
          <p:nvPr/>
        </p:nvGraphicFramePr>
        <p:xfrm>
          <a:off x="250825" y="188913"/>
          <a:ext cx="6251575" cy="1341120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0700"/>
                <a:gridCol w="522288"/>
                <a:gridCol w="52228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3488" name="Rectangle 304"/>
          <p:cNvSpPr>
            <a:spLocks noChangeArrowheads="1"/>
          </p:cNvSpPr>
          <p:nvPr/>
        </p:nvSpPr>
        <p:spPr bwMode="auto">
          <a:xfrm>
            <a:off x="149225" y="1592263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i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Ключевые слова</a:t>
            </a:r>
            <a:endParaRPr lang="ru-RU" sz="16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4315" name="Group 1131"/>
          <p:cNvGraphicFramePr>
            <a:graphicFrameLocks noGrp="1"/>
          </p:cNvGraphicFramePr>
          <p:nvPr/>
        </p:nvGraphicFramePr>
        <p:xfrm>
          <a:off x="250825" y="2030413"/>
          <a:ext cx="7777163" cy="4693920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3700"/>
                <a:gridCol w="395288"/>
                <a:gridCol w="393700"/>
                <a:gridCol w="390525"/>
                <a:gridCol w="393700"/>
                <a:gridCol w="393700"/>
                <a:gridCol w="393700"/>
                <a:gridCol w="392112"/>
                <a:gridCol w="384651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ввода информации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ввода информации (рычажный манипулятор)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ввода информации (манипулятор)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вывода информации на бумагу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вывода информации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Устройство вывода информации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Способ взаимодействия между пользователем и ПК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CCFF"/>
            </a:gs>
            <a:gs pos="50000">
              <a:srgbClr val="FFEBFA"/>
            </a:gs>
            <a:gs pos="100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тулпар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468438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1" name="WordArt 30"/>
          <p:cNvSpPr>
            <a:spLocks noChangeArrowheads="1" noChangeShapeType="1" noTextEdit="1"/>
          </p:cNvSpPr>
          <p:nvPr/>
        </p:nvSpPr>
        <p:spPr bwMode="auto">
          <a:xfrm>
            <a:off x="1625600" y="260350"/>
            <a:ext cx="2600325" cy="609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Parsek"/>
              </a:rPr>
              <a:t>Аргымак</a:t>
            </a:r>
            <a:endParaRPr lang="ru-RU" sz="36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Parsek"/>
            </a:endParaRPr>
          </a:p>
        </p:txBody>
      </p:sp>
      <p:sp>
        <p:nvSpPr>
          <p:cNvPr id="6169" name="WordArt 32"/>
          <p:cNvSpPr>
            <a:spLocks noChangeArrowheads="1" noChangeShapeType="1" noTextEdit="1"/>
          </p:cNvSpPr>
          <p:nvPr/>
        </p:nvSpPr>
        <p:spPr bwMode="auto">
          <a:xfrm>
            <a:off x="5026025" y="304800"/>
            <a:ext cx="22669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Z Parsek"/>
              </a:rPr>
              <a:t>Тулпар</a:t>
            </a:r>
            <a:endParaRPr lang="ru-RU" sz="3600" b="1" kern="10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Z Parsek"/>
            </a:endParaRPr>
          </a:p>
        </p:txBody>
      </p:sp>
      <p:pic>
        <p:nvPicPr>
          <p:cNvPr id="22542" name="Picture 14" descr="аргымак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140335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276600" y="1052513"/>
            <a:ext cx="2535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Аударыспак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302000" y="1773238"/>
            <a:ext cx="248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Алтыбакан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235325" y="2492375"/>
            <a:ext cx="2574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Жамбы ату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338513" y="3289300"/>
            <a:ext cx="23050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Конкурс</a:t>
            </a:r>
          </a:p>
          <a:p>
            <a:pPr algn="ctr">
              <a:lnSpc>
                <a:spcPct val="80000"/>
              </a:lnSpc>
            </a:pPr>
            <a:r>
              <a:rPr lang="ru-RU" sz="3200" b="1" i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дизайнеров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395663" y="4292600"/>
            <a:ext cx="221297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Турнир</a:t>
            </a:r>
          </a:p>
          <a:p>
            <a:pPr algn="ctr">
              <a:lnSpc>
                <a:spcPct val="80000"/>
              </a:lnSpc>
            </a:pPr>
            <a:r>
              <a:rPr lang="ru-RU" sz="3200" b="1" i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виртуозов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2998788" y="5300663"/>
            <a:ext cx="30559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Кокпар тарту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3022600" y="5999163"/>
            <a:ext cx="29972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ИТОГИ ИГРЫ</a:t>
            </a:r>
          </a:p>
        </p:txBody>
      </p:sp>
      <p:sp>
        <p:nvSpPr>
          <p:cNvPr id="22583" name="Rectangle 55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276600" y="1844675"/>
            <a:ext cx="25193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84" name="Rectangle 56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276600" y="2565400"/>
            <a:ext cx="24479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85" name="Rectangle 57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3059113" y="5229225"/>
            <a:ext cx="2952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83" name="TextBox4" r:id="rId2" imgW="723960" imgH="361800"/>
        </mc:Choice>
        <mc:Fallback>
          <p:control name="TextBox4" r:id="rId2" imgW="723960" imgH="3618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25" y="1858963"/>
                  <a:ext cx="719138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84" name="TextBox3" r:id="rId3" imgW="723960" imgH="361800"/>
        </mc:Choice>
        <mc:Fallback>
          <p:control name="TextBox3" r:id="rId3" imgW="72396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1858963"/>
                  <a:ext cx="719137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85" name="TextBox2" r:id="rId4" imgW="723960" imgH="361800"/>
        </mc:Choice>
        <mc:Fallback>
          <p:control name="TextBox2" r:id="rId4" imgW="72396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25" y="1125538"/>
                  <a:ext cx="719138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86" name="TextBox1" r:id="rId5" imgW="723960" imgH="361800"/>
        </mc:Choice>
        <mc:Fallback>
          <p:control name="TextBox1" r:id="rId5" imgW="72396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1125538"/>
                  <a:ext cx="719137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87" name="TextBox5" r:id="rId6" imgW="723960" imgH="361800"/>
        </mc:Choice>
        <mc:Fallback>
          <p:control name="TextBox5" r:id="rId6" imgW="723960" imgH="36180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2608263"/>
                  <a:ext cx="719137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88" name="TextBox6" r:id="rId7" imgW="723960" imgH="361800"/>
        </mc:Choice>
        <mc:Fallback>
          <p:control name="TextBox6" r:id="rId7" imgW="723960" imgH="36180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25" y="2608263"/>
                  <a:ext cx="719138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89" name="TextBox7" r:id="rId8" imgW="723960" imgH="361800"/>
        </mc:Choice>
        <mc:Fallback>
          <p:control name="TextBox7" r:id="rId8" imgW="72396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3500438"/>
                  <a:ext cx="719137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90" name="TextBox8" r:id="rId9" imgW="723960" imgH="361800"/>
        </mc:Choice>
        <mc:Fallback>
          <p:control name="TextBox8" r:id="rId9" imgW="723960" imgH="36180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25" y="3500438"/>
                  <a:ext cx="719138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91" name="TextBox9" r:id="rId10" imgW="723960" imgH="361800"/>
        </mc:Choice>
        <mc:Fallback>
          <p:control name="TextBox9" r:id="rId10" imgW="723960" imgH="3618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4437063"/>
                  <a:ext cx="719137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92" name="TextBox10" r:id="rId11" imgW="723960" imgH="361800"/>
        </mc:Choice>
        <mc:Fallback>
          <p:control name="TextBox10" r:id="rId11" imgW="723960" imgH="361800">
            <p:pic>
              <p:nvPicPr>
                <p:cNvPr id="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25" y="4437063"/>
                  <a:ext cx="719138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93" name="TextBox11" r:id="rId12" imgW="723960" imgH="361800"/>
        </mc:Choice>
        <mc:Fallback>
          <p:control name="TextBox11" r:id="rId12" imgW="723960" imgH="36180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5300663"/>
                  <a:ext cx="719137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94" name="TextBox12" r:id="rId13" imgW="723960" imgH="361800"/>
        </mc:Choice>
        <mc:Fallback>
          <p:control name="TextBox12" r:id="rId13" imgW="723960" imgH="36180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25" y="5300663"/>
                  <a:ext cx="719138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95" name="TextBox13" r:id="rId14" imgW="933480" imgH="571680"/>
        </mc:Choice>
        <mc:Fallback>
          <p:control name="TextBox13" r:id="rId14" imgW="933480" imgH="571680">
            <p:pic>
              <p:nvPicPr>
                <p:cNvPr id="0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625" y="5876925"/>
                  <a:ext cx="936625" cy="574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96" name="TextBox14" r:id="rId15" imgW="933480" imgH="571680"/>
        </mc:Choice>
        <mc:Fallback>
          <p:control name="TextBox14" r:id="rId15" imgW="933480" imgH="57168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7438" y="5876925"/>
                  <a:ext cx="936625" cy="574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" presetClass="emph" presetSubtype="7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mph" presetSubtype="7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mph" presetSubtype="7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mph" presetSubtype="7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mph" presetSubtype="7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" presetClass="emph" presetSubtype="7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22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22543" grpId="1"/>
      <p:bldP spid="22546" grpId="0"/>
      <p:bldP spid="22546" grpId="1"/>
      <p:bldP spid="22547" grpId="0"/>
      <p:bldP spid="22547" grpId="1"/>
      <p:bldP spid="22548" grpId="0"/>
      <p:bldP spid="22548" grpId="1"/>
      <p:bldP spid="22552" grpId="0"/>
      <p:bldP spid="22552" grpId="1"/>
      <p:bldP spid="22553" grpId="0"/>
      <p:bldP spid="22553" grpId="1"/>
      <p:bldP spid="22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357826"/>
            <a:ext cx="4288354" cy="120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spc="50" dirty="0" err="1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Алтыбакан</a:t>
            </a:r>
          </a:p>
        </p:txBody>
      </p:sp>
      <p:sp>
        <p:nvSpPr>
          <p:cNvPr id="819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08175" y="2054225"/>
            <a:ext cx="6840538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ja-JP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Груша весит тяжелее, чем яблоко. А яблоко тяжелее персика. Что тяжелее, груша или персик?</a:t>
            </a:r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1079500" cy="2665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1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2097088" y="212725"/>
            <a:ext cx="4562475" cy="1352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Алтыбакан</a:t>
            </a:r>
          </a:p>
        </p:txBody>
      </p:sp>
      <p:sp>
        <p:nvSpPr>
          <p:cNvPr id="2356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88363" y="6223000"/>
            <a:ext cx="576262" cy="549275"/>
          </a:xfrm>
          <a:prstGeom prst="rightArrow">
            <a:avLst>
              <a:gd name="adj1" fmla="val 39130"/>
              <a:gd name="adj2" fmla="val 708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1015</Words>
  <Application>Microsoft Office PowerPoint</Application>
  <PresentationFormat>Экран (4:3)</PresentationFormat>
  <Paragraphs>449</Paragraphs>
  <Slides>68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0" baseType="lpstr">
      <vt:lpstr>Оформление по умолчанию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СОШ№9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13-0</dc:creator>
  <cp:lastModifiedBy>Муршель Татьяна</cp:lastModifiedBy>
  <cp:revision>185</cp:revision>
  <dcterms:created xsi:type="dcterms:W3CDTF">2010-04-23T03:32:36Z</dcterms:created>
  <dcterms:modified xsi:type="dcterms:W3CDTF">2013-01-28T04:35:11Z</dcterms:modified>
</cp:coreProperties>
</file>