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8" r:id="rId4"/>
    <p:sldId id="259" r:id="rId5"/>
    <p:sldId id="260" r:id="rId6"/>
    <p:sldId id="270" r:id="rId7"/>
    <p:sldId id="273" r:id="rId8"/>
    <p:sldId id="264" r:id="rId9"/>
    <p:sldId id="272" r:id="rId10"/>
    <p:sldId id="271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54" d="100"/>
          <a:sy n="54" d="100"/>
        </p:scale>
        <p:origin x="-9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4506-EC0F-450E-91E9-98049C4B93CB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29DA-B700-4480-A83A-233371828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4506-EC0F-450E-91E9-98049C4B93CB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29DA-B700-4480-A83A-233371828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4506-EC0F-450E-91E9-98049C4B93CB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29DA-B700-4480-A83A-233371828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4506-EC0F-450E-91E9-98049C4B93CB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29DA-B700-4480-A83A-233371828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4506-EC0F-450E-91E9-98049C4B93CB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29DA-B700-4480-A83A-233371828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4506-EC0F-450E-91E9-98049C4B93CB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29DA-B700-4480-A83A-233371828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4506-EC0F-450E-91E9-98049C4B93CB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29DA-B700-4480-A83A-233371828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4506-EC0F-450E-91E9-98049C4B93CB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29DA-B700-4480-A83A-233371828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4506-EC0F-450E-91E9-98049C4B93CB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29DA-B700-4480-A83A-233371828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4506-EC0F-450E-91E9-98049C4B93CB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29DA-B700-4480-A83A-233371828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74506-EC0F-450E-91E9-98049C4B93CB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29DA-B700-4480-A83A-233371828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74506-EC0F-450E-91E9-98049C4B93CB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229DA-B700-4480-A83A-233371828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00166" y="1000108"/>
            <a:ext cx="60722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Тема: </a:t>
            </a:r>
            <a:r>
              <a:rPr lang="ru-RU" sz="4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ВИТАМИНЫ              ВЕСНОЙ</a:t>
            </a:r>
            <a:endParaRPr lang="ru-RU" sz="4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ntitled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500694" y="4357694"/>
            <a:ext cx="3416085" cy="22860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Советы, чтобы сохранить витамина «С»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500174"/>
            <a:ext cx="554356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Очищать и нарезать овощи ножом из нержавеющей стали, только перед приготовлением;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Овощи не оставлять долго в воде;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002060"/>
                </a:solidFill>
              </a:rPr>
              <a:t>Все овощи, кроме свеклы и зеленого горошка варить в подсоленной </a:t>
            </a:r>
            <a:r>
              <a:rPr lang="ru-RU" sz="2800" b="1" dirty="0" smtClean="0">
                <a:solidFill>
                  <a:srgbClr val="C00000"/>
                </a:solidFill>
              </a:rPr>
              <a:t>воде;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C00000"/>
                </a:solidFill>
              </a:rPr>
              <a:t>Варить в эмалированной посуде с закрытой крышкой.</a:t>
            </a:r>
          </a:p>
          <a:p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Мини тест - опросник: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600200"/>
            <a:ext cx="5500726" cy="4525963"/>
          </a:xfrm>
        </p:spPr>
        <p:txBody>
          <a:bodyPr>
            <a:normAutofit lnSpcReduction="10000"/>
          </a:bodyPr>
          <a:lstStyle/>
          <a:p>
            <a:pPr indent="19050">
              <a:lnSpc>
                <a:spcPct val="80000"/>
              </a:lnSpc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Витамины – это</a:t>
            </a:r>
          </a:p>
          <a:p>
            <a:pPr indent="19050">
              <a:lnSpc>
                <a:spcPct val="80000"/>
              </a:lnSpc>
              <a:buNone/>
            </a:pPr>
            <a:endParaRPr lang="ru-RU" b="1" u="sng" dirty="0" smtClean="0">
              <a:solidFill>
                <a:srgbClr val="FF0000"/>
              </a:solidFill>
            </a:endParaRPr>
          </a:p>
          <a:p>
            <a:pPr marL="1076325" indent="0">
              <a:lnSpc>
                <a:spcPct val="80000"/>
              </a:lnSpc>
              <a:buNone/>
            </a:pPr>
            <a:r>
              <a:rPr lang="ru-RU" dirty="0" smtClean="0">
                <a:solidFill>
                  <a:srgbClr val="002060"/>
                </a:solidFill>
              </a:rPr>
              <a:t>а) минеральные вещества,</a:t>
            </a:r>
          </a:p>
          <a:p>
            <a:pPr marL="1076325" indent="0">
              <a:lnSpc>
                <a:spcPct val="80000"/>
              </a:lnSpc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1076325" indent="0">
              <a:lnSpc>
                <a:spcPct val="80000"/>
              </a:lnSpc>
              <a:buNone/>
            </a:pPr>
            <a:r>
              <a:rPr lang="ru-RU" dirty="0" smtClean="0">
                <a:solidFill>
                  <a:srgbClr val="002060"/>
                </a:solidFill>
              </a:rPr>
              <a:t>б) вещества органического происхождения,</a:t>
            </a:r>
          </a:p>
          <a:p>
            <a:pPr marL="1076325" indent="0">
              <a:lnSpc>
                <a:spcPct val="80000"/>
              </a:lnSpc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1076325" indent="0">
              <a:lnSpc>
                <a:spcPct val="80000"/>
              </a:lnSpc>
              <a:buNone/>
            </a:pPr>
            <a:r>
              <a:rPr lang="ru-RU" dirty="0" smtClean="0">
                <a:solidFill>
                  <a:srgbClr val="002060"/>
                </a:solidFill>
              </a:rPr>
              <a:t>в) белки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Мини тест - опросник: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600200"/>
            <a:ext cx="6543692" cy="452596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Недостаток витамина </a:t>
            </a:r>
            <a:r>
              <a:rPr lang="en-US" b="1" u="sng" dirty="0" smtClean="0">
                <a:solidFill>
                  <a:srgbClr val="FF0000"/>
                </a:solidFill>
              </a:rPr>
              <a:t>D</a:t>
            </a:r>
            <a:r>
              <a:rPr lang="ru-RU" b="1" dirty="0" smtClean="0">
                <a:solidFill>
                  <a:srgbClr val="FF0000"/>
                </a:solidFill>
              </a:rPr>
              <a:t> приводит к заболеванию:</a:t>
            </a:r>
          </a:p>
          <a:p>
            <a:pPr>
              <a:lnSpc>
                <a:spcPct val="80000"/>
              </a:lnSpc>
              <a:buNone/>
            </a:pPr>
            <a:endParaRPr lang="ru-RU" dirty="0" smtClean="0"/>
          </a:p>
          <a:p>
            <a:pPr indent="733425">
              <a:lnSpc>
                <a:spcPct val="80000"/>
              </a:lnSpc>
              <a:buNone/>
              <a:tabLst>
                <a:tab pos="1076325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а) рахит,</a:t>
            </a:r>
          </a:p>
          <a:p>
            <a:pPr indent="733425">
              <a:lnSpc>
                <a:spcPct val="80000"/>
              </a:lnSpc>
              <a:buNone/>
              <a:tabLst>
                <a:tab pos="1076325" algn="l"/>
              </a:tabLst>
            </a:pPr>
            <a:endParaRPr lang="ru-RU" b="1" dirty="0" smtClean="0">
              <a:solidFill>
                <a:srgbClr val="002060"/>
              </a:solidFill>
            </a:endParaRPr>
          </a:p>
          <a:p>
            <a:pPr indent="733425">
              <a:lnSpc>
                <a:spcPct val="80000"/>
              </a:lnSpc>
              <a:buNone/>
              <a:tabLst>
                <a:tab pos="1076325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б) цингой,</a:t>
            </a:r>
          </a:p>
          <a:p>
            <a:pPr indent="733425">
              <a:lnSpc>
                <a:spcPct val="80000"/>
              </a:lnSpc>
              <a:buNone/>
              <a:tabLst>
                <a:tab pos="1076325" algn="l"/>
              </a:tabLst>
            </a:pPr>
            <a:endParaRPr lang="ru-RU" b="1" dirty="0" smtClean="0">
              <a:solidFill>
                <a:srgbClr val="002060"/>
              </a:solidFill>
            </a:endParaRPr>
          </a:p>
          <a:p>
            <a:pPr indent="733425">
              <a:lnSpc>
                <a:spcPct val="80000"/>
              </a:lnSpc>
              <a:buNone/>
              <a:tabLst>
                <a:tab pos="1076325" algn="l"/>
              </a:tabLst>
            </a:pPr>
            <a:r>
              <a:rPr lang="ru-RU" b="1" dirty="0" smtClean="0">
                <a:solidFill>
                  <a:srgbClr val="002060"/>
                </a:solidFill>
              </a:rPr>
              <a:t>в) анемией.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1600200"/>
            <a:ext cx="5972188" cy="452596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Рыбий жир богат витамином:</a:t>
            </a:r>
          </a:p>
          <a:p>
            <a:pPr marL="1076325" indent="0"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002060"/>
                </a:solidFill>
              </a:rPr>
              <a:t>а) С</a:t>
            </a:r>
          </a:p>
          <a:p>
            <a:pPr marL="1076325" indent="0">
              <a:lnSpc>
                <a:spcPct val="80000"/>
              </a:lnSpc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1076325" indent="0"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002060"/>
                </a:solidFill>
              </a:rPr>
              <a:t>б) А</a:t>
            </a:r>
          </a:p>
          <a:p>
            <a:pPr marL="1076325" indent="0">
              <a:lnSpc>
                <a:spcPct val="80000"/>
              </a:lnSpc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1076325" indent="0"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в) </a:t>
            </a:r>
            <a:r>
              <a:rPr lang="en-US" b="1" dirty="0" smtClean="0">
                <a:solidFill>
                  <a:srgbClr val="002060"/>
                </a:solidFill>
              </a:rPr>
              <a:t>D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Мини тест - опросник: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26" y="1600200"/>
            <a:ext cx="5757874" cy="452596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 чем больше витамина С:</a:t>
            </a:r>
          </a:p>
          <a:p>
            <a:pPr>
              <a:lnSpc>
                <a:spcPct val="80000"/>
              </a:lnSpc>
              <a:buNone/>
            </a:pPr>
            <a:endParaRPr lang="ru-RU" dirty="0" smtClean="0"/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solidFill>
                  <a:srgbClr val="002060"/>
                </a:solidFill>
              </a:rPr>
              <a:t>а) в мясе</a:t>
            </a:r>
          </a:p>
          <a:p>
            <a:pPr>
              <a:lnSpc>
                <a:spcPct val="80000"/>
              </a:lnSpc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solidFill>
                  <a:srgbClr val="002060"/>
                </a:solidFill>
              </a:rPr>
              <a:t>б) в черной смородине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Мини тест - опросник: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286380" y="2285993"/>
            <a:ext cx="278608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Кушайте </a:t>
            </a:r>
            <a:b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витамины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Тема: </a:t>
            </a:r>
            <a:r>
              <a:rPr lang="ru-RU" sz="4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ВИТАМИНЫ ВЕСНОЙ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1214422"/>
            <a:ext cx="6572296" cy="4911741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Цель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Углубить знания о пользе витаминов для организма человека.</a:t>
            </a:r>
          </a:p>
          <a:p>
            <a:pPr>
              <a:defRPr/>
            </a:pPr>
            <a:r>
              <a:rPr lang="ru-RU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Задачи:</a:t>
            </a: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buNone/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Расширение кругозора воспитанников о витаминах;</a:t>
            </a:r>
          </a:p>
          <a:p>
            <a:pPr>
              <a:buFontTx/>
              <a:buChar char="-"/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Привитие интереса к чтению научно-популярной и художественной литературы;</a:t>
            </a:r>
          </a:p>
          <a:p>
            <a:pPr>
              <a:buFontTx/>
              <a:buChar char="-"/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Формировать умение и навыки коллективной деятельности.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Ход занятия: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2500298" y="2000240"/>
            <a:ext cx="5472122" cy="4525963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Организационный момент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Объяснение новой темы </a:t>
            </a:r>
          </a:p>
          <a:p>
            <a:pPr marL="514350" indent="-514350">
              <a:buAutoNum type="arabicPeriod" startAt="3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Практическая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часть 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514350" indent="-514350">
              <a:buAutoNum type="arabicPeriod" startAt="3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Гимнастика для глаз и рук </a:t>
            </a:r>
          </a:p>
          <a:p>
            <a:pPr marL="514350" indent="-514350">
              <a:buAutoNum type="arabicPeriod" startAt="5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Советы 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6.   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Отгадывание загадок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  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Мини тест –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опросник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514350" indent="-514350" eaLnBrk="1" hangingPunct="1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8.   Рефлексия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Оборудования для педагога</a:t>
            </a:r>
            <a:r>
              <a:rPr lang="ru-RU" sz="4000" dirty="0" smtClean="0">
                <a:solidFill>
                  <a:srgbClr val="FF0000"/>
                </a:solidFill>
              </a:rPr>
              <a:t>: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2000240"/>
            <a:ext cx="5900750" cy="318612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план-конспект</a:t>
            </a:r>
            <a:r>
              <a:rPr lang="ru-RU" dirty="0">
                <a:solidFill>
                  <a:srgbClr val="002060"/>
                </a:solidFill>
              </a:rPr>
              <a:t>, ТСО ( слайды ), глубокая кастрюля, овощи, сметана, зелень, яйца для украшения, салатница, ложка.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Витамины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1714488"/>
            <a:ext cx="6572296" cy="4525963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 Витамины</a:t>
            </a:r>
            <a:r>
              <a:rPr lang="ru-RU" b="1" dirty="0">
                <a:solidFill>
                  <a:srgbClr val="002060"/>
                </a:solidFill>
              </a:rPr>
              <a:t> – это вещества органического происхождения. 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Слово витамины от лат. слова « вита » - «жизнь». Они были открыты в 1915 году  русским врачом Николаем Ивановичем Луниным.  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      В настоящее время известно около 80 витаминов. А сегодня мы поговорим о 4 основных витаминах А, В,С,Д. 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ntitled-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28926" y="1000108"/>
            <a:ext cx="5643602" cy="550072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>
            <a:normAutofit/>
          </a:bodyPr>
          <a:lstStyle/>
          <a:p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2000240"/>
            <a:ext cx="5900750" cy="318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4" name="Picture 7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928794" y="1714488"/>
            <a:ext cx="3314865" cy="18573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5" descr="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572132" y="1857364"/>
            <a:ext cx="3000396" cy="17984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4000504"/>
            <a:ext cx="3028319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5" descr="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4143380"/>
            <a:ext cx="2933841" cy="18573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ЗАГАДКИ С ГРЯДКИ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1600200"/>
            <a:ext cx="6615130" cy="482919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Захотелось плакать вдруг, слезы лить заставил……………………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Набирай скорее в миску краснощекую………………………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Отыскали наконец и зеленый…………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Разве в огороде пусто, если там растет………………………………………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Кто ребята, не знаком с белозубым……………………………………………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Завалился на бочок лежебока……………………</a:t>
            </a: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Удивляет горожан темнокожий………………………………</a:t>
            </a:r>
          </a:p>
          <a:p>
            <a:pPr>
              <a:lnSpc>
                <a:spcPct val="90000"/>
              </a:lnSpc>
            </a:pP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Рецепт салата: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1714488"/>
            <a:ext cx="3829048" cy="452596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Огурцы 200 гр.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Помидоры 150 гр.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Майонез 100 гр.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Зелень.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Редис 150 гр.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365</Words>
  <Application>Microsoft Office PowerPoint</Application>
  <PresentationFormat>Экран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Тема: ВИТАМИНЫ ВЕСНОЙ</vt:lpstr>
      <vt:lpstr>Ход занятия:</vt:lpstr>
      <vt:lpstr>Оборудования для педагога:</vt:lpstr>
      <vt:lpstr>Витамины</vt:lpstr>
      <vt:lpstr>Слайд 6</vt:lpstr>
      <vt:lpstr>Слайд 7</vt:lpstr>
      <vt:lpstr>ЗАГАДКИ С ГРЯДКИ</vt:lpstr>
      <vt:lpstr>Рецепт салата:</vt:lpstr>
      <vt:lpstr>Советы, чтобы сохранить витамина «С»</vt:lpstr>
      <vt:lpstr>Мини тест - опросник:</vt:lpstr>
      <vt:lpstr>Мини тест - опросник:</vt:lpstr>
      <vt:lpstr>Мини тест - опросник:</vt:lpstr>
      <vt:lpstr>Мини тест - опросник: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УЧСОШ</cp:lastModifiedBy>
  <cp:revision>13</cp:revision>
  <dcterms:created xsi:type="dcterms:W3CDTF">2010-03-31T11:13:48Z</dcterms:created>
  <dcterms:modified xsi:type="dcterms:W3CDTF">2013-02-05T00:44:06Z</dcterms:modified>
</cp:coreProperties>
</file>