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2" r:id="rId3"/>
    <p:sldId id="257" r:id="rId4"/>
    <p:sldId id="279" r:id="rId5"/>
    <p:sldId id="280" r:id="rId6"/>
    <p:sldId id="281" r:id="rId7"/>
    <p:sldId id="292" r:id="rId8"/>
    <p:sldId id="282" r:id="rId9"/>
    <p:sldId id="273" r:id="rId10"/>
    <p:sldId id="275" r:id="rId11"/>
    <p:sldId id="274" r:id="rId12"/>
    <p:sldId id="276" r:id="rId13"/>
    <p:sldId id="277" r:id="rId14"/>
    <p:sldId id="278" r:id="rId15"/>
    <p:sldId id="284" r:id="rId16"/>
    <p:sldId id="291" r:id="rId17"/>
    <p:sldId id="285" r:id="rId18"/>
    <p:sldId id="287" r:id="rId19"/>
    <p:sldId id="286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1ED39A-85BE-435A-B7CF-F72EA41B1682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1A4024-FC4C-43F9-BB87-BCD40EE82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73DCCD-92A4-4D67-B307-8E8F96D168B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285992"/>
            <a:ext cx="6215106" cy="1470025"/>
          </a:xfrm>
        </p:spPr>
        <p:txBody>
          <a:bodyPr/>
          <a:lstStyle>
            <a:lvl1pPr>
              <a:defRPr b="1">
                <a:ln w="12700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786190"/>
            <a:ext cx="521497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504C-B809-404D-9857-5A552D5D5C12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4EB0-8772-41BE-8667-0897FB44A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0B4E-7250-4885-815F-BEB3D169DA09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6E0F-E695-44DC-9F9F-DDC0478EF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9C2A-1321-4790-9159-42B2F09EBC39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855D-6E9A-4B76-ACC8-A4353E10A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35C3-F95E-4B87-B795-7538B16B458A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9E89-4CEA-4007-B251-616ECF6FB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5B5E-597F-4E7E-9925-A91CAA97540E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6262-05A8-48FE-B5AE-5E60A1122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A33B-11B4-4D72-A27B-D8018DEC59B3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B38AD-47FB-42DF-914D-B6EC7B148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7E2D-77A1-48BE-95E5-A76E2B02932F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2583-4DA7-40CE-91B0-9A223DF51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D95A-585F-4C13-8947-71E2EDB5BE1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9C22-FDE2-46F1-BDB6-A0A5686C6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1E01-84D1-4526-AD69-F9CE7572B7BA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F37A-92F8-45C5-A591-16B2356F2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E4A3-068F-4363-9FFA-EE08C4941010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F740-C1C1-406B-82FB-9E6C8551C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DD31-0D2A-41F7-8885-E4EC6724F2F0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5156-A005-4D5C-894A-7D4BD29DB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969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14438"/>
            <a:ext cx="82296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4D211-152F-4464-A043-CD4BCA3C6F06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720D77-2981-4F49-8163-9C548E8C3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2700">
            <a:solidFill>
              <a:schemeClr val="accent1">
                <a:lumMod val="75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gif"/><Relationship Id="rId5" Type="http://schemas.openxmlformats.org/officeDocument/2006/relationships/image" Target="../media/image55.jpeg"/><Relationship Id="rId10" Type="http://schemas.openxmlformats.org/officeDocument/2006/relationships/image" Target="../media/image60.gif"/><Relationship Id="rId4" Type="http://schemas.openxmlformats.org/officeDocument/2006/relationships/image" Target="../media/image54.jpeg"/><Relationship Id="rId9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500174"/>
            <a:ext cx="2928958" cy="4002101"/>
          </a:xfr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13" y="1785938"/>
            <a:ext cx="2500312" cy="30718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7-</a:t>
            </a:r>
            <a:r>
              <a:rPr lang="ru-RU" sz="3600" dirty="0" smtClean="0"/>
              <a:t>е зимние Азиатские игры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Тождественные преобразования рациональных выражений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1" descr="C:\Users\Admin\Pictures\Организатор клипов (Microsoft)\002952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000625"/>
            <a:ext cx="974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23574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я работа\Документы\ШЕСТИТКО\книга АЗИАДА\Готовое\Готовое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071546"/>
            <a:ext cx="1079500" cy="10096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30007" y="5806848"/>
            <a:ext cx="67133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математики НИШ ФМН г. Семей </a:t>
            </a:r>
          </a:p>
          <a:p>
            <a:pPr algn="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Чкамбаева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Д.А.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Количеству верных равенств соответствует  число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smtClean="0">
                <a:solidFill>
                  <a:schemeClr val="bg1"/>
                </a:solidFill>
              </a:rPr>
              <a:t>показывающее на какой высоте над уровнем моря построен данный спортивный комплекс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264" name="Group 120"/>
          <p:cNvGraphicFramePr>
            <a:graphicFrameLocks noGrp="1"/>
          </p:cNvGraphicFramePr>
          <p:nvPr>
            <p:ph type="tbl" idx="4294967295"/>
          </p:nvPr>
        </p:nvGraphicFramePr>
        <p:xfrm>
          <a:off x="785813" y="5143500"/>
          <a:ext cx="8358246" cy="1268401"/>
        </p:xfrm>
        <a:graphic>
          <a:graphicData uri="http://schemas.openxmlformats.org/drawingml/2006/table">
            <a:tbl>
              <a:tblPr/>
              <a:tblGrid>
                <a:gridCol w="2786082"/>
                <a:gridCol w="2786082"/>
                <a:gridCol w="2786082"/>
              </a:tblGrid>
              <a:tr h="599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1690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1691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1700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99" name="Object 55"/>
          <p:cNvGraphicFramePr>
            <a:graphicFrameLocks noChangeAspect="1"/>
          </p:cNvGraphicFramePr>
          <p:nvPr/>
        </p:nvGraphicFramePr>
        <p:xfrm>
          <a:off x="714348" y="1785926"/>
          <a:ext cx="356235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1231560" imgH="939600" progId="Equation.3">
                  <p:embed/>
                </p:oleObj>
              </mc:Choice>
              <mc:Fallback>
                <p:oleObj name="Equation" r:id="rId4" imgW="1231560" imgH="939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785926"/>
                        <a:ext cx="3562350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0" name="Line 116"/>
          <p:cNvSpPr>
            <a:spLocks noChangeShapeType="1"/>
          </p:cNvSpPr>
          <p:nvPr/>
        </p:nvSpPr>
        <p:spPr bwMode="auto">
          <a:xfrm flipV="1">
            <a:off x="928662" y="1714488"/>
            <a:ext cx="360045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61" name="Line 117"/>
          <p:cNvSpPr>
            <a:spLocks noChangeShapeType="1"/>
          </p:cNvSpPr>
          <p:nvPr/>
        </p:nvSpPr>
        <p:spPr bwMode="auto">
          <a:xfrm flipH="1" flipV="1">
            <a:off x="785786" y="1714488"/>
            <a:ext cx="3455987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285860"/>
            <a:ext cx="3286148" cy="903774"/>
          </a:xfrm>
          <a:prstGeom prst="rect">
            <a:avLst/>
          </a:prstGeom>
          <a:noFill/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500306"/>
            <a:ext cx="3357586" cy="928694"/>
          </a:xfrm>
          <a:prstGeom prst="rect">
            <a:avLst/>
          </a:prstGeom>
          <a:noFill/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857356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2571736" y="5786454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680083" y="5892817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5786" y="5143512"/>
            <a:ext cx="80724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5786" y="5786454"/>
            <a:ext cx="80724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714752"/>
            <a:ext cx="3846662" cy="1000132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autoUpdateAnimBg="0"/>
      <p:bldP spid="6260" grpId="0" animBg="1" autoUpdateAnimBg="0"/>
      <p:bldP spid="626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15370" cy="15716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ГОРНОЛЫЖНАЯ  БАЗА"ШЫМБУЛАК"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86380" y="1857364"/>
            <a:ext cx="3643338" cy="4286280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4929190" y="1296782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Горнолыжный курорт “Шымбулак” расположен в живописном ущелье Заилийского Алатау на высоте 2260 м над уровнем моря в 25 км от центра города Алматы</a:t>
            </a:r>
          </a:p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8001056" cy="14287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Найти значение выражения при </a:t>
            </a:r>
            <a:r>
              <a:rPr lang="en-US" sz="2800" dirty="0" smtClean="0">
                <a:solidFill>
                  <a:schemeClr val="bg1"/>
                </a:solidFill>
              </a:rPr>
              <a:t>m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1, n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</a:t>
            </a:r>
            <a:r>
              <a:rPr lang="ru-RU" sz="2800" dirty="0" smtClean="0">
                <a:solidFill>
                  <a:schemeClr val="bg1"/>
                </a:solidFill>
              </a:rPr>
              <a:t> 6325 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ответить на вопрос: «На какую высоту можно  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               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подняться по подъемникам?»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28596" y="5000636"/>
            <a:ext cx="4071966" cy="53815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Если  </a:t>
            </a:r>
            <a:r>
              <a:rPr lang="en-US" sz="3200" dirty="0" smtClean="0">
                <a:solidFill>
                  <a:schemeClr val="bg1"/>
                </a:solidFill>
              </a:rPr>
              <a:t>m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=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1, 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6325, то       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357430"/>
            <a:ext cx="6143688" cy="185738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42910" y="12144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375275" y="4857759"/>
          <a:ext cx="3340129" cy="79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4" imgW="1130040" imgH="558720" progId="Equation.3">
                  <p:embed/>
                </p:oleObj>
              </mc:Choice>
              <mc:Fallback>
                <p:oleObj name="Equation" r:id="rId4" imgW="113004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4857759"/>
                        <a:ext cx="3340129" cy="798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57818" y="2285992"/>
            <a:ext cx="3786182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57818" y="1357298"/>
            <a:ext cx="3786182" cy="3929090"/>
          </a:xfrm>
        </p:spPr>
        <p:txBody>
          <a:bodyPr>
            <a:normAutofit fontScale="85000" lnSpcReduction="10000"/>
          </a:bodyPr>
          <a:lstStyle/>
          <a:p>
            <a:endParaRPr lang="ru-RU" sz="3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На первом этаже расположена ледовая арена, рассчитанная на две конькобежные дорожки: основная и разминочная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dirty="0"/>
          </a:p>
        </p:txBody>
      </p:sp>
      <p:pic>
        <p:nvPicPr>
          <p:cNvPr id="4097" name="Рисунок 2" descr="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843460" cy="43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Дворец спорта «Алау»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Конькобежный стадион)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57290" y="0"/>
            <a:ext cx="7786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длину этих дорожек.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5786" y="5357826"/>
          <a:ext cx="8028039" cy="1057616"/>
        </p:xfrm>
        <a:graphic>
          <a:graphicData uri="http://schemas.openxmlformats.org/drawingml/2006/table">
            <a:tbl>
              <a:tblPr/>
              <a:tblGrid>
                <a:gridCol w="2676534"/>
                <a:gridCol w="2674970"/>
                <a:gridCol w="2676535"/>
              </a:tblGrid>
              <a:tr h="45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А=В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28662" y="1285860"/>
            <a:ext cx="8215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 значения выражений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р=400 ,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вы узнаете длину этих дорожек.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929190" y="3143248"/>
          <a:ext cx="4065587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3" imgW="1993680" imgH="660240" progId="Equation.3">
                  <p:embed/>
                </p:oleObj>
              </mc:Choice>
              <mc:Fallback>
                <p:oleObj name="Equation" r:id="rId3" imgW="19936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3143248"/>
                        <a:ext cx="4065587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00034" y="3071810"/>
          <a:ext cx="3929090" cy="1219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Формула" r:id="rId5" imgW="1854000" imgH="495000" progId="Equation.3">
                  <p:embed/>
                </p:oleObj>
              </mc:Choice>
              <mc:Fallback>
                <p:oleObj name="Формула" r:id="rId5" imgW="1854000" imgH="495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071810"/>
                        <a:ext cx="3929090" cy="1219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429684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ЛЫЖНО-БИАТЛОННЫЙ СТАДИОН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1285860"/>
            <a:ext cx="3714776" cy="41434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Комплекс лыжного и биатлонного стадионов в Солдатском ущелье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Талгарского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района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Алматинской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области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8" name="Picture 2" descr="4"/>
          <p:cNvPicPr>
            <a:picLocks noChangeAspect="1" noChangeArrowheads="1"/>
          </p:cNvPicPr>
          <p:nvPr/>
        </p:nvPicPr>
        <p:blipFill>
          <a:blip r:embed="rId2" cstate="print"/>
          <a:srcRect l="4823" t="18582" r="18006" b="17229"/>
          <a:stretch>
            <a:fillRect/>
          </a:stretch>
        </p:blipFill>
        <p:spPr bwMode="auto">
          <a:xfrm>
            <a:off x="285720" y="1214422"/>
            <a:ext cx="43577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92895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Чтобы узнать какая максимальная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длина трассы для биатлона, надо найти значение дроби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714620"/>
            <a:ext cx="7358114" cy="1515994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00034" y="5643578"/>
            <a:ext cx="8429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Максимальная длина 4 км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8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0"/>
            <a:ext cx="6786610" cy="4929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Ваша задача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узнать, где проходят игры по хоккею с шайбой?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9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1"/>
            <a:ext cx="328621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142852"/>
            <a:ext cx="86381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Чтобы узнать, где проходят игры хоккея с шайбой,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надо упростить выражение: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857364"/>
            <a:ext cx="7659174" cy="1357322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28661" y="4357695"/>
          <a:ext cx="7429554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8"/>
                <a:gridCol w="2476518"/>
                <a:gridCol w="2476518"/>
              </a:tblGrid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ВЕЛОТРЕК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Казахстан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Астана-Арена</a:t>
                      </a:r>
                      <a:endParaRPr lang="en-US" dirty="0"/>
                    </a:p>
                  </a:txBody>
                  <a:tcPr/>
                </a:tc>
              </a:tr>
              <a:tr h="8436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2ху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85918" y="5000636"/>
          <a:ext cx="857256" cy="79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4" imgW="241200" imgH="419040" progId="Equation.3">
                  <p:embed/>
                </p:oleObj>
              </mc:Choice>
              <mc:Fallback>
                <p:oleObj name="Equation" r:id="rId4" imgW="2412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5000636"/>
                        <a:ext cx="857256" cy="791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43306" y="5072074"/>
          <a:ext cx="2039957" cy="73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6" imgW="634680" imgH="228600" progId="Equation.3">
                  <p:embed/>
                </p:oleObj>
              </mc:Choice>
              <mc:Fallback>
                <p:oleObj name="Equation" r:id="rId6" imgW="6346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5072074"/>
                        <a:ext cx="2039957" cy="734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1"/>
            <a:ext cx="3857652" cy="28574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ДВОРЕЦ СПОРТА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«КАЗАХСТАН».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4" name="Рисунок 3" descr="09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374" y="3214686"/>
            <a:ext cx="450062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2" descr="Ds1.JPG"/>
          <p:cNvPicPr>
            <a:picLocks noChangeAspect="1" noChangeArrowheads="1"/>
          </p:cNvPicPr>
          <p:nvPr/>
        </p:nvPicPr>
        <p:blipFill>
          <a:blip r:embed="rId3"/>
          <a:srcRect l="8904" r="1370" b="21086"/>
          <a:stretch>
            <a:fillRect/>
          </a:stretch>
        </p:blipFill>
        <p:spPr bwMode="auto">
          <a:xfrm>
            <a:off x="1" y="0"/>
            <a:ext cx="46434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Рисунок 6" descr="cam_15.jpg"/>
          <p:cNvPicPr>
            <a:picLocks noChangeAspect="1" noChangeArrowheads="1"/>
          </p:cNvPicPr>
          <p:nvPr/>
        </p:nvPicPr>
        <p:blipFill>
          <a:blip r:embed="rId4" cstate="print"/>
          <a:srcRect r="12115"/>
          <a:stretch>
            <a:fillRect/>
          </a:stretch>
        </p:blipFill>
        <p:spPr bwMode="auto">
          <a:xfrm>
            <a:off x="0" y="3214686"/>
            <a:ext cx="464343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Азиатские игры - АЗИАДЫ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1214438" y="1214438"/>
            <a:ext cx="7500937" cy="4857750"/>
          </a:xfrm>
          <a:prstGeom prst="rect">
            <a:avLst/>
          </a:prstGeo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i="1" dirty="0">
                <a:solidFill>
                  <a:srgbClr val="254061"/>
                </a:solidFill>
                <a:latin typeface="+mn-lt"/>
                <a:cs typeface="+mn-cs"/>
              </a:rPr>
              <a:t>	</a:t>
            </a:r>
            <a:r>
              <a:rPr lang="ru-RU" sz="4000" b="1" i="1" dirty="0">
                <a:solidFill>
                  <a:srgbClr val="254061"/>
                </a:solidFill>
                <a:latin typeface="+mn-lt"/>
                <a:cs typeface="+mn-cs"/>
              </a:rPr>
              <a:t>Азиатские игры </a:t>
            </a:r>
            <a:r>
              <a:rPr lang="ru-RU" sz="4000" i="1" dirty="0">
                <a:solidFill>
                  <a:srgbClr val="254061"/>
                </a:solidFill>
                <a:latin typeface="+mn-lt"/>
                <a:cs typeface="+mn-cs"/>
              </a:rPr>
              <a:t>– это спортивные состязания, которые проводятся каждые четыре года среди спортсменов стран Азии. Азиатские игры еще называют </a:t>
            </a:r>
            <a:r>
              <a:rPr lang="ru-RU" sz="4000" b="1" i="1" dirty="0">
                <a:solidFill>
                  <a:srgbClr val="254061"/>
                </a:solidFill>
                <a:latin typeface="+mn-lt"/>
                <a:cs typeface="+mn-cs"/>
              </a:rPr>
              <a:t>АЗИАДЫ. </a:t>
            </a:r>
            <a:endParaRPr lang="ru-RU" sz="4000" b="1" dirty="0">
              <a:solidFill>
                <a:srgbClr val="25406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solidFill>
                <a:srgbClr val="254061"/>
              </a:solidFill>
              <a:latin typeface="+mn-lt"/>
              <a:cs typeface="+mn-cs"/>
            </a:endParaRPr>
          </a:p>
        </p:txBody>
      </p:sp>
      <p:pic>
        <p:nvPicPr>
          <p:cNvPr id="4101" name="Picture 3" descr="C:\Users\Admin\Pictures\Организатор клипов (Microsoft)\002952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357688"/>
            <a:ext cx="19542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7-е зимние Азиатские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25" y="1785938"/>
            <a:ext cx="5686425" cy="1071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313" y="2857500"/>
            <a:ext cx="64008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4800" b="1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072158" y="4572008"/>
            <a:ext cx="3071842" cy="2000272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4800" b="1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282" y="1071546"/>
            <a:ext cx="4786346" cy="5286412"/>
          </a:xfrm>
          <a:prstGeom prst="rect">
            <a:avLst/>
          </a:prstGeom>
          <a:blipFill dpi="0" rotWithShape="1">
            <a:blip r:embed="rId4">
              <a:alphaModFix amt="63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вам за успешную работу на уроке, 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нашим гостям - за внимание!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072188" y="1142984"/>
            <a:ext cx="3071812" cy="2071687"/>
          </a:xfrm>
          <a:prstGeom prst="rect">
            <a:avLst/>
          </a:prstGeom>
          <a:blipFill dpi="0" rotWithShape="1">
            <a:blip r:embed="rId5">
              <a:alphaModFix amt="3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4800" b="1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072198" y="2857496"/>
            <a:ext cx="3071802" cy="1857372"/>
          </a:xfrm>
          <a:prstGeom prst="rect">
            <a:avLst/>
          </a:prstGeom>
          <a:blipFill dpi="0" rotWithShape="1">
            <a:blip r:embed="rId6" cstate="print">
              <a:alphaModFix amt="63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4800" b="1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7858116" y="0"/>
            <a:ext cx="1285884" cy="1500182"/>
          </a:xfrm>
          <a:prstGeom prst="rect">
            <a:avLst/>
          </a:prstGeom>
          <a:blipFill dpi="0" rotWithShape="1">
            <a:blip r:embed="rId7" cstate="print">
              <a:alphaModFix amt="63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4800" b="1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857752" y="1071547"/>
            <a:ext cx="1428742" cy="1571635"/>
          </a:xfrm>
          <a:prstGeom prst="rect">
            <a:avLst/>
          </a:prstGeom>
          <a:blipFill dpi="0" rotWithShape="1">
            <a:blip r:embed="rId8" cstate="print">
              <a:alphaModFix amt="38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4800" b="1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8" name="Picture 1" descr="C:\Users\Admin\Pictures\Организатор клипов (Microsoft)\j028524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1441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1928802"/>
            <a:ext cx="323373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 descr="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4876" y="4500570"/>
            <a:ext cx="1571636" cy="212159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бег,бегуны,гонки,женщины,люди,спорт,спортсме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5005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Азиатские игры - АЗИАДЫ</a:t>
            </a:r>
            <a:endParaRPr lang="ru-RU" dirty="0"/>
          </a:p>
        </p:txBody>
      </p:sp>
      <p:pic>
        <p:nvPicPr>
          <p:cNvPr id="2051" name="Picture 3" descr="D:\Моя работа\Документы\ШЕСТИТКО\книга АЗИАДА\Рисунки к Азиаде\j0432587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1341438"/>
            <a:ext cx="842962" cy="842962"/>
          </a:xfrm>
        </p:spPr>
      </p:pic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2143125" y="1714500"/>
            <a:ext cx="5429250" cy="3494088"/>
            <a:chOff x="214282" y="2373630"/>
            <a:chExt cx="5429288" cy="349377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603223" y="2643480"/>
              <a:ext cx="1403360" cy="601608"/>
            </a:xfrm>
            <a:prstGeom prst="ellipse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anchor="b"/>
            <a:lstStyle/>
            <a:p>
              <a:pPr algn="ctr">
                <a:spcAft>
                  <a:spcPts val="1000"/>
                </a:spcAft>
              </a:pPr>
              <a:endParaRPr lang="ru-RU" sz="1600" b="1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ru-RU" b="1">
                  <a:latin typeface="Calibri" pitchFamily="34" charset="0"/>
                </a:rPr>
                <a:t>Летние</a:t>
              </a: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16187" y="2373630"/>
              <a:ext cx="1955814" cy="871459"/>
            </a:xfrm>
            <a:prstGeom prst="ellipse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b="1" dirty="0">
                  <a:latin typeface="Calibri" pitchFamily="34" charset="0"/>
                  <a:cs typeface="Arial" pitchFamily="34" charset="0"/>
                </a:rPr>
                <a:t>Пляжные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3" name="Oval 5"/>
            <p:cNvSpPr>
              <a:spLocks noChangeArrowheads="1"/>
            </p:cNvSpPr>
            <p:nvPr/>
          </p:nvSpPr>
          <p:spPr bwMode="auto">
            <a:xfrm>
              <a:off x="1092289" y="3244215"/>
              <a:ext cx="1970669" cy="1621790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F7964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latin typeface="Calibri" pitchFamily="34" charset="0"/>
                </a:rPr>
                <a:t>АЗИАДЫ</a:t>
              </a:r>
              <a:endParaRPr lang="ru-RU" sz="200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714745" y="3214928"/>
              <a:ext cx="1928825" cy="1715932"/>
            </a:xfrm>
            <a:prstGeom prst="ellipse">
              <a:avLst/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b="1" dirty="0">
                  <a:latin typeface="Calibri" pitchFamily="34" charset="0"/>
                  <a:cs typeface="Arial" pitchFamily="34" charset="0"/>
                </a:rPr>
                <a:t>ЗИМНИЕ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14282" y="5246743"/>
              <a:ext cx="1928827" cy="620657"/>
            </a:xfrm>
            <a:prstGeom prst="ellipse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latin typeface="Calibri" pitchFamily="34" charset="0"/>
                </a:rPr>
                <a:t>Закрытые</a:t>
              </a: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082783" y="5246743"/>
              <a:ext cx="2774969" cy="620657"/>
            </a:xfrm>
            <a:prstGeom prst="ellipse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latin typeface="Calibri" pitchFamily="34" charset="0"/>
                </a:rPr>
                <a:t>Региональные</a:t>
              </a:r>
              <a:endParaRPr lang="ru-RU"/>
            </a:p>
          </p:txBody>
        </p:sp>
        <p:cxnSp>
          <p:nvCxnSpPr>
            <p:cNvPr id="5137" name="AutoShape 9"/>
            <p:cNvCxnSpPr>
              <a:cxnSpLocks noChangeShapeType="1"/>
            </p:cNvCxnSpPr>
            <p:nvPr/>
          </p:nvCxnSpPr>
          <p:spPr bwMode="auto">
            <a:xfrm flipH="1" flipV="1">
              <a:off x="1418722" y="3244215"/>
              <a:ext cx="87007" cy="1517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8" name="AutoShape 10"/>
            <p:cNvCxnSpPr>
              <a:cxnSpLocks noChangeShapeType="1"/>
              <a:endCxn id="6" idx="3"/>
            </p:cNvCxnSpPr>
            <p:nvPr/>
          </p:nvCxnSpPr>
          <p:spPr bwMode="auto">
            <a:xfrm rot="5400000" flipH="1" flipV="1">
              <a:off x="2653029" y="3146140"/>
              <a:ext cx="278718" cy="2209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9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2533660" y="4824398"/>
              <a:ext cx="507048" cy="4308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40" name="AutoShape 12"/>
            <p:cNvCxnSpPr>
              <a:cxnSpLocks noChangeShapeType="1"/>
            </p:cNvCxnSpPr>
            <p:nvPr/>
          </p:nvCxnSpPr>
          <p:spPr bwMode="auto">
            <a:xfrm flipH="1">
              <a:off x="1571604" y="4857760"/>
              <a:ext cx="272451" cy="4356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41" name="AutoShape 13"/>
            <p:cNvCxnSpPr>
              <a:cxnSpLocks noChangeShapeType="1"/>
              <a:endCxn id="8" idx="2"/>
            </p:cNvCxnSpPr>
            <p:nvPr/>
          </p:nvCxnSpPr>
          <p:spPr bwMode="auto">
            <a:xfrm flipV="1">
              <a:off x="3062957" y="4072731"/>
              <a:ext cx="651787" cy="16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16" name="Picture 17" descr="C:\Users\Admin\Pictures\Организатор клипов (Microsoft)\0029004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2286000"/>
            <a:ext cx="10001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42938" y="5286375"/>
            <a:ext cx="785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АЗИАДЫ  проводятся с 1951 года</a:t>
            </a:r>
          </a:p>
        </p:txBody>
      </p:sp>
      <p:pic>
        <p:nvPicPr>
          <p:cNvPr id="2050" name="Picture 2" descr="D:\Моя работа\Документы\ШЕСТИТКО\книга АЗИАДА\Рисунки к Азиаде\j043259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2357438"/>
            <a:ext cx="11858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волейбол,досуг,пляжи,сетки,увлеч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10715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Users\Admin\Pictures\Организатор клипов (Microsoft)\0021912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4149725"/>
            <a:ext cx="24574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ЗИМНИЕ АЗИАТСКИЕ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43500"/>
          </a:xfr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FF0000"/>
                </a:solidFill>
                <a:cs typeface="Arial" pitchFamily="34" charset="0"/>
              </a:rPr>
              <a:t>1-е </a:t>
            </a: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зимние Азиатские игры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проводились в ЯПОНИИ в 1986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 по </a:t>
            </a:r>
            <a:r>
              <a:rPr lang="ru-RU" sz="3000" b="1" dirty="0" smtClean="0">
                <a:solidFill>
                  <a:srgbClr val="FF0000"/>
                </a:solidFill>
                <a:cs typeface="Arial" pitchFamily="34" charset="0"/>
              </a:rPr>
              <a:t>7</a:t>
            </a: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 видам спорта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Участвовали </a:t>
            </a:r>
            <a:r>
              <a:rPr lang="ru-RU" sz="3000" b="1" dirty="0" smtClean="0">
                <a:solidFill>
                  <a:srgbClr val="FF0000"/>
                </a:solidFill>
                <a:cs typeface="Arial" pitchFamily="34" charset="0"/>
              </a:rPr>
              <a:t>7 </a:t>
            </a: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стран</a:t>
            </a:r>
            <a:endParaRPr lang="en-US" sz="3000" b="1" dirty="0" smtClean="0">
              <a:solidFill>
                <a:srgbClr val="17375E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17375E"/>
              </a:solidFill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FF0000"/>
                </a:solidFill>
                <a:cs typeface="Arial" pitchFamily="34" charset="0"/>
              </a:rPr>
              <a:t>2-е </a:t>
            </a: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зимние Азиатские игры </a:t>
            </a:r>
          </a:p>
          <a:p>
            <a:pPr marL="0" indent="0">
              <a:lnSpc>
                <a:spcPct val="8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Проводились в ЯПОНИИ в 1990 </a:t>
            </a:r>
          </a:p>
          <a:p>
            <a:pPr marL="0" indent="0">
              <a:lnSpc>
                <a:spcPct val="8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по </a:t>
            </a:r>
            <a:r>
              <a:rPr lang="ru-RU" sz="3000" b="1" dirty="0" smtClean="0">
                <a:solidFill>
                  <a:srgbClr val="FF0000"/>
                </a:solidFill>
                <a:cs typeface="Arial" pitchFamily="34" charset="0"/>
              </a:rPr>
              <a:t>6</a:t>
            </a: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 видам спорта</a:t>
            </a:r>
          </a:p>
          <a:p>
            <a:pPr marL="0" indent="0">
              <a:lnSpc>
                <a:spcPct val="8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Участвовали </a:t>
            </a:r>
            <a:r>
              <a:rPr lang="ru-RU" sz="3000" b="1" dirty="0" smtClean="0">
                <a:solidFill>
                  <a:srgbClr val="FF0000"/>
                </a:solidFill>
                <a:cs typeface="Arial" pitchFamily="34" charset="0"/>
              </a:rPr>
              <a:t>10</a:t>
            </a: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 стран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endParaRPr lang="ru-RU" sz="3000" b="1" dirty="0" smtClean="0">
              <a:solidFill>
                <a:srgbClr val="17375E"/>
              </a:solidFill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ru-RU" sz="3000" dirty="0" smtClean="0">
              <a:solidFill>
                <a:srgbClr val="17375E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ru-RU" sz="3000" dirty="0" smtClean="0">
              <a:solidFill>
                <a:srgbClr val="17375E"/>
              </a:solidFill>
            </a:endParaRPr>
          </a:p>
          <a:p>
            <a:pPr marL="0" indent="0">
              <a:lnSpc>
                <a:spcPct val="80000"/>
              </a:lnSpc>
            </a:pPr>
            <a:endParaRPr lang="ru-RU" sz="3000" dirty="0" smtClean="0">
              <a:solidFill>
                <a:srgbClr val="17375E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3116"/>
            <a:ext cx="232930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я работа\Документы\Учебно-методическая работа\книга АЗИАДА\Фото по Азиаде\АЗИАДА\1st_winter_asiad_mascot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14818"/>
            <a:ext cx="1500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265" name="Picture 1" descr="C:\Users\Admin\Pictures\Организатор клипов (Microsoft)\002237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357188"/>
            <a:ext cx="10334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ЗИМНИЕ АЗИАТСКИЕ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43500"/>
          </a:xfr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3300" b="1" dirty="0" smtClean="0">
                <a:solidFill>
                  <a:srgbClr val="FF0000"/>
                </a:solidFill>
                <a:cs typeface="Arial" pitchFamily="34" charset="0"/>
              </a:rPr>
              <a:t>3-и </a:t>
            </a:r>
            <a:r>
              <a:rPr lang="ru-RU" sz="3300" b="1" dirty="0" smtClean="0">
                <a:solidFill>
                  <a:srgbClr val="17375E"/>
                </a:solidFill>
                <a:cs typeface="Arial" pitchFamily="34" charset="0"/>
              </a:rPr>
              <a:t>зимние Азиатские игры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Проводились в КИТАЕ в 1996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по </a:t>
            </a:r>
            <a:r>
              <a:rPr lang="ru-RU" sz="3000" b="1" dirty="0" smtClean="0">
                <a:solidFill>
                  <a:srgbClr val="FF0000"/>
                </a:solidFill>
                <a:cs typeface="Arial" pitchFamily="34" charset="0"/>
              </a:rPr>
              <a:t>7</a:t>
            </a: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 видам спорта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Участвовали </a:t>
            </a:r>
            <a:r>
              <a:rPr lang="ru-RU" sz="3000" b="1" dirty="0" smtClean="0">
                <a:solidFill>
                  <a:srgbClr val="FF0000"/>
                </a:solidFill>
                <a:cs typeface="Arial" pitchFamily="34" charset="0"/>
              </a:rPr>
              <a:t>16</a:t>
            </a: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 стран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sz="3000" b="1" dirty="0" smtClean="0">
              <a:solidFill>
                <a:srgbClr val="17375E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sz="1200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3300" b="1" dirty="0" smtClean="0">
                <a:solidFill>
                  <a:srgbClr val="FF0000"/>
                </a:solidFill>
                <a:cs typeface="Arial" pitchFamily="34" charset="0"/>
              </a:rPr>
              <a:t>4-е </a:t>
            </a:r>
            <a:r>
              <a:rPr lang="ru-RU" sz="3300" b="1" dirty="0" smtClean="0">
                <a:solidFill>
                  <a:srgbClr val="17375E"/>
                </a:solidFill>
                <a:cs typeface="Arial" pitchFamily="34" charset="0"/>
              </a:rPr>
              <a:t>зимние Азиатские игры </a:t>
            </a:r>
          </a:p>
          <a:p>
            <a:pPr marL="0" indent="0">
              <a:lnSpc>
                <a:spcPct val="8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Проводились в КОРЕЕ в 1999</a:t>
            </a:r>
          </a:p>
          <a:p>
            <a:pPr marL="0" indent="0">
              <a:lnSpc>
                <a:spcPct val="8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по </a:t>
            </a:r>
            <a:r>
              <a:rPr lang="ru-RU" sz="3000" b="1" dirty="0" smtClean="0">
                <a:solidFill>
                  <a:srgbClr val="FF0000"/>
                </a:solidFill>
                <a:cs typeface="Arial" pitchFamily="34" charset="0"/>
              </a:rPr>
              <a:t>7</a:t>
            </a:r>
            <a:r>
              <a:rPr lang="ru-RU" sz="3000" b="1" dirty="0" smtClean="0">
                <a:solidFill>
                  <a:srgbClr val="17375E"/>
                </a:solidFill>
                <a:cs typeface="Arial" pitchFamily="34" charset="0"/>
              </a:rPr>
              <a:t> видам спорта</a:t>
            </a:r>
          </a:p>
          <a:p>
            <a:pPr marL="0" indent="0">
              <a:lnSpc>
                <a:spcPct val="8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3600" b="1" dirty="0" smtClean="0">
                <a:solidFill>
                  <a:srgbClr val="17375E"/>
                </a:solidFill>
                <a:cs typeface="Arial" pitchFamily="34" charset="0"/>
              </a:rPr>
              <a:t>Участвовали </a:t>
            </a:r>
            <a:r>
              <a:rPr lang="ru-RU" sz="3600" b="1" dirty="0" smtClean="0">
                <a:solidFill>
                  <a:srgbClr val="FF0000"/>
                </a:solidFill>
                <a:cs typeface="Arial" pitchFamily="34" charset="0"/>
              </a:rPr>
              <a:t>21</a:t>
            </a:r>
            <a:r>
              <a:rPr lang="ru-RU" sz="3600" b="1" dirty="0" smtClean="0">
                <a:solidFill>
                  <a:srgbClr val="17375E"/>
                </a:solidFill>
                <a:cs typeface="Arial" pitchFamily="34" charset="0"/>
              </a:rPr>
              <a:t> страна</a:t>
            </a:r>
            <a:endParaRPr lang="ru-RU" sz="3300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</a:pPr>
            <a:endParaRPr lang="ru-RU" sz="3000" dirty="0" smtClean="0">
              <a:solidFill>
                <a:srgbClr val="17375E"/>
              </a:solidFill>
            </a:endParaRPr>
          </a:p>
          <a:p>
            <a:pPr marL="0" indent="0">
              <a:lnSpc>
                <a:spcPct val="80000"/>
              </a:lnSpc>
            </a:pPr>
            <a:endParaRPr lang="ru-RU" sz="3000" dirty="0" smtClean="0">
              <a:solidFill>
                <a:srgbClr val="17375E"/>
              </a:solidFill>
            </a:endParaRPr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64"/>
            <a:ext cx="107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D:\Моя работа\Документы\Учебно-методическая работа\книга АЗИАДА\Фото по Азиаде\АЗИАДА\3rd_winter_asiad_masc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071546"/>
            <a:ext cx="11430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929066"/>
            <a:ext cx="1143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D:\Моя работа\Документы\Учебно-методическая работа\книга АЗИАДА\Фото по Азиаде\АЗИАДА\4th_winter_asiad_masco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4357688"/>
            <a:ext cx="12858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Admin\AppData\Local\Microsoft\Windows\Temporary Internet Files\Content.IE5\YRM0IY3C\MM900336927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4450"/>
            <a:ext cx="78581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-1.85185E-6 C -0.21007 0.0507 -0.38003 0.10162 -0.36667 0.12685 C -0.3533 0.15209 -0.02639 0.16644 0.03993 0.15116 C 0.10625 0.13588 0.06684 0.05116 0.0316 0.03565 C -0.00365 0.02014 -0.14705 0.0382 -0.1717 0.05787 C -0.19635 0.07755 -0.14531 0.1632 -0.11667 0.15347 C -0.08802 0.14375 -0.01979 0.02593 1.11022E-16 -1.85185E-6 " pathEditMode="relative" rAng="0" ptsTypes="aaaaa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Admin\Pictures\Организатор клипов (Microsoft)\j03367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9286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ЗИМНИЕ АЗИАТСКИЕ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43500"/>
          </a:xfrm>
          <a:blipFill dpi="0" rotWithShape="1">
            <a:blip r:embed="rId3">
              <a:alphaModFix amt="26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5-е </a:t>
            </a: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зимние Азиатские игры 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Проводились в ЯПОНИИ в 2003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по </a:t>
            </a: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11</a:t>
            </a: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 видам спорта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Участвовали </a:t>
            </a: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17</a:t>
            </a: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 стран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2800" b="1" dirty="0" smtClean="0">
              <a:solidFill>
                <a:srgbClr val="17375E"/>
              </a:solidFill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2800" b="1" dirty="0" smtClean="0">
              <a:solidFill>
                <a:srgbClr val="17375E"/>
              </a:solidFill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6-е </a:t>
            </a: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зимние Азиатские игры 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Проводились в КИТАЕ в 2007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по </a:t>
            </a: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10</a:t>
            </a: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 видам спорта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Участвовали </a:t>
            </a: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45</a:t>
            </a:r>
            <a:r>
              <a:rPr lang="ru-RU" sz="2800" b="1" dirty="0" smtClean="0">
                <a:solidFill>
                  <a:srgbClr val="17375E"/>
                </a:solidFill>
                <a:cs typeface="Arial" pitchFamily="34" charset="0"/>
              </a:rPr>
              <a:t> стран</a:t>
            </a: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solidFill>
                <a:srgbClr val="17375E"/>
              </a:solidFill>
            </a:endParaRPr>
          </a:p>
        </p:txBody>
      </p:sp>
      <p:pic>
        <p:nvPicPr>
          <p:cNvPr id="4" name="Рисунок 5" descr="D:\Моя работа\Документы\Учебно-методическая работа\книга АЗИАДА\Фото по Азиаде\АЗИАДА\5th_winter_asiad_masc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50" y="1071563"/>
            <a:ext cx="12461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700213"/>
            <a:ext cx="12858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D:\Моя работа\Документы\Учебно-методическая работа\книга АЗИАДА\Фото по Азиаде\АЗИАДА\6th_winter_asiad_masco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3857625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357694"/>
            <a:ext cx="128588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7-е зимние Азиатские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357814"/>
          </a:xfr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rgbClr val="17375E"/>
                </a:solidFill>
                <a:cs typeface="Arial" charset="0"/>
              </a:rPr>
              <a:t>2011 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17375E"/>
                </a:solidFill>
                <a:cs typeface="Arial" charset="0"/>
              </a:rPr>
              <a:t>РЕСПУБЛИКА КАЗАХСТАН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17375E"/>
                </a:solidFill>
              </a:rPr>
              <a:t>Открытие игр </a:t>
            </a:r>
            <a:r>
              <a:rPr lang="ru-RU" b="1" dirty="0" smtClean="0">
                <a:solidFill>
                  <a:srgbClr val="17375E"/>
                </a:solidFill>
              </a:rPr>
              <a:t>30 января 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17375E"/>
                </a:solidFill>
              </a:rPr>
              <a:t>Закрытие игр </a:t>
            </a:r>
            <a:r>
              <a:rPr lang="ru-RU" b="1" dirty="0" smtClean="0">
                <a:solidFill>
                  <a:srgbClr val="17375E"/>
                </a:solidFill>
              </a:rPr>
              <a:t>6 февраля</a:t>
            </a:r>
          </a:p>
          <a:p>
            <a:pPr algn="ctr">
              <a:buFont typeface="Arial" charset="0"/>
              <a:buNone/>
            </a:pPr>
            <a:endParaRPr lang="ru-RU" dirty="0" smtClean="0">
              <a:solidFill>
                <a:srgbClr val="17375E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dirty="0" smtClean="0">
                <a:solidFill>
                  <a:srgbClr val="17375E"/>
                </a:solidFill>
                <a:cs typeface="Arial" charset="0"/>
              </a:rPr>
              <a:t>Участвуют</a:t>
            </a:r>
            <a:r>
              <a:rPr lang="ru-RU" b="1" dirty="0" smtClean="0">
                <a:solidFill>
                  <a:srgbClr val="17375E"/>
                </a:solidFill>
                <a:cs typeface="Arial" charset="0"/>
              </a:rPr>
              <a:t> 30 </a:t>
            </a:r>
            <a:r>
              <a:rPr lang="ru-RU" dirty="0" smtClean="0">
                <a:solidFill>
                  <a:srgbClr val="17375E"/>
                </a:solidFill>
                <a:cs typeface="Arial" charset="0"/>
              </a:rPr>
              <a:t>стран</a:t>
            </a: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dirty="0" smtClean="0">
                <a:solidFill>
                  <a:srgbClr val="17375E"/>
                </a:solidFill>
                <a:cs typeface="Arial" charset="0"/>
              </a:rPr>
              <a:t>Соревнования проводятся </a:t>
            </a: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dirty="0" smtClean="0">
                <a:solidFill>
                  <a:srgbClr val="17375E"/>
                </a:solidFill>
                <a:cs typeface="Arial" charset="0"/>
              </a:rPr>
              <a:t>по </a:t>
            </a:r>
            <a:r>
              <a:rPr lang="ru-RU" b="1" dirty="0" smtClean="0">
                <a:solidFill>
                  <a:srgbClr val="17375E"/>
                </a:solidFill>
                <a:cs typeface="Arial" charset="0"/>
              </a:rPr>
              <a:t>11 </a:t>
            </a:r>
            <a:r>
              <a:rPr lang="ru-RU" dirty="0" smtClean="0">
                <a:solidFill>
                  <a:srgbClr val="17375E"/>
                </a:solidFill>
                <a:cs typeface="Arial" charset="0"/>
              </a:rPr>
              <a:t>видам</a:t>
            </a:r>
            <a:r>
              <a:rPr lang="en-US" dirty="0" smtClean="0">
                <a:solidFill>
                  <a:srgbClr val="17375E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17375E"/>
                </a:solidFill>
                <a:cs typeface="Arial" charset="0"/>
              </a:rPr>
              <a:t>спорта</a:t>
            </a:r>
          </a:p>
          <a:p>
            <a:endParaRPr lang="ru-RU" dirty="0" smtClean="0">
              <a:solidFill>
                <a:srgbClr val="17375E"/>
              </a:solidFill>
            </a:endParaRPr>
          </a:p>
          <a:p>
            <a:endParaRPr lang="ru-RU" dirty="0" smtClean="0">
              <a:solidFill>
                <a:srgbClr val="17375E"/>
              </a:solidFill>
            </a:endParaRPr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17573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341438"/>
            <a:ext cx="1928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" descr="C:\Users\Admin\AppData\Local\Microsoft\Windows\Temporary Internet Files\Content.IE5\PCUDK61U\MM90029525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4214813"/>
            <a:ext cx="1428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C:\Users\Admin\AppData\Local\Microsoft\Windows\Temporary Internet Files\Content.IE5\7VBZ2VF1\MM900254503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364331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3570" y="2285992"/>
            <a:ext cx="3071834" cy="207170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Церемония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открытия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гр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42852"/>
            <a:ext cx="7358114" cy="10001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Стадион «Астана-Арена»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4578" name="Рисунок 2" descr="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53578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0" descr="Print2_(Large).jpg"/>
          <p:cNvPicPr>
            <a:picLocks noChangeAspect="1" noChangeArrowheads="1"/>
          </p:cNvPicPr>
          <p:nvPr/>
        </p:nvPicPr>
        <p:blipFill>
          <a:blip r:embed="rId2"/>
          <a:srcRect l="10835" t="8601" r="12118" b="15710"/>
          <a:stretch>
            <a:fillRect/>
          </a:stretch>
        </p:blipFill>
        <p:spPr bwMode="auto">
          <a:xfrm>
            <a:off x="1500166" y="1214422"/>
            <a:ext cx="76438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348" y="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Медеу — самый высокогорный комплекс в мире для зимних видов спорта с самой большой площадью искусственного ледового поля — 10,5 тыс.м2.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'Снежинки на синем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392</Words>
  <Application>Microsoft Office PowerPoint</Application>
  <PresentationFormat>Экран (4:3)</PresentationFormat>
  <Paragraphs>112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Шаблон оформления 'Снежинки на синем'</vt:lpstr>
      <vt:lpstr>Equation</vt:lpstr>
      <vt:lpstr>Формула</vt:lpstr>
      <vt:lpstr>Презентация PowerPoint</vt:lpstr>
      <vt:lpstr>Азиатские игры - АЗИАДЫ</vt:lpstr>
      <vt:lpstr>Азиатские игры - АЗИАДЫ</vt:lpstr>
      <vt:lpstr>ЗИМНИЕ АЗИАТСКИЕ ИГРЫ</vt:lpstr>
      <vt:lpstr>ЗИМНИЕ АЗИАТСКИЕ ИГРЫ</vt:lpstr>
      <vt:lpstr>ЗИМНИЕ АЗИАТСКИЕ ИГРЫ</vt:lpstr>
      <vt:lpstr>7-е зимние Азиатские игры</vt:lpstr>
      <vt:lpstr>Церемония открытия Игр</vt:lpstr>
      <vt:lpstr>Презентация PowerPoint</vt:lpstr>
      <vt:lpstr>Количеству верных равенств соответствует  число, показывающее на какой высоте над уровнем моря построен данный спортивный комплекс</vt:lpstr>
      <vt:lpstr>ГОРНОЛЫЖНАЯ  БАЗА"ШЫМБУЛАК" </vt:lpstr>
      <vt:lpstr>Найти значение выражения при m = 1, n = 6325 и     ответить на вопрос: «На какую высоту можно                                      подняться по подъемникам?»</vt:lpstr>
      <vt:lpstr>Презентация PowerPoint</vt:lpstr>
      <vt:lpstr>Презентация PowerPoint</vt:lpstr>
      <vt:lpstr>ЛЫЖНО-БИАТЛОННЫЙ СТАДИОН </vt:lpstr>
      <vt:lpstr>Чтобы узнать какая максимальная длина трассы для биатлона, надо найти значение дроби</vt:lpstr>
      <vt:lpstr>Ваша задача узнать, где проходят игры по хоккею с шайбой?</vt:lpstr>
      <vt:lpstr>Презентация PowerPoint</vt:lpstr>
      <vt:lpstr> ДВОРЕЦ СПОРТА   «КАЗАХСТАН». </vt:lpstr>
      <vt:lpstr>7-е зимние Азиатские игры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DNA7 X86</dc:creator>
  <cp:lastModifiedBy>Teacher</cp:lastModifiedBy>
  <cp:revision>143</cp:revision>
  <dcterms:created xsi:type="dcterms:W3CDTF">2010-02-22T21:14:50Z</dcterms:created>
  <dcterms:modified xsi:type="dcterms:W3CDTF">2013-01-31T08:38:12Z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TC300092061049</vt:lpwstr>
  </property>
</Properties>
</file>