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65" r:id="rId2"/>
    <p:sldId id="263" r:id="rId3"/>
    <p:sldId id="258" r:id="rId4"/>
    <p:sldId id="259" r:id="rId5"/>
    <p:sldId id="260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CCFF"/>
    <a:srgbClr val="503010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2" autoAdjust="0"/>
    <p:restoredTop sz="94139" autoAdjust="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2E27E-0DCA-4560-B393-52971C825F1B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6DEB5-3850-4AA1-89CB-70AE03F90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19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4155AE-9ACF-4653-8641-C5FDD0E77B02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8E2C-2943-47BC-825E-39F2C688B38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A6E4-C2D1-4178-A144-0384CD0F2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8E2C-2943-47BC-825E-39F2C688B38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A6E4-C2D1-4178-A144-0384CD0F2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8E2C-2943-47BC-825E-39F2C688B38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A6E4-C2D1-4178-A144-0384CD0F2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D9223-A3D8-4B6A-8D16-AC1441D29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8E2C-2943-47BC-825E-39F2C688B38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A6E4-C2D1-4178-A144-0384CD0F2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8E2C-2943-47BC-825E-39F2C688B38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A6E4-C2D1-4178-A144-0384CD0F2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8E2C-2943-47BC-825E-39F2C688B38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A6E4-C2D1-4178-A144-0384CD0F2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8E2C-2943-47BC-825E-39F2C688B38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A6E4-C2D1-4178-A144-0384CD0F2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8E2C-2943-47BC-825E-39F2C688B38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A6E4-C2D1-4178-A144-0384CD0F2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8E2C-2943-47BC-825E-39F2C688B38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A6E4-C2D1-4178-A144-0384CD0F2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8E2C-2943-47BC-825E-39F2C688B38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A6E4-C2D1-4178-A144-0384CD0F2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8E2C-2943-47BC-825E-39F2C688B38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A6E4-C2D1-4178-A144-0384CD0F2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D8E2C-2943-47BC-825E-39F2C688B38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EA6E4-C2D1-4178-A144-0384CD0F2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img_url=planetiphone.ru/appstore/b_7563.png&amp;iorient=&amp;icolor=&amp;p=3&amp;site=&amp;text=%D1%81%D1%83%D1%84%D0%BB%D1%91%D1%80&amp;wp=&amp;pos=111&amp;isize=&amp;type=&amp;recent=&amp;rpt=simage&amp;itype=&amp;nojs=1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9.xml"/><Relationship Id="rId18" Type="http://schemas.openxmlformats.org/officeDocument/2006/relationships/slide" Target="slide29.xml"/><Relationship Id="rId3" Type="http://schemas.openxmlformats.org/officeDocument/2006/relationships/image" Target="../media/image2.gif"/><Relationship Id="rId7" Type="http://schemas.openxmlformats.org/officeDocument/2006/relationships/slide" Target="slide7.xml"/><Relationship Id="rId12" Type="http://schemas.openxmlformats.org/officeDocument/2006/relationships/slide" Target="slide17.xml"/><Relationship Id="rId17" Type="http://schemas.openxmlformats.org/officeDocument/2006/relationships/slide" Target="slide27.xml"/><Relationship Id="rId2" Type="http://schemas.openxmlformats.org/officeDocument/2006/relationships/notesSlide" Target="../notesSlides/notesSlide1.xml"/><Relationship Id="rId16" Type="http://schemas.openxmlformats.org/officeDocument/2006/relationships/slide" Target="slide25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5.xml"/><Relationship Id="rId11" Type="http://schemas.openxmlformats.org/officeDocument/2006/relationships/slide" Target="slide15.xml"/><Relationship Id="rId5" Type="http://schemas.openxmlformats.org/officeDocument/2006/relationships/slide" Target="slide3.xml"/><Relationship Id="rId15" Type="http://schemas.openxmlformats.org/officeDocument/2006/relationships/slide" Target="slide23.xml"/><Relationship Id="rId10" Type="http://schemas.openxmlformats.org/officeDocument/2006/relationships/slide" Target="slide13.xml"/><Relationship Id="rId19" Type="http://schemas.openxmlformats.org/officeDocument/2006/relationships/slide" Target="slide31.xml"/><Relationship Id="rId4" Type="http://schemas.openxmlformats.org/officeDocument/2006/relationships/image" Target="../media/image3.gif"/><Relationship Id="rId9" Type="http://schemas.openxmlformats.org/officeDocument/2006/relationships/slide" Target="slide11.xml"/><Relationship Id="rId14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img_url=img.gazeta.ru/files2/2257226/bat.jpg&amp;iorient=&amp;icolor=&amp;site=&amp;text=%D1%84%D0%BE%D1%82%D0%BE%D0%B3%D1%80%D0%B0%D1%84%D0%B8%D0%B8%20%D0%BB%D0%B5%D1%82%D1%83%D1%87%D0%B8%D1%85%20%D0%BC%D1%8B%D1%88%D0%B5%D0%B9&amp;wp=&amp;pos=22&amp;isize=&amp;type=&amp;recent=&amp;rpt=simage&amp;itype=&amp;nojs=1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hyperlink" Target="http://images.yandex.ru/yandsearch?img_url=900igr.net/Detskie_prezentatsii/Biologija.Morskie_zhiteli/Morskie_obitateli_2.files/slide0010_image011.jpg&amp;iorient=&amp;icolor=&amp;p=1&amp;site=&amp;text=%D1%84%D0%BE%D1%82%D0%BE%D0%B3%D1%80%D0%B0%D1%84%D0%B8%D0%B8%20%D0%BA%D0%B8%D1%82%D0%BE%D0%B2&amp;wp=&amp;pos=38&amp;isize=&amp;type=&amp;recent=&amp;rpt=simage&amp;itype=&amp;nojs=1" TargetMode="External"/><Relationship Id="rId7" Type="http://schemas.openxmlformats.org/officeDocument/2006/relationships/hyperlink" Target="http://images.yandex.ru/yandsearch?img_url=www.epidemiolog.ru/upload/medialibrary/b91/gtfzxp.jpg&amp;iorient=&amp;icolor=&amp;site=&amp;text=%D1%84%D0%BE%D1%82%D0%BE%D0%B3%D1%80%D0%B0%D1%84%D0%B8%D0%B8%20%D1%82%D1%8E%D0%BB%D0%B5%D0%BD%D0%B5%D0%B9&amp;wp=&amp;pos=9&amp;isize=&amp;type=&amp;recent=&amp;rpt=simage&amp;itype=&amp;nojs=1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hyperlink" Target="http://images.yandex.ru/yandsearch?img_url=cit.ua/images/news/2011-12/13/6920.jpg&amp;iorient=&amp;icolor=&amp;p=2&amp;site=&amp;text=%D1%84%D0%BE%D1%82%D0%BE%D0%B3%D1%80%D0%B0%D1%84%D0%B8%D0%B8%20%D0%B4%D0%B5%D0%BB%D1%8C%D1%84%D0%B8%D0%BD%D0%BE%D0%B2&amp;wp=&amp;pos=84&amp;isize=&amp;type=&amp;recent=&amp;rpt=simage&amp;itype=&amp;nojs=1" TargetMode="External"/><Relationship Id="rId4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images.yandex.ru/yandsearch?p=6&amp;text=%D1%84%D0%BE%D1%82%D0%BE%D0%B3%D1%80%D0%B0%D1%84%D0%B8%D0%B8%20%D0%BF%D1%87%D0%B5%D0%BB%D1%8B&amp;noreask=1&amp;img_url=maramedia.ro/images/news/o-noua-taxa-pentru-apicultori-0.jpg&amp;pos=190&amp;rpt=simage&amp;lr=10745&amp;nojs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yandsearch?text=%D1%84%D0%BE%D1%82%D0%BE%D0%B3%D1%80%D0%B0%D1%84%D0%B8%D0%B8%20%D1%88%D0%BC%D0%B5%D0%BB%D1%8F&amp;noreask=1&amp;img_url=cs10058.userapi.com/u19128093/-7/x_2b774cf8.jpg&amp;pos=7&amp;rpt=simage&amp;lr=10745&amp;nojs=1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images.yandex.ru/yandsearch?img_url=nikolay-shpilenok.com/images/gallery/big/245.jpg&amp;iorient=&amp;icolor=&amp;p=1&amp;site=&amp;text=%D1%84%D0%BE%D1%82%D0%BE%D0%B3%D1%80%D0%B0%D1%84%D0%B8%D0%B8%20%D0%BA%D0%BE%D0%BC%D0%B0%D1%80%D0%B0%20%D0%B2%20%D0%BF%D0%BE%D0%BB%D1%91%D1%82%D0%B5&amp;wp=&amp;pos=43&amp;isize=&amp;type=&amp;recent=&amp;rpt=simage&amp;itype=&amp;nojs=1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img_url=cs4141.userapi.com/u43153081/-6/x_61c4fbf2.jpg&amp;iorient=&amp;icolor=&amp;site=&amp;text=%D1%84%D0%BE%D1%82%D0%BE%D0%B3%D1%80%D0%B0%D1%84%D0%B8%D0%B8%20%D0%B1%D0%B0%D0%B1%D0%BE%D1%87%D0%BA%D0%B8&amp;wp=&amp;pos=9&amp;isize=&amp;type=&amp;recent=&amp;rpt=simage&amp;itype=&amp;nojs=1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hyperlink" Target="http://images.yandex.ru/yandsearch?img_url=s010.radikal.ru/i314/1101/f2/1725ff739278.jpg&amp;iorient=&amp;icolor=&amp;p=1&amp;site=&amp;text=%D1%84%D0%BE%D1%82%D0%BE%D0%B3%D1%80%D0%B0%D1%84%D0%B8%D0%B8%20%D1%81%D1%82%D1%80%D0%B5%D0%BA%D0%BE%D0%B7%D1%8B&amp;wp=&amp;pos=30&amp;isize=&amp;type=&amp;recent=&amp;rpt=simage&amp;itype=&amp;nojs=1" TargetMode="External"/><Relationship Id="rId4" Type="http://schemas.openxmlformats.org/officeDocument/2006/relationships/image" Target="../media/image17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img_url=www.fizika.ru/kniga/tema-11/p-11e-1.gif&amp;iorient=&amp;icolor=&amp;site=&amp;text=%D0%BA%D0%BE%D0%BB%D0%BE%D0%BA%D0%BE%D0%BB%20%D0%B2%D0%BE%D0%B7%D0%B4%D1%83%D1%88%D0%BD%D0%BE%D0%B3%D0%BE%20%D0%BD%D0%B0%D1%81%D0%BE%D1%81%D0%B0&amp;wp=&amp;pos=5&amp;isize=&amp;type=&amp;recent=&amp;rpt=simage&amp;itype=&amp;nojs=1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dirty="0" smtClean="0"/>
              <a:t> </a:t>
            </a:r>
            <a:br>
              <a:rPr lang="ru-RU" sz="6600" dirty="0" smtClean="0"/>
            </a:br>
            <a:r>
              <a:rPr lang="ru-RU" sz="6000" dirty="0" smtClean="0"/>
              <a:t>  </a:t>
            </a:r>
            <a:endParaRPr lang="ru-RU" sz="60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29" name="WordArt 1"/>
          <p:cNvSpPr>
            <a:spLocks noChangeArrowheads="1" noChangeShapeType="1" noTextEdit="1"/>
          </p:cNvSpPr>
          <p:nvPr/>
        </p:nvSpPr>
        <p:spPr bwMode="auto">
          <a:xfrm>
            <a:off x="1043608" y="1556792"/>
            <a:ext cx="6660000" cy="2736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fromWordArt="1">
            <a:prstTxWarp prst="textChevronInverted">
              <a:avLst>
                <a:gd name="adj" fmla="val 75000"/>
              </a:avLst>
            </a:prstTxWarp>
          </a:bodyPr>
          <a:lstStyle/>
          <a:p>
            <a:pPr algn="ctr" rtl="0"/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0886" y="1122848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Интегрированный урок физики и биологии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5696" y="2132856"/>
            <a:ext cx="4552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317522"/>
            <a:ext cx="835292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«Распространение </a:t>
            </a: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звука. Слуховой анализатор. </a:t>
            </a:r>
            <a:endParaRPr lang="ru-RU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Звуковые </a:t>
            </a: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волны. </a:t>
            </a:r>
            <a:endParaRPr lang="ru-RU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Скорость </a:t>
            </a: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звука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404664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452320" y="5661248"/>
            <a:ext cx="1224136" cy="936104"/>
          </a:xfrm>
          <a:prstGeom prst="actionButtonHom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2060848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Воспаление может легко распространиться на оболочку головного мозга, так как верхний свод среднего уха лишь тонким костным слоем отделен от внутренней полости мозгового отдела черепа.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0656" y="332656"/>
            <a:ext cx="4162935" cy="743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Источники звука</a:t>
            </a:r>
            <a:endParaRPr lang="ru-RU" sz="4000" b="1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3928" y="112474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правка 3">
            <a:hlinkClick r:id="" action="ppaction://hlinkshowjump?jump=nextslide" highlightClick="1"/>
          </p:cNvPr>
          <p:cNvSpPr/>
          <p:nvPr/>
        </p:nvSpPr>
        <p:spPr>
          <a:xfrm>
            <a:off x="7164288" y="5229200"/>
            <a:ext cx="1296144" cy="122413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45709" y="1586409"/>
            <a:ext cx="74528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Хорошо известно, что среди шумов, которые нас окружают, встречаются шумы «приятные» - шум леса, моря, дождя и др. Однако, гораздо больше шумов, которые менее приятны – шум машины, самолета и т. д. Дайте объяснение этому явлению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075" name="Picture 3" descr="C:\Users\Svetlana\Desktop\derev8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150434"/>
            <a:ext cx="2088232" cy="1527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697051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452320" y="5661248"/>
            <a:ext cx="1224136" cy="936104"/>
          </a:xfrm>
          <a:prstGeom prst="actionButtonHom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9597" y="1946907"/>
            <a:ext cx="836685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Шум машины, самолета вызывает сильное возбуждение в слуховых центрах, что создает неприятные ощущения. При длительном пребывании в условиях шума могут возникнуть расстройства в сердечно-сосудистой системе, деятельности коры головного мозга.</a:t>
            </a:r>
          </a:p>
        </p:txBody>
      </p:sp>
      <p:pic>
        <p:nvPicPr>
          <p:cNvPr id="4098" name="Picture 2" descr="C:\Users\Svetlana\Desktop\tehno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9260"/>
            <a:ext cx="2745582" cy="158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9479" y="260648"/>
            <a:ext cx="5580631" cy="755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Распространение звука</a:t>
            </a:r>
            <a:endParaRPr lang="ru-RU" sz="4000" b="1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3928" y="980728"/>
            <a:ext cx="93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правка 3">
            <a:hlinkClick r:id="" action="ppaction://hlinkshowjump?jump=nextslide" highlightClick="1"/>
          </p:cNvPr>
          <p:cNvSpPr/>
          <p:nvPr/>
        </p:nvSpPr>
        <p:spPr>
          <a:xfrm>
            <a:off x="7164288" y="5229200"/>
            <a:ext cx="1296144" cy="122413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4190" y="2420888"/>
            <a:ext cx="781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Может ли звук сильного взрыва на Луне быть слышен на Земле?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Svetlana\Desktop\ac219f35e06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0" y="4325552"/>
            <a:ext cx="1805566" cy="1807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404664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452320" y="5661248"/>
            <a:ext cx="1224136" cy="936104"/>
          </a:xfrm>
          <a:prstGeom prst="actionButtonHom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05996" y="1772816"/>
            <a:ext cx="846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Нет, звук взрыва на Луне не может быть слышен на Земле, так как звук – механическая волна, а механические  волны могут распространяться только в упругой среде, тогда как между Землёй и Луной безвоздушное пространство.</a:t>
            </a:r>
          </a:p>
          <a:p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1451" y="260648"/>
            <a:ext cx="4508734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Распространение звука</a:t>
            </a:r>
            <a:endParaRPr lang="ru-RU" sz="3200" b="1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5936" y="105273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правка 3">
            <a:hlinkClick r:id="" action="ppaction://hlinkshowjump?jump=nextslide" highlightClick="1"/>
          </p:cNvPr>
          <p:cNvSpPr/>
          <p:nvPr/>
        </p:nvSpPr>
        <p:spPr>
          <a:xfrm>
            <a:off x="7164288" y="5229200"/>
            <a:ext cx="1296144" cy="122413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700808"/>
            <a:ext cx="72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Почему «слухачами», которые в древние времена следили за земляными работами противника, часто были слепые люди.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452320" y="5661248"/>
            <a:ext cx="1224136" cy="936104"/>
          </a:xfrm>
          <a:prstGeom prst="actionButtonHom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060848"/>
            <a:ext cx="8460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Земля хорошо проводит звук, поэтому в старые времена при осаде в крепостных стенах помещали «слухачей», которые по звуку, передаваемому землёй,  могли определить, ведёт ли враг подкоп к стенам или нет?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260648"/>
            <a:ext cx="4508734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Распространение звука</a:t>
            </a:r>
            <a:endParaRPr lang="ru-RU" sz="3200" b="1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9912" y="105273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правка 3">
            <a:hlinkClick r:id="" action="ppaction://hlinkshowjump?jump=nextslide" highlightClick="1"/>
          </p:cNvPr>
          <p:cNvSpPr/>
          <p:nvPr/>
        </p:nvSpPr>
        <p:spPr>
          <a:xfrm>
            <a:off x="7164288" y="5229200"/>
            <a:ext cx="1296144" cy="122413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844824"/>
            <a:ext cx="8100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Почему суфлёрскую будку обивают войлоком?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im8-tub-ru.yandex.net/i?id=384074901-30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429000"/>
            <a:ext cx="2880320" cy="24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452320" y="5661248"/>
            <a:ext cx="1224136" cy="936104"/>
          </a:xfrm>
          <a:prstGeom prst="actionButtonHom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988840"/>
            <a:ext cx="7560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Чтобы исключить речи суфлёра в зрительный зал.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3495" y="260648"/>
            <a:ext cx="5580631" cy="755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Распространение звука</a:t>
            </a:r>
            <a:endParaRPr lang="ru-RU" sz="4000" b="1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3928" y="112474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правка 3">
            <a:hlinkClick r:id="" action="ppaction://hlinkshowjump?jump=nextslide" highlightClick="1"/>
          </p:cNvPr>
          <p:cNvSpPr/>
          <p:nvPr/>
        </p:nvSpPr>
        <p:spPr>
          <a:xfrm>
            <a:off x="7164288" y="5229200"/>
            <a:ext cx="1296144" cy="122413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82227" y="2204864"/>
            <a:ext cx="66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Почему трубы отопления так хорошо передают звук?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2" name="Picture 17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260350"/>
            <a:ext cx="9715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43" name="Picture 179"/>
          <p:cNvPicPr>
            <a:picLocks noGrp="1" noChangeAspect="1" noChangeArrowheads="1" noCrop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97750" y="188913"/>
            <a:ext cx="1027113" cy="1368425"/>
          </a:xfrm>
          <a:noFill/>
        </p:spPr>
      </p:pic>
      <p:pic>
        <p:nvPicPr>
          <p:cNvPr id="4144" name="Picture 18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9500" y="260350"/>
            <a:ext cx="19050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55576" y="1628800"/>
          <a:ext cx="7596000" cy="4176464"/>
        </p:xfrm>
        <a:graphic>
          <a:graphicData uri="http://schemas.openxmlformats.org/drawingml/2006/table">
            <a:tbl>
              <a:tblPr/>
              <a:tblGrid>
                <a:gridCol w="3276000"/>
                <a:gridCol w="864000"/>
                <a:gridCol w="864000"/>
                <a:gridCol w="864000"/>
                <a:gridCol w="864000"/>
                <a:gridCol w="864000"/>
              </a:tblGrid>
              <a:tr h="14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Источники звука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Распространение </a:t>
                      </a:r>
                      <a:r>
                        <a:rPr lang="ru-RU" sz="24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звука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Звуки в природе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868144" y="69269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/>
          </a:p>
        </p:txBody>
      </p:sp>
      <p:sp>
        <p:nvSpPr>
          <p:cNvPr id="14" name="TextBox 13">
            <a:hlinkClick r:id="rId5" action="ppaction://hlinksldjump"/>
          </p:cNvPr>
          <p:cNvSpPr txBox="1"/>
          <p:nvPr/>
        </p:nvSpPr>
        <p:spPr>
          <a:xfrm>
            <a:off x="3995936" y="2132856"/>
            <a:ext cx="86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6" action="ppaction://hlinksldjump"/>
          </p:cNvPr>
          <p:cNvSpPr txBox="1"/>
          <p:nvPr/>
        </p:nvSpPr>
        <p:spPr>
          <a:xfrm>
            <a:off x="4932040" y="2132856"/>
            <a:ext cx="7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>
            <a:hlinkClick r:id="rId7" action="ppaction://hlinksldjump"/>
          </p:cNvPr>
          <p:cNvSpPr txBox="1"/>
          <p:nvPr/>
        </p:nvSpPr>
        <p:spPr>
          <a:xfrm>
            <a:off x="5724128" y="213285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>
            <a:hlinkClick r:id="rId8" action="ppaction://hlinksldjump"/>
          </p:cNvPr>
          <p:cNvSpPr txBox="1"/>
          <p:nvPr/>
        </p:nvSpPr>
        <p:spPr>
          <a:xfrm>
            <a:off x="6660232" y="213285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hlinkClick r:id="rId9" action="ppaction://hlinksldjump"/>
          </p:cNvPr>
          <p:cNvSpPr txBox="1"/>
          <p:nvPr/>
        </p:nvSpPr>
        <p:spPr>
          <a:xfrm>
            <a:off x="7524328" y="2132856"/>
            <a:ext cx="792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hlinkClick r:id="rId10" action="ppaction://hlinksldjump"/>
          </p:cNvPr>
          <p:cNvSpPr txBox="1"/>
          <p:nvPr/>
        </p:nvSpPr>
        <p:spPr>
          <a:xfrm>
            <a:off x="4067944" y="3429000"/>
            <a:ext cx="7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>
            <a:hlinkClick r:id="rId11" action="ppaction://hlinksldjump"/>
          </p:cNvPr>
          <p:cNvSpPr txBox="1"/>
          <p:nvPr/>
        </p:nvSpPr>
        <p:spPr>
          <a:xfrm>
            <a:off x="4860032" y="3429000"/>
            <a:ext cx="86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>
            <a:hlinkClick r:id="rId12" action="ppaction://hlinksldjump"/>
          </p:cNvPr>
          <p:cNvSpPr txBox="1"/>
          <p:nvPr/>
        </p:nvSpPr>
        <p:spPr>
          <a:xfrm>
            <a:off x="5868144" y="3429000"/>
            <a:ext cx="6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>
            <a:hlinkClick r:id="rId13" action="ppaction://hlinksldjump"/>
          </p:cNvPr>
          <p:cNvSpPr txBox="1"/>
          <p:nvPr/>
        </p:nvSpPr>
        <p:spPr>
          <a:xfrm>
            <a:off x="6660232" y="342900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endParaRPr lang="ru-RU" sz="20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rId14" action="ppaction://hlinksldjump"/>
          </p:cNvPr>
          <p:cNvSpPr txBox="1"/>
          <p:nvPr/>
        </p:nvSpPr>
        <p:spPr>
          <a:xfrm>
            <a:off x="7524328" y="3429000"/>
            <a:ext cx="7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>
            <a:hlinkClick r:id="rId15" action="ppaction://hlinksldjump"/>
          </p:cNvPr>
          <p:cNvSpPr txBox="1"/>
          <p:nvPr/>
        </p:nvSpPr>
        <p:spPr>
          <a:xfrm>
            <a:off x="4139952" y="4797152"/>
            <a:ext cx="6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>
            <a:hlinkClick r:id="rId16" action="ppaction://hlinksldjump"/>
          </p:cNvPr>
          <p:cNvSpPr txBox="1"/>
          <p:nvPr/>
        </p:nvSpPr>
        <p:spPr>
          <a:xfrm>
            <a:off x="5004048" y="4797152"/>
            <a:ext cx="6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>
            <a:hlinkClick r:id="rId17" action="ppaction://hlinksldjump"/>
          </p:cNvPr>
          <p:cNvSpPr txBox="1"/>
          <p:nvPr/>
        </p:nvSpPr>
        <p:spPr>
          <a:xfrm>
            <a:off x="5868144" y="4797152"/>
            <a:ext cx="6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>
            <a:hlinkClick r:id="rId18" action="ppaction://hlinksldjump"/>
          </p:cNvPr>
          <p:cNvSpPr txBox="1"/>
          <p:nvPr/>
        </p:nvSpPr>
        <p:spPr>
          <a:xfrm>
            <a:off x="6732240" y="4797152"/>
            <a:ext cx="6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>
            <a:hlinkClick r:id="rId19" action="ppaction://hlinksldjump"/>
          </p:cNvPr>
          <p:cNvSpPr txBox="1"/>
          <p:nvPr/>
        </p:nvSpPr>
        <p:spPr>
          <a:xfrm>
            <a:off x="7596336" y="4797152"/>
            <a:ext cx="6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7E73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mph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mph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1" grpId="0"/>
      <p:bldP spid="12" grpId="0"/>
      <p:bldP spid="13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452320" y="5661248"/>
            <a:ext cx="1224136" cy="936104"/>
          </a:xfrm>
          <a:prstGeom prst="actionButtonHom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97213" y="1844824"/>
            <a:ext cx="8244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Трубы твёрдые металлические тела: звук в таких средах распространяется с большой скоростью. В металле звук – а это продольные волны -  затухают слабо.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3495" y="260648"/>
            <a:ext cx="5580631" cy="755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Распространение звука</a:t>
            </a:r>
            <a:endParaRPr lang="ru-RU" sz="4000" b="1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3928" y="90872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84784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Игрушечный телефон состоит из двух коробок, соединенных натянутой нитью. Такое устройство позволяет переговариваться на расстоянии десятков метров. Объясните явление.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077072"/>
            <a:ext cx="3313113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справка 5">
            <a:hlinkClick r:id="" action="ppaction://hlinkshowjump?jump=nextslide" highlightClick="1"/>
          </p:cNvPr>
          <p:cNvSpPr/>
          <p:nvPr/>
        </p:nvSpPr>
        <p:spPr>
          <a:xfrm>
            <a:off x="7164288" y="5229200"/>
            <a:ext cx="1296144" cy="122413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8639" y="1700808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Звуковые волны являются продольными и распространяются во всех средах. Колебания воздуха в коробочке передаются частичкам нити и звуковая волна распространяется. 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452320" y="5661248"/>
            <a:ext cx="1224136" cy="936104"/>
          </a:xfrm>
          <a:prstGeom prst="actionButtonHom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9752" y="260648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Звуки в природе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2" y="83671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справка 8">
            <a:hlinkClick r:id="" action="ppaction://hlinkshowjump?jump=nextslide" highlightClick="1"/>
          </p:cNvPr>
          <p:cNvSpPr/>
          <p:nvPr/>
        </p:nvSpPr>
        <p:spPr>
          <a:xfrm>
            <a:off x="7164288" y="5229200"/>
            <a:ext cx="1296144" cy="122413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1628800"/>
            <a:ext cx="795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Какие из животных, кроме летучих мышей, используют ультразвуковую локацию?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://im5-tub-ru.yandex.net/i?id=480177000-6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789040"/>
            <a:ext cx="20764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452320" y="5661248"/>
            <a:ext cx="1224136" cy="936104"/>
          </a:xfrm>
          <a:prstGeom prst="actionButtonHom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340768"/>
            <a:ext cx="8100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Эхолокатор есть не только у летучих мышей. Он обнаружен у китов, дельфинов, тюленей, рыб.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im7-tub-ru.yandex.net/i?id=61109512-07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429000"/>
            <a:ext cx="1790700" cy="1428750"/>
          </a:xfrm>
          <a:prstGeom prst="rect">
            <a:avLst/>
          </a:prstGeom>
          <a:noFill/>
        </p:spPr>
      </p:pic>
      <p:pic>
        <p:nvPicPr>
          <p:cNvPr id="11268" name="Picture 4" descr="http://im7-tub-ru.yandex.net/i?id=62919136-62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5013176"/>
            <a:ext cx="1905000" cy="1428750"/>
          </a:xfrm>
          <a:prstGeom prst="rect">
            <a:avLst/>
          </a:prstGeom>
          <a:noFill/>
        </p:spPr>
      </p:pic>
      <p:pic>
        <p:nvPicPr>
          <p:cNvPr id="11270" name="Picture 6" descr="http://im5-tub-ru.yandex.net/i?id=31972780-20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4128" y="3284984"/>
            <a:ext cx="19526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79912" y="83671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260648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Звуки в природе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справка 5">
            <a:hlinkClick r:id="" action="ppaction://hlinkshowjump?jump=nextslide" highlightClick="1"/>
          </p:cNvPr>
          <p:cNvSpPr/>
          <p:nvPr/>
        </p:nvSpPr>
        <p:spPr>
          <a:xfrm>
            <a:off x="7452320" y="5373216"/>
            <a:ext cx="1296144" cy="122413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484783"/>
            <a:ext cx="8280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Почему комары, шмели, мухи, пчёлы издают в полёте звуки, а бабочки и стрекозы нет?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im7-tub-ru.yandex.net/i?id=127567644-5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56992"/>
            <a:ext cx="2000250" cy="1428750"/>
          </a:xfrm>
          <a:prstGeom prst="rect">
            <a:avLst/>
          </a:prstGeom>
          <a:noFill/>
        </p:spPr>
      </p:pic>
      <p:pic>
        <p:nvPicPr>
          <p:cNvPr id="10244" name="Picture 4" descr="http://im0-tub-ru.yandex.net/i?id=626554902-3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4365104"/>
            <a:ext cx="2162175" cy="1428750"/>
          </a:xfrm>
          <a:prstGeom prst="rect">
            <a:avLst/>
          </a:prstGeom>
          <a:noFill/>
        </p:spPr>
      </p:pic>
      <p:pic>
        <p:nvPicPr>
          <p:cNvPr id="10248" name="Picture 8" descr="http://im3-tub-ru.yandex.net/i?id=470404844-3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5157192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452320" y="5661248"/>
            <a:ext cx="1224136" cy="936104"/>
          </a:xfrm>
          <a:prstGeom prst="actionButtonHom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412776"/>
            <a:ext cx="813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Частота колебания, создаваемая крыльями бабочки, стрекозы, ниже нашего порога слышимости, поэтому их полёт как звук мы не воспринимаем.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im3-tub-ru.yandex.net/i?id=355399023-35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653136"/>
            <a:ext cx="1638300" cy="1428750"/>
          </a:xfrm>
          <a:prstGeom prst="rect">
            <a:avLst/>
          </a:prstGeom>
          <a:noFill/>
        </p:spPr>
      </p:pic>
      <p:pic>
        <p:nvPicPr>
          <p:cNvPr id="9220" name="Picture 4" descr="http://im7-tub-ru.yandex.net/i?id=538981219-09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4869160"/>
            <a:ext cx="21431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51920" y="83671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260648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Звуки в природе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7452320" y="5373216"/>
            <a:ext cx="1296144" cy="122413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628800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 время одного из концертов у слушателя внезапно начались боли в области сердца. Причем начало болей совпадало с исполнением одного из ноктюрнов Шопена. С тех пор всяких раз, когда он слышал эту музыку, у него болело сердце. Объясните, почему? </a:t>
            </a:r>
          </a:p>
        </p:txBody>
      </p:sp>
      <p:pic>
        <p:nvPicPr>
          <p:cNvPr id="1026" name="Picture 2" descr="C:\Users\Svetlana\Desktop\e42419864e0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79" y="5080394"/>
            <a:ext cx="1568882" cy="1594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452320" y="5661248"/>
            <a:ext cx="1224136" cy="936104"/>
          </a:xfrm>
          <a:prstGeom prst="actionButtonHom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91580" y="2182505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Возник условный болевой рефлекс, в котором музыка явилась условным раздражителем.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593" y="433830"/>
            <a:ext cx="1566863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51920" y="83671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260648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Звуки в природе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7452320" y="5373216"/>
            <a:ext cx="1296144" cy="122413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19572" y="2060848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Может ли звуковой анализатор воспринимать свет, а зрительный звук? Почему?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справка 3">
            <a:hlinkClick r:id="" action="ppaction://hlinkshowjump?jump=nextslide" highlightClick="1"/>
          </p:cNvPr>
          <p:cNvSpPr/>
          <p:nvPr/>
        </p:nvSpPr>
        <p:spPr>
          <a:xfrm>
            <a:off x="7164288" y="5229200"/>
            <a:ext cx="1296144" cy="122413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72816"/>
            <a:ext cx="8064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Если в стеклянный колокол поместить  будильник и выкачать оттуда воздух, то звук становится слабее и слабее, и наконец прекращается. Почему?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90656" y="332656"/>
            <a:ext cx="4162935" cy="743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Источники звука</a:t>
            </a:r>
            <a:endParaRPr lang="ru-RU" sz="4000" b="1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3928" y="112474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://im3-tub-ru.yandex.net/i?id=210764492-31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869160"/>
            <a:ext cx="13620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452320" y="5661248"/>
            <a:ext cx="1224136" cy="936104"/>
          </a:xfrm>
          <a:prstGeom prst="actionButtonHom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00808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Нет. Центры располагаются в разных частях головного мозга (слуховой в височных долях, а зрительный в затылочной). Они являются строго специфичными органами чувств, направленными на восприятие какого-то одного раздражителя.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23928" y="76470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260648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Звуки в природе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7452320" y="5373216"/>
            <a:ext cx="1296144" cy="122413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7564" y="1431713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Известно, что змеи не имеют внутреннего уха. Как же они воспринимают звуковые колебания?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кузнечик"/>
          <p:cNvPicPr/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8531" r="29369"/>
          <a:stretch>
            <a:fillRect/>
          </a:stretch>
        </p:blipFill>
        <p:spPr bwMode="auto">
          <a:xfrm>
            <a:off x="2699792" y="3356992"/>
            <a:ext cx="2700000" cy="23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452320" y="5661248"/>
            <a:ext cx="1224136" cy="936104"/>
          </a:xfrm>
          <a:prstGeom prst="actionButtonHom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115616" y="1700808"/>
            <a:ext cx="698477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Вообще змеи глухи, но зато они своей брюшной поверхностью воспринимают колебания, идущие через почву.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0711" y="2411150"/>
            <a:ext cx="68825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452320" y="5661248"/>
            <a:ext cx="1224136" cy="936104"/>
          </a:xfrm>
          <a:prstGeom prst="actionButtonHom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1556793"/>
            <a:ext cx="8136904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Для того чтобы распространялся звук, необходимо, чтобы существовала упругая среда. В вакууме звуковые волны распространяться не могут.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0656" y="332656"/>
            <a:ext cx="4162935" cy="743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Источники звука</a:t>
            </a:r>
            <a:endParaRPr lang="ru-RU" sz="4000" b="1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119675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7164288" y="5229200"/>
            <a:ext cx="1296144" cy="122413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2182212"/>
            <a:ext cx="71287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Оказывается, артиллеристам при стрельбе, взрывникам при взрывах рекомендуют открывать рот. Почему?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600" y="404664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452320" y="5661248"/>
            <a:ext cx="1224136" cy="936104"/>
          </a:xfrm>
          <a:prstGeom prst="actionButtonHom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63588" y="2060848"/>
            <a:ext cx="73448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 выстреле орудия мощная звуковая волна ударяет с большой силой в барабанную перепонку и может разорвать ее. В таких случаях рекомендуется открывать рот к моменту, когда произойдёт взрыв.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Управляющая кнопка: справка 9">
            <a:hlinkClick r:id="" action="ppaction://hlinkshowjump?jump=nextslide" highlightClick="1"/>
          </p:cNvPr>
          <p:cNvSpPr/>
          <p:nvPr/>
        </p:nvSpPr>
        <p:spPr>
          <a:xfrm>
            <a:off x="7668344" y="5445224"/>
            <a:ext cx="1296144" cy="122413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90656" y="332656"/>
            <a:ext cx="4162935" cy="743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Источники звука</a:t>
            </a:r>
            <a:endParaRPr lang="ru-RU" sz="4000" b="1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7944" y="98072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4694" y="2636912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Оказывается, глухие от рождения люди обычно бывают немыми. Дайте объяснение этому явлению.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452320" y="5661248"/>
            <a:ext cx="1224136" cy="936104"/>
          </a:xfrm>
          <a:prstGeom prst="actionButtonHom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178491"/>
            <a:ext cx="7128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Это с вязано с тем, что слуховое восприятие и речевая функция у человека тесно взаимосвязаны.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90656" y="332656"/>
            <a:ext cx="4162935" cy="743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Источники звука</a:t>
            </a:r>
            <a:endParaRPr lang="ru-RU" sz="4000" b="1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3928" y="112474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справка 7">
            <a:hlinkClick r:id="" action="ppaction://hlinkshowjump?jump=nextslide" highlightClick="1"/>
          </p:cNvPr>
          <p:cNvSpPr/>
          <p:nvPr/>
        </p:nvSpPr>
        <p:spPr>
          <a:xfrm>
            <a:off x="7164288" y="5229200"/>
            <a:ext cx="1296144" cy="122413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3403" y="2564904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Воспаление среднего уха очень опасно, так как человек может оглохнуть и умереть. Дайте объяснение этому явлению.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767</Words>
  <Application>Microsoft Office PowerPoint</Application>
  <PresentationFormat>Экран (4:3)</PresentationFormat>
  <Paragraphs>101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   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Svetlana</cp:lastModifiedBy>
  <cp:revision>96</cp:revision>
  <dcterms:created xsi:type="dcterms:W3CDTF">2012-11-23T15:34:01Z</dcterms:created>
  <dcterms:modified xsi:type="dcterms:W3CDTF">2013-01-30T19:00:44Z</dcterms:modified>
</cp:coreProperties>
</file>