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58" r:id="rId5"/>
    <p:sldId id="260" r:id="rId6"/>
    <p:sldId id="263" r:id="rId7"/>
    <p:sldId id="261" r:id="rId8"/>
    <p:sldId id="262"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85" autoAdjust="0"/>
  </p:normalViewPr>
  <p:slideViewPr>
    <p:cSldViewPr>
      <p:cViewPr varScale="1">
        <p:scale>
          <a:sx n="97" d="100"/>
          <a:sy n="97" d="100"/>
        </p:scale>
        <p:origin x="-1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files.school-collection.edu.ru/dlrstore/8f973f07-d165-4314-833a-7c446abf9ee5/%5bIS10IO_1_1-01%5d_%5bCX_01%5d.swf" TargetMode="External"/><Relationship Id="rId2" Type="http://schemas.openxmlformats.org/officeDocument/2006/relationships/hyperlink" Target="http://files.school-collection.edu.ru/dlrstore/1df8d5a3-1892-44b3-b8da-0038eea3ffcf/%5bIS10IO_1_1-02%5d_%5bGA_03%5d.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609600"/>
            <a:ext cx="7924800" cy="5257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u="sng" smtClean="0"/>
              <a:t>Вводный у</a:t>
            </a:r>
            <a:r>
              <a:rPr lang="ru-RU" b="1" u="sng" smtClean="0"/>
              <a:t>рок </a:t>
            </a:r>
            <a:r>
              <a:rPr lang="ru-RU" b="1" u="sng" dirty="0" smtClean="0"/>
              <a:t>по теме: </a:t>
            </a:r>
          </a:p>
          <a:p>
            <a:pPr algn="ctr"/>
            <a:endParaRPr lang="ru-RU" sz="2400" b="1" dirty="0" smtClean="0">
              <a:solidFill>
                <a:srgbClr val="002060"/>
              </a:solidFill>
            </a:endParaRPr>
          </a:p>
          <a:p>
            <a:pPr algn="ctr"/>
            <a:r>
              <a:rPr lang="ru-RU" sz="2400" b="1" dirty="0" smtClean="0">
                <a:solidFill>
                  <a:srgbClr val="002060"/>
                </a:solidFill>
              </a:rPr>
              <a:t>История России – особая история в судьбе человечества.</a:t>
            </a:r>
          </a:p>
          <a:p>
            <a:pPr algn="ctr"/>
            <a:endParaRPr lang="ru-RU" dirty="0" smtClean="0"/>
          </a:p>
          <a:p>
            <a:r>
              <a:rPr lang="ru-RU" b="1" dirty="0" smtClean="0"/>
              <a:t>учебник  - </a:t>
            </a:r>
          </a:p>
          <a:p>
            <a:r>
              <a:rPr lang="ru-RU" b="1" dirty="0" smtClean="0"/>
              <a:t>История России с древнейших времён до конца 17 века,</a:t>
            </a:r>
          </a:p>
          <a:p>
            <a:r>
              <a:rPr lang="ru-RU" b="1" dirty="0" smtClean="0"/>
              <a:t> Сахаров А. Н., Буганов В.И, -Просвещение, 10 класс.</a:t>
            </a:r>
          </a:p>
          <a:p>
            <a:pPr algn="ctr"/>
            <a:endParaRPr lang="ru-RU" dirty="0" smtClean="0"/>
          </a:p>
          <a:p>
            <a:pPr lvl="8" algn="just"/>
            <a:r>
              <a:rPr lang="ru-RU" b="1" dirty="0" smtClean="0"/>
              <a:t>Выполнила</a:t>
            </a:r>
          </a:p>
          <a:p>
            <a:pPr lvl="8" algn="just"/>
            <a:r>
              <a:rPr lang="ru-RU" b="1" dirty="0" smtClean="0"/>
              <a:t>учитель истории </a:t>
            </a:r>
          </a:p>
          <a:p>
            <a:pPr lvl="8" algn="just"/>
            <a:r>
              <a:rPr lang="ru-RU" b="1" dirty="0" smtClean="0"/>
              <a:t>и обществознания </a:t>
            </a:r>
          </a:p>
          <a:p>
            <a:pPr lvl="8" algn="just"/>
            <a:r>
              <a:rPr lang="ru-RU" b="1" dirty="0" smtClean="0"/>
              <a:t>МОАУ средняя школа </a:t>
            </a:r>
          </a:p>
          <a:p>
            <a:pPr lvl="8" algn="just"/>
            <a:r>
              <a:rPr lang="ru-RU" b="1" dirty="0" smtClean="0"/>
              <a:t>№ 58 г. Кирова</a:t>
            </a:r>
          </a:p>
          <a:p>
            <a:pPr lvl="8" algn="just"/>
            <a:r>
              <a:rPr lang="ru-RU" b="1" dirty="0" smtClean="0"/>
              <a:t>Шевелева</a:t>
            </a:r>
          </a:p>
          <a:p>
            <a:pPr lvl="8" algn="just"/>
            <a:r>
              <a:rPr lang="ru-RU" b="1" dirty="0" smtClean="0"/>
              <a:t> Галина Витальевна</a:t>
            </a:r>
          </a:p>
          <a:p>
            <a:pPr lvl="6" algn="just"/>
            <a:endParaRPr lang="ru-RU" b="1" dirty="0" smtClean="0"/>
          </a:p>
          <a:p>
            <a:pPr algn="ctr"/>
            <a:r>
              <a:rPr lang="ru-RU" b="1" i="1" dirty="0" smtClean="0"/>
              <a:t>2013год</a:t>
            </a:r>
            <a:endParaRPr lang="ru-RU"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srcRect/>
          <a:stretch>
            <a:fillRect/>
          </a:stretch>
        </p:blipFill>
        <p:spPr bwMode="auto">
          <a:xfrm>
            <a:off x="304800" y="1447800"/>
            <a:ext cx="1981200" cy="2895600"/>
          </a:xfrm>
          <a:prstGeom prst="rect">
            <a:avLst/>
          </a:prstGeom>
          <a:ln>
            <a:headEnd/>
            <a:tailEnd/>
          </a:ln>
        </p:spPr>
        <p:style>
          <a:lnRef idx="2">
            <a:schemeClr val="accent2"/>
          </a:lnRef>
          <a:fillRef idx="1">
            <a:schemeClr val="lt1"/>
          </a:fillRef>
          <a:effectRef idx="0">
            <a:schemeClr val="accent2"/>
          </a:effectRef>
          <a:fontRef idx="minor">
            <a:schemeClr val="dk1"/>
          </a:fontRef>
        </p:style>
      </p:pic>
      <p:sp>
        <p:nvSpPr>
          <p:cNvPr id="6" name="Блок-схема: перфолента 5"/>
          <p:cNvSpPr/>
          <p:nvPr/>
        </p:nvSpPr>
        <p:spPr>
          <a:xfrm>
            <a:off x="381000" y="228600"/>
            <a:ext cx="8534400" cy="1143000"/>
          </a:xfrm>
          <a:prstGeom prst="flowChartPunchedTap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002060"/>
                </a:solidFill>
              </a:rPr>
              <a:t>Россия имеет собственную судьбу в истории человечества…</a:t>
            </a:r>
            <a:endParaRPr lang="ru-RU" sz="2400" b="1" dirty="0">
              <a:solidFill>
                <a:srgbClr val="002060"/>
              </a:solidFill>
            </a:endParaRPr>
          </a:p>
        </p:txBody>
      </p:sp>
      <p:sp>
        <p:nvSpPr>
          <p:cNvPr id="7" name="Блок-схема: ссылка на другую страницу 6"/>
          <p:cNvSpPr/>
          <p:nvPr/>
        </p:nvSpPr>
        <p:spPr>
          <a:xfrm>
            <a:off x="2362200" y="1447800"/>
            <a:ext cx="6477000" cy="533400"/>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1. Факторы, определившие судьбу нашего государства</a:t>
            </a:r>
            <a:r>
              <a:rPr lang="ru-RU" dirty="0" smtClean="0"/>
              <a:t>.</a:t>
            </a:r>
            <a:endParaRPr lang="ru-RU" dirty="0"/>
          </a:p>
        </p:txBody>
      </p:sp>
      <p:sp>
        <p:nvSpPr>
          <p:cNvPr id="8" name="Блок-схема: подготовка 7"/>
          <p:cNvSpPr/>
          <p:nvPr/>
        </p:nvSpPr>
        <p:spPr>
          <a:xfrm>
            <a:off x="4191000" y="1981200"/>
            <a:ext cx="3276600" cy="990600"/>
          </a:xfrm>
          <a:prstGeom prst="flowChartPreparat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002060"/>
                </a:solidFill>
              </a:rPr>
              <a:t>Геополитический фактор</a:t>
            </a:r>
            <a:endParaRPr lang="ru-RU" b="1" dirty="0">
              <a:solidFill>
                <a:srgbClr val="002060"/>
              </a:solidFill>
            </a:endParaRPr>
          </a:p>
        </p:txBody>
      </p:sp>
      <p:sp>
        <p:nvSpPr>
          <p:cNvPr id="9" name="Блок-схема: знак завершения 8"/>
          <p:cNvSpPr/>
          <p:nvPr/>
        </p:nvSpPr>
        <p:spPr>
          <a:xfrm>
            <a:off x="4572000" y="2895600"/>
            <a:ext cx="2590800" cy="609600"/>
          </a:xfrm>
          <a:prstGeom prst="flowChartTermina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C00000"/>
                </a:solidFill>
              </a:rPr>
              <a:t>Россия</a:t>
            </a:r>
            <a:r>
              <a:rPr lang="ru-RU" dirty="0" smtClean="0"/>
              <a:t> </a:t>
            </a:r>
            <a:endParaRPr lang="ru-RU" dirty="0"/>
          </a:p>
        </p:txBody>
      </p:sp>
      <p:sp>
        <p:nvSpPr>
          <p:cNvPr id="10" name="Блок-схема: знак завершения 9"/>
          <p:cNvSpPr/>
          <p:nvPr/>
        </p:nvSpPr>
        <p:spPr>
          <a:xfrm>
            <a:off x="2819400" y="3429000"/>
            <a:ext cx="2286000" cy="457200"/>
          </a:xfrm>
          <a:prstGeom prst="flowChartTermina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Запад</a:t>
            </a:r>
            <a:endParaRPr lang="ru-RU" b="1" dirty="0"/>
          </a:p>
        </p:txBody>
      </p:sp>
      <p:sp>
        <p:nvSpPr>
          <p:cNvPr id="11" name="Блок-схема: знак завершения 10"/>
          <p:cNvSpPr/>
          <p:nvPr/>
        </p:nvSpPr>
        <p:spPr>
          <a:xfrm>
            <a:off x="6477000" y="3429000"/>
            <a:ext cx="2286000" cy="457200"/>
          </a:xfrm>
          <a:prstGeom prst="flowChartTermina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Восток </a:t>
            </a:r>
            <a:endParaRPr lang="ru-RU" b="1" dirty="0"/>
          </a:p>
        </p:txBody>
      </p:sp>
      <p:sp>
        <p:nvSpPr>
          <p:cNvPr id="12" name="Блок-схема: процесс 11"/>
          <p:cNvSpPr/>
          <p:nvPr/>
        </p:nvSpPr>
        <p:spPr>
          <a:xfrm>
            <a:off x="2286000" y="3886200"/>
            <a:ext cx="6553200" cy="762000"/>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solidFill>
                  <a:srgbClr val="002060"/>
                </a:solidFill>
              </a:rPr>
              <a:t>Но никогда не была ни Востоком, ни Западом…</a:t>
            </a:r>
          </a:p>
          <a:p>
            <a:pPr algn="ctr"/>
            <a:r>
              <a:rPr lang="ru-RU" sz="2000" b="1" dirty="0" smtClean="0">
                <a:solidFill>
                  <a:srgbClr val="002060"/>
                </a:solidFill>
              </a:rPr>
              <a:t>Наоборот, это она влияла на Запад и Восток…</a:t>
            </a:r>
            <a:endParaRPr lang="ru-RU" sz="2000" b="1" dirty="0">
              <a:solidFill>
                <a:srgbClr val="002060"/>
              </a:solidFill>
            </a:endParaRPr>
          </a:p>
        </p:txBody>
      </p:sp>
      <p:sp>
        <p:nvSpPr>
          <p:cNvPr id="14" name="Блок-схема: альтернативный процесс 13"/>
          <p:cNvSpPr/>
          <p:nvPr/>
        </p:nvSpPr>
        <p:spPr>
          <a:xfrm>
            <a:off x="2438400" y="4572000"/>
            <a:ext cx="6019800" cy="533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002060"/>
                </a:solidFill>
              </a:rPr>
              <a:t>Россия служила мостом между Востоком и Западом…</a:t>
            </a:r>
            <a:endParaRPr lang="ru-RU" b="1" dirty="0">
              <a:solidFill>
                <a:srgbClr val="002060"/>
              </a:solidFill>
            </a:endParaRPr>
          </a:p>
        </p:txBody>
      </p:sp>
      <p:sp>
        <p:nvSpPr>
          <p:cNvPr id="15" name="Блок-схема: альтернативный процесс 14"/>
          <p:cNvSpPr/>
          <p:nvPr/>
        </p:nvSpPr>
        <p:spPr>
          <a:xfrm>
            <a:off x="152400" y="5105400"/>
            <a:ext cx="2743200" cy="15240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002060"/>
                </a:solidFill>
              </a:rPr>
              <a:t>В России столкнулись две цивилизации</a:t>
            </a:r>
            <a:endParaRPr lang="ru-RU" sz="2400" b="1" dirty="0">
              <a:solidFill>
                <a:srgbClr val="002060"/>
              </a:solidFill>
            </a:endParaRPr>
          </a:p>
        </p:txBody>
      </p:sp>
      <p:sp>
        <p:nvSpPr>
          <p:cNvPr id="16" name="Блок-схема: альтернативный процесс 15"/>
          <p:cNvSpPr/>
          <p:nvPr/>
        </p:nvSpPr>
        <p:spPr>
          <a:xfrm>
            <a:off x="2895600" y="5105400"/>
            <a:ext cx="3048000" cy="10668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C00000"/>
                </a:solidFill>
              </a:rPr>
              <a:t>Запад представляет культуру России как восточную…</a:t>
            </a:r>
            <a:endParaRPr lang="ru-RU" b="1" dirty="0">
              <a:solidFill>
                <a:srgbClr val="C00000"/>
              </a:solidFill>
            </a:endParaRPr>
          </a:p>
        </p:txBody>
      </p:sp>
      <p:sp>
        <p:nvSpPr>
          <p:cNvPr id="17" name="Блок-схема: альтернативный процесс 16"/>
          <p:cNvSpPr/>
          <p:nvPr/>
        </p:nvSpPr>
        <p:spPr>
          <a:xfrm>
            <a:off x="5943600" y="5105400"/>
            <a:ext cx="2743200" cy="10668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C00000"/>
                </a:solidFill>
              </a:rPr>
              <a:t>Восток представляет культуру России как ??? </a:t>
            </a:r>
            <a:endParaRPr lang="ru-RU" b="1" dirty="0">
              <a:solidFill>
                <a:srgbClr val="C00000"/>
              </a:solidFill>
            </a:endParaRPr>
          </a:p>
        </p:txBody>
      </p:sp>
      <p:sp>
        <p:nvSpPr>
          <p:cNvPr id="18" name="Блок-схема: подготовка 17"/>
          <p:cNvSpPr/>
          <p:nvPr/>
        </p:nvSpPr>
        <p:spPr>
          <a:xfrm>
            <a:off x="228600" y="4267200"/>
            <a:ext cx="1981200" cy="457200"/>
          </a:xfrm>
          <a:prstGeom prst="flowChartPreparat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000" b="1" i="1" dirty="0" smtClean="0">
                <a:solidFill>
                  <a:srgbClr val="C00000"/>
                </a:solidFill>
              </a:rPr>
              <a:t>Вятичка</a:t>
            </a:r>
            <a:r>
              <a:rPr lang="ru-RU" dirty="0" smtClean="0"/>
              <a:t> </a:t>
            </a:r>
            <a:endParaRPr lang="ru-RU" dirty="0"/>
          </a:p>
        </p:txBody>
      </p:sp>
      <p:sp>
        <p:nvSpPr>
          <p:cNvPr id="19" name="Блок-схема: альтернативный процесс 18"/>
          <p:cNvSpPr/>
          <p:nvPr/>
        </p:nvSpPr>
        <p:spPr>
          <a:xfrm>
            <a:off x="3200400" y="6172200"/>
            <a:ext cx="5562600" cy="6858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solidFill>
                  <a:srgbClr val="002060"/>
                </a:solidFill>
              </a:rPr>
              <a:t>Т.е. у России своя культура!</a:t>
            </a:r>
            <a:endParaRPr lang="ru-RU" sz="2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strips(down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strips(downLeft)">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Horizontal)">
                                      <p:cBhvr>
                                        <p:cTn id="5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a:srcRect/>
          <a:stretch>
            <a:fillRect/>
          </a:stretch>
        </p:blipFill>
        <p:spPr bwMode="auto">
          <a:xfrm>
            <a:off x="304800" y="381000"/>
            <a:ext cx="1600200" cy="2362200"/>
          </a:xfrm>
          <a:prstGeom prst="rect">
            <a:avLst/>
          </a:prstGeom>
          <a:ln>
            <a:headEnd/>
            <a:tailEnd/>
          </a:ln>
        </p:spPr>
        <p:style>
          <a:lnRef idx="2">
            <a:schemeClr val="accent2"/>
          </a:lnRef>
          <a:fillRef idx="1">
            <a:schemeClr val="lt1"/>
          </a:fillRef>
          <a:effectRef idx="0">
            <a:schemeClr val="accent2"/>
          </a:effectRef>
          <a:fontRef idx="minor">
            <a:schemeClr val="dk1"/>
          </a:fontRef>
        </p:style>
      </p:pic>
      <p:sp>
        <p:nvSpPr>
          <p:cNvPr id="4" name="Блок-схема: знак завершения 3"/>
          <p:cNvSpPr/>
          <p:nvPr/>
        </p:nvSpPr>
        <p:spPr>
          <a:xfrm>
            <a:off x="3124201" y="685800"/>
            <a:ext cx="4474028" cy="609600"/>
          </a:xfrm>
          <a:prstGeom prst="flowChartTermina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C00000"/>
                </a:solidFill>
              </a:rPr>
              <a:t>Россия</a:t>
            </a:r>
            <a:r>
              <a:rPr lang="ru-RU" dirty="0" smtClean="0"/>
              <a:t> </a:t>
            </a:r>
            <a:endParaRPr lang="ru-RU" dirty="0"/>
          </a:p>
        </p:txBody>
      </p:sp>
      <p:sp>
        <p:nvSpPr>
          <p:cNvPr id="5" name="Блок-схема: ссылка на другую страницу 4"/>
          <p:cNvSpPr/>
          <p:nvPr/>
        </p:nvSpPr>
        <p:spPr>
          <a:xfrm>
            <a:off x="4343400" y="1295400"/>
            <a:ext cx="1981200" cy="457200"/>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t>Барьер между</a:t>
            </a:r>
            <a:endParaRPr lang="ru-RU" sz="2000" b="1" dirty="0"/>
          </a:p>
        </p:txBody>
      </p:sp>
      <p:sp>
        <p:nvSpPr>
          <p:cNvPr id="6" name="Овал 5"/>
          <p:cNvSpPr/>
          <p:nvPr/>
        </p:nvSpPr>
        <p:spPr>
          <a:xfrm>
            <a:off x="2819400" y="1676400"/>
            <a:ext cx="2438400" cy="6096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solidFill>
                  <a:srgbClr val="002060"/>
                </a:solidFill>
              </a:rPr>
              <a:t>Западом</a:t>
            </a:r>
            <a:r>
              <a:rPr lang="ru-RU" dirty="0" smtClean="0"/>
              <a:t> </a:t>
            </a:r>
            <a:endParaRPr lang="ru-RU" dirty="0"/>
          </a:p>
        </p:txBody>
      </p:sp>
      <p:sp>
        <p:nvSpPr>
          <p:cNvPr id="7" name="Овал 6"/>
          <p:cNvSpPr/>
          <p:nvPr/>
        </p:nvSpPr>
        <p:spPr>
          <a:xfrm>
            <a:off x="5410200" y="1676400"/>
            <a:ext cx="2514600" cy="533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solidFill>
                  <a:srgbClr val="002060"/>
                </a:solidFill>
              </a:rPr>
              <a:t>Востоком</a:t>
            </a:r>
            <a:r>
              <a:rPr lang="ru-RU" dirty="0" smtClean="0"/>
              <a:t> </a:t>
            </a:r>
            <a:endParaRPr lang="ru-RU" dirty="0"/>
          </a:p>
        </p:txBody>
      </p:sp>
      <p:cxnSp>
        <p:nvCxnSpPr>
          <p:cNvPr id="9" name="Прямая соединительная линия 8"/>
          <p:cNvCxnSpPr>
            <a:stCxn id="5" idx="2"/>
          </p:cNvCxnSpPr>
          <p:nvPr/>
        </p:nvCxnSpPr>
        <p:spPr>
          <a:xfrm rot="5400000">
            <a:off x="4914900" y="2171700"/>
            <a:ext cx="838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Блок-схема: альтернативный процесс 9"/>
          <p:cNvSpPr/>
          <p:nvPr/>
        </p:nvSpPr>
        <p:spPr>
          <a:xfrm>
            <a:off x="2133600" y="2362200"/>
            <a:ext cx="6096000" cy="6858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000" b="1" dirty="0" smtClean="0"/>
              <a:t>Россия предохраняет Запад и Восток от гибельного столкновения друг с другом.</a:t>
            </a:r>
            <a:endParaRPr lang="ru-RU" sz="2000" b="1" dirty="0"/>
          </a:p>
        </p:txBody>
      </p:sp>
      <p:cxnSp>
        <p:nvCxnSpPr>
          <p:cNvPr id="12" name="Прямая соединительная линия 11"/>
          <p:cNvCxnSpPr>
            <a:stCxn id="10" idx="2"/>
          </p:cNvCxnSpPr>
          <p:nvPr/>
        </p:nvCxnSpPr>
        <p:spPr>
          <a:xfrm rot="5400000">
            <a:off x="3733800" y="2133600"/>
            <a:ext cx="533400" cy="2362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Прямая соединительная линия 13"/>
          <p:cNvCxnSpPr>
            <a:stCxn id="10" idx="2"/>
          </p:cNvCxnSpPr>
          <p:nvPr/>
        </p:nvCxnSpPr>
        <p:spPr>
          <a:xfrm rot="5400000">
            <a:off x="4152900" y="3162300"/>
            <a:ext cx="1143000" cy="9144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Прямая соединительная линия 15"/>
          <p:cNvCxnSpPr>
            <a:stCxn id="10" idx="2"/>
          </p:cNvCxnSpPr>
          <p:nvPr/>
        </p:nvCxnSpPr>
        <p:spPr>
          <a:xfrm rot="16200000" flipH="1">
            <a:off x="4648200" y="3581400"/>
            <a:ext cx="1143000" cy="76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Прямая соединительная линия 17"/>
          <p:cNvCxnSpPr>
            <a:stCxn id="10" idx="2"/>
          </p:cNvCxnSpPr>
          <p:nvPr/>
        </p:nvCxnSpPr>
        <p:spPr>
          <a:xfrm rot="16200000" flipH="1">
            <a:off x="5372100" y="2857500"/>
            <a:ext cx="838200" cy="1219200"/>
          </a:xfrm>
          <a:prstGeom prst="line">
            <a:avLst/>
          </a:prstGeom>
        </p:spPr>
        <p:style>
          <a:lnRef idx="2">
            <a:schemeClr val="accent2"/>
          </a:lnRef>
          <a:fillRef idx="0">
            <a:schemeClr val="accent2"/>
          </a:fillRef>
          <a:effectRef idx="1">
            <a:schemeClr val="accent2"/>
          </a:effectRef>
          <a:fontRef idx="minor">
            <a:schemeClr val="tx1"/>
          </a:fontRef>
        </p:style>
      </p:cxnSp>
      <p:sp>
        <p:nvSpPr>
          <p:cNvPr id="19" name="Скругленный прямоугольник 18"/>
          <p:cNvSpPr/>
          <p:nvPr/>
        </p:nvSpPr>
        <p:spPr>
          <a:xfrm>
            <a:off x="762000" y="3733800"/>
            <a:ext cx="20574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002060"/>
                </a:solidFill>
              </a:rPr>
              <a:t>От  монголов   </a:t>
            </a:r>
            <a:endParaRPr lang="ru-RU" sz="2400" b="1" dirty="0">
              <a:solidFill>
                <a:srgbClr val="002060"/>
              </a:solidFill>
            </a:endParaRPr>
          </a:p>
        </p:txBody>
      </p:sp>
      <p:sp>
        <p:nvSpPr>
          <p:cNvPr id="20" name="Блок-схема: альтернативный процесс 19"/>
          <p:cNvSpPr/>
          <p:nvPr/>
        </p:nvSpPr>
        <p:spPr>
          <a:xfrm>
            <a:off x="2895600" y="4343400"/>
            <a:ext cx="1676400" cy="6858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002060"/>
                </a:solidFill>
              </a:rPr>
              <a:t>От турецкой империи</a:t>
            </a:r>
            <a:endParaRPr lang="ru-RU" b="1" dirty="0">
              <a:solidFill>
                <a:srgbClr val="002060"/>
              </a:solidFill>
            </a:endParaRPr>
          </a:p>
        </p:txBody>
      </p:sp>
      <p:sp>
        <p:nvSpPr>
          <p:cNvPr id="21" name="Блок-схема: альтернативный процесс 20"/>
          <p:cNvSpPr/>
          <p:nvPr/>
        </p:nvSpPr>
        <p:spPr>
          <a:xfrm>
            <a:off x="4800600" y="4343400"/>
            <a:ext cx="1600200" cy="533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solidFill>
                  <a:srgbClr val="002060"/>
                </a:solidFill>
              </a:rPr>
              <a:t>В 1812г.</a:t>
            </a:r>
            <a:endParaRPr lang="ru-RU" sz="2000" b="1" dirty="0">
              <a:solidFill>
                <a:srgbClr val="002060"/>
              </a:solidFill>
            </a:endParaRPr>
          </a:p>
        </p:txBody>
      </p:sp>
      <p:sp>
        <p:nvSpPr>
          <p:cNvPr id="22" name="Блок-схема: альтернативный процесс 21"/>
          <p:cNvSpPr/>
          <p:nvPr/>
        </p:nvSpPr>
        <p:spPr>
          <a:xfrm>
            <a:off x="6553200" y="3429000"/>
            <a:ext cx="1828800" cy="6858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002060"/>
                </a:solidFill>
              </a:rPr>
              <a:t>???</a:t>
            </a:r>
            <a:endParaRPr lang="ru-RU" sz="2400" b="1" dirty="0">
              <a:solidFill>
                <a:srgbClr val="002060"/>
              </a:solidFill>
            </a:endParaRPr>
          </a:p>
        </p:txBody>
      </p:sp>
      <p:sp>
        <p:nvSpPr>
          <p:cNvPr id="23" name="Скругленная прямоугольная выноска 22"/>
          <p:cNvSpPr/>
          <p:nvPr/>
        </p:nvSpPr>
        <p:spPr>
          <a:xfrm>
            <a:off x="381000" y="5105400"/>
            <a:ext cx="8077200" cy="12192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b="1" dirty="0" smtClean="0">
                <a:solidFill>
                  <a:srgbClr val="C00000"/>
                </a:solidFill>
              </a:rPr>
              <a:t>Предположите, что было бы в противном случае?</a:t>
            </a:r>
          </a:p>
          <a:p>
            <a:pPr algn="ctr"/>
            <a:r>
              <a:rPr lang="ru-RU" sz="2400" b="1" dirty="0" smtClean="0">
                <a:solidFill>
                  <a:srgbClr val="C00000"/>
                </a:solidFill>
              </a:rPr>
              <a:t> Если бы Россия не смогла противостоять?</a:t>
            </a:r>
            <a:endParaRPr lang="ru-RU"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down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trips(down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strips(downLeft)">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srcRect/>
          <a:stretch>
            <a:fillRect/>
          </a:stretch>
        </p:blipFill>
        <p:spPr bwMode="auto">
          <a:xfrm>
            <a:off x="6629400" y="3505200"/>
            <a:ext cx="2306575" cy="3048000"/>
          </a:xfrm>
          <a:prstGeom prst="rect">
            <a:avLst/>
          </a:prstGeom>
          <a:ln>
            <a:headEnd/>
            <a:tailEnd/>
          </a:ln>
        </p:spPr>
        <p:style>
          <a:lnRef idx="2">
            <a:schemeClr val="accent2"/>
          </a:lnRef>
          <a:fillRef idx="1">
            <a:schemeClr val="lt1"/>
          </a:fillRef>
          <a:effectRef idx="0">
            <a:schemeClr val="accent2"/>
          </a:effectRef>
          <a:fontRef idx="minor">
            <a:schemeClr val="dk1"/>
          </a:fontRef>
        </p:style>
      </p:pic>
      <p:sp>
        <p:nvSpPr>
          <p:cNvPr id="3" name="Блок-схема: подготовка 2"/>
          <p:cNvSpPr/>
          <p:nvPr/>
        </p:nvSpPr>
        <p:spPr>
          <a:xfrm>
            <a:off x="2971800" y="609600"/>
            <a:ext cx="3581400" cy="990600"/>
          </a:xfrm>
          <a:prstGeom prst="flowChartPreparat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002060"/>
                </a:solidFill>
              </a:rPr>
              <a:t> Этнополитический фактор</a:t>
            </a:r>
            <a:endParaRPr lang="ru-RU" b="1" dirty="0">
              <a:solidFill>
                <a:srgbClr val="002060"/>
              </a:solidFill>
            </a:endParaRPr>
          </a:p>
        </p:txBody>
      </p:sp>
      <p:sp>
        <p:nvSpPr>
          <p:cNvPr id="4" name="Блок-схема: альтернативный процесс 3"/>
          <p:cNvSpPr/>
          <p:nvPr/>
        </p:nvSpPr>
        <p:spPr>
          <a:xfrm>
            <a:off x="304800" y="1600200"/>
            <a:ext cx="8534400" cy="11430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2000" b="1" dirty="0" smtClean="0"/>
              <a:t>Русский народ формировался на протяжении нескольких столетий на базе славянских племён, занимавших территорию Восточной Европы.</a:t>
            </a:r>
            <a:endParaRPr lang="ru-RU" sz="2000" b="1" dirty="0"/>
          </a:p>
        </p:txBody>
      </p:sp>
      <p:sp>
        <p:nvSpPr>
          <p:cNvPr id="5" name="Блок-схема: альтернативный процесс 4"/>
          <p:cNvSpPr/>
          <p:nvPr/>
        </p:nvSpPr>
        <p:spPr>
          <a:xfrm>
            <a:off x="304800" y="2514600"/>
            <a:ext cx="8534400"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t>Обычаи, хозяйство, духовная жизнь славян отличались от Западной и Восточной Европы.</a:t>
            </a:r>
            <a:endParaRPr lang="ru-RU" sz="2000" b="1" dirty="0"/>
          </a:p>
        </p:txBody>
      </p:sp>
      <p:sp>
        <p:nvSpPr>
          <p:cNvPr id="6" name="Блок-схема: альтернативный процесс 5"/>
          <p:cNvSpPr/>
          <p:nvPr/>
        </p:nvSpPr>
        <p:spPr>
          <a:xfrm>
            <a:off x="304800" y="3352800"/>
            <a:ext cx="6248400"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t>Особенность славянской общины – восприимчивость к внешним влияниям при сохранении внутреннего своеобразия.</a:t>
            </a:r>
            <a:endParaRPr lang="ru-RU" sz="2000" b="1" dirty="0"/>
          </a:p>
        </p:txBody>
      </p:sp>
      <p:sp>
        <p:nvSpPr>
          <p:cNvPr id="7" name="Блок-схема: альтернативный процесс 6"/>
          <p:cNvSpPr/>
          <p:nvPr/>
        </p:nvSpPr>
        <p:spPr>
          <a:xfrm>
            <a:off x="304800" y="4267200"/>
            <a:ext cx="6248400" cy="11430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smtClean="0"/>
              <a:t>В процессе формирования русского народа приняло участие большое количество неславянских народов, но славянский компонент всегда господствовал.</a:t>
            </a:r>
            <a:endParaRPr lang="ru-RU" sz="2000" b="1" dirty="0"/>
          </a:p>
        </p:txBody>
      </p:sp>
      <p:pic>
        <p:nvPicPr>
          <p:cNvPr id="8" name="Рисунок 7"/>
          <p:cNvPicPr/>
          <p:nvPr/>
        </p:nvPicPr>
        <p:blipFill>
          <a:blip r:embed="rId3"/>
          <a:srcRect/>
          <a:stretch>
            <a:fillRect/>
          </a:stretch>
        </p:blipFill>
        <p:spPr bwMode="auto">
          <a:xfrm>
            <a:off x="6629400" y="381000"/>
            <a:ext cx="1219200" cy="13716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style>
          <a:lnRef idx="2">
            <a:schemeClr val="accent2"/>
          </a:lnRef>
          <a:fillRef idx="1">
            <a:schemeClr val="lt1"/>
          </a:fillRef>
          <a:effectRef idx="0">
            <a:schemeClr val="accent2"/>
          </a:effectRef>
          <a:fontRef idx="minor">
            <a:schemeClr val="dk1"/>
          </a:fontRef>
        </p:style>
      </p:pic>
      <p:pic>
        <p:nvPicPr>
          <p:cNvPr id="9" name="Рисунок 8"/>
          <p:cNvPicPr/>
          <p:nvPr/>
        </p:nvPicPr>
        <p:blipFill>
          <a:blip r:embed="rId4"/>
          <a:srcRect/>
          <a:stretch>
            <a:fillRect/>
          </a:stretch>
        </p:blipFill>
        <p:spPr bwMode="auto">
          <a:xfrm>
            <a:off x="1524000" y="381000"/>
            <a:ext cx="1295400" cy="1371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style>
          <a:lnRef idx="2">
            <a:schemeClr val="accent2"/>
          </a:lnRef>
          <a:fillRef idx="1">
            <a:schemeClr val="lt1"/>
          </a:fillRef>
          <a:effectRef idx="0">
            <a:schemeClr val="accent2"/>
          </a:effectRef>
          <a:fontRef idx="minor">
            <a:schemeClr val="dk1"/>
          </a:fontRef>
        </p:style>
      </p:pic>
      <p:sp>
        <p:nvSpPr>
          <p:cNvPr id="10" name="Блок-схема: альтернативный процесс 9"/>
          <p:cNvSpPr/>
          <p:nvPr/>
        </p:nvSpPr>
        <p:spPr>
          <a:xfrm>
            <a:off x="381000" y="5410200"/>
            <a:ext cx="6172200" cy="12192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000" b="1" i="1" dirty="0" smtClean="0">
                <a:solidFill>
                  <a:srgbClr val="C00000"/>
                </a:solidFill>
              </a:rPr>
              <a:t>Будущий русский народ изначально рождался на полиэтнической основе!!!</a:t>
            </a:r>
            <a:endParaRPr lang="ru-RU" sz="2000"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ссылка на другую страницу 2"/>
          <p:cNvSpPr/>
          <p:nvPr/>
        </p:nvSpPr>
        <p:spPr>
          <a:xfrm>
            <a:off x="304800" y="304800"/>
            <a:ext cx="8305800" cy="990600"/>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dirty="0" smtClean="0">
                <a:solidFill>
                  <a:srgbClr val="002060"/>
                </a:solidFill>
              </a:rPr>
              <a:t>2. Влияние природы на формирование русского характера.</a:t>
            </a:r>
            <a:endParaRPr lang="ru-RU" sz="2400" b="1" dirty="0">
              <a:solidFill>
                <a:srgbClr val="002060"/>
              </a:solidFill>
            </a:endParaRPr>
          </a:p>
        </p:txBody>
      </p:sp>
      <p:sp>
        <p:nvSpPr>
          <p:cNvPr id="4" name="Скругленная прямоугольная выноска 3"/>
          <p:cNvSpPr/>
          <p:nvPr/>
        </p:nvSpPr>
        <p:spPr>
          <a:xfrm>
            <a:off x="152400" y="2057400"/>
            <a:ext cx="3810000" cy="990600"/>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002060"/>
                </a:solidFill>
              </a:rPr>
              <a:t>«История России – история страны, которая колонизуется» В.Ключевский</a:t>
            </a:r>
            <a:endParaRPr lang="ru-RU" b="1" dirty="0">
              <a:solidFill>
                <a:srgbClr val="002060"/>
              </a:solidFill>
            </a:endParaRPr>
          </a:p>
        </p:txBody>
      </p:sp>
      <p:sp>
        <p:nvSpPr>
          <p:cNvPr id="5" name="Скругленная прямоугольная выноска 4"/>
          <p:cNvSpPr/>
          <p:nvPr/>
        </p:nvSpPr>
        <p:spPr>
          <a:xfrm>
            <a:off x="3962400" y="1905000"/>
            <a:ext cx="4876800" cy="1524000"/>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b="1" i="1" dirty="0" smtClean="0">
                <a:solidFill>
                  <a:srgbClr val="002060"/>
                </a:solidFill>
              </a:rPr>
              <a:t>«…пейзаж русской души соответствует пейзажу русской земли…та же безграничность, бесформенность, отсутствие границ и пределов»Н.Бердяев </a:t>
            </a:r>
            <a:endParaRPr lang="ru-RU" b="1" i="1" dirty="0">
              <a:solidFill>
                <a:srgbClr val="002060"/>
              </a:solidFill>
            </a:endParaRPr>
          </a:p>
        </p:txBody>
      </p:sp>
      <p:sp>
        <p:nvSpPr>
          <p:cNvPr id="6" name="Овальная выноска 5"/>
          <p:cNvSpPr/>
          <p:nvPr/>
        </p:nvSpPr>
        <p:spPr>
          <a:xfrm>
            <a:off x="1676400" y="1143000"/>
            <a:ext cx="6096000" cy="838200"/>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bg1"/>
                </a:solidFill>
              </a:rPr>
              <a:t>Докажите!</a:t>
            </a:r>
            <a:endParaRPr lang="ru-RU" b="1" dirty="0">
              <a:solidFill>
                <a:schemeClr val="bg1"/>
              </a:solidFill>
            </a:endParaRPr>
          </a:p>
        </p:txBody>
      </p:sp>
      <p:sp>
        <p:nvSpPr>
          <p:cNvPr id="7" name="Блок-схема: процесс 6"/>
          <p:cNvSpPr/>
          <p:nvPr/>
        </p:nvSpPr>
        <p:spPr>
          <a:xfrm>
            <a:off x="304800" y="3810000"/>
            <a:ext cx="2362200" cy="2819400"/>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i="1" dirty="0" smtClean="0">
                <a:solidFill>
                  <a:srgbClr val="C00000"/>
                </a:solidFill>
              </a:rPr>
              <a:t>\Лес </a:t>
            </a:r>
          </a:p>
          <a:p>
            <a:pPr algn="ctr"/>
            <a:r>
              <a:rPr lang="ru-RU" sz="2400" b="1" i="1" dirty="0" smtClean="0">
                <a:solidFill>
                  <a:srgbClr val="C00000"/>
                </a:solidFill>
              </a:rPr>
              <a:t>\  степь</a:t>
            </a:r>
          </a:p>
          <a:p>
            <a:pPr algn="ctr"/>
            <a:r>
              <a:rPr lang="ru-RU" sz="2400" b="1" i="1" dirty="0" smtClean="0">
                <a:solidFill>
                  <a:srgbClr val="C00000"/>
                </a:solidFill>
              </a:rPr>
              <a:t> \  река </a:t>
            </a:r>
          </a:p>
          <a:p>
            <a:pPr algn="ctr"/>
            <a:r>
              <a:rPr lang="ru-RU" sz="2400" b="1" i="1" dirty="0" smtClean="0">
                <a:solidFill>
                  <a:srgbClr val="C00000"/>
                </a:solidFill>
              </a:rPr>
              <a:t>      \ далеко от моря </a:t>
            </a:r>
          </a:p>
          <a:p>
            <a:pPr algn="ctr"/>
            <a:r>
              <a:rPr lang="ru-RU" sz="2400" b="1" i="1" dirty="0" smtClean="0">
                <a:solidFill>
                  <a:srgbClr val="C00000"/>
                </a:solidFill>
              </a:rPr>
              <a:t>\большие расстояния</a:t>
            </a:r>
            <a:endParaRPr lang="ru-RU" sz="2400" b="1" i="1" dirty="0">
              <a:solidFill>
                <a:srgbClr val="C00000"/>
              </a:solidFill>
            </a:endParaRPr>
          </a:p>
        </p:txBody>
      </p:sp>
      <p:sp>
        <p:nvSpPr>
          <p:cNvPr id="8" name="Блок-схема: процесс 7"/>
          <p:cNvSpPr/>
          <p:nvPr/>
        </p:nvSpPr>
        <p:spPr>
          <a:xfrm>
            <a:off x="2667000" y="3657600"/>
            <a:ext cx="6248400" cy="3048000"/>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i="1" dirty="0" smtClean="0"/>
              <a:t>Страх перед неведомым,</a:t>
            </a:r>
          </a:p>
          <a:p>
            <a:pPr algn="ctr"/>
            <a:r>
              <a:rPr lang="ru-RU" sz="2000" b="1" i="1" dirty="0" smtClean="0"/>
              <a:t>Укрытие, защита, </a:t>
            </a:r>
          </a:p>
          <a:p>
            <a:pPr algn="ctr"/>
            <a:r>
              <a:rPr lang="ru-RU" sz="2000" b="1" i="1" dirty="0" smtClean="0"/>
              <a:t>Определённость, привычка к совместному действию, бесконечность, широта души, замедленное развитие, множество субкультур, неторопливость, упорство, яркие краски, хоровое пение, коллективизм, несплочённость народов,  сильная центральная власть…</a:t>
            </a:r>
            <a:endParaRPr lang="ru-RU" sz="2000" b="1" i="1" dirty="0"/>
          </a:p>
        </p:txBody>
      </p:sp>
      <p:sp>
        <p:nvSpPr>
          <p:cNvPr id="9" name="Овальная выноска 8"/>
          <p:cNvSpPr/>
          <p:nvPr/>
        </p:nvSpPr>
        <p:spPr>
          <a:xfrm>
            <a:off x="1905000" y="3048000"/>
            <a:ext cx="2362200" cy="838200"/>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000" b="1" i="1" dirty="0" smtClean="0">
                <a:solidFill>
                  <a:schemeClr val="bg1"/>
                </a:solidFill>
              </a:rPr>
              <a:t>Соотнесите!</a:t>
            </a:r>
            <a:endParaRPr lang="ru-RU" sz="2000"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edge">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edge">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304800" y="2438400"/>
            <a:ext cx="8534400" cy="4114800"/>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000" b="1" i="1" dirty="0" smtClean="0">
                <a:solidFill>
                  <a:schemeClr val="tx2">
                    <a:lumMod val="75000"/>
                  </a:schemeClr>
                </a:solidFill>
              </a:rPr>
              <a:t>…русские – исторически очень активный народ. Миф о русской лени, который нам всячески навязывают, не имеет под собой никакого основания.  Более того, русский народ исторически очень результативный народ! Иначе говоря, русские очень быстро добиваются тех целей, которые ставят перед собой! Но так случается только в том случае, когда русским открыт смысл поступка и ясна, духовно и душевно, сердцем и разумом принята цель исторического движения.</a:t>
            </a:r>
          </a:p>
          <a:p>
            <a:pPr algn="ctr"/>
            <a:r>
              <a:rPr lang="ru-RU" sz="1400" b="1" i="1" dirty="0" smtClean="0">
                <a:solidFill>
                  <a:schemeClr val="tx2">
                    <a:lumMod val="75000"/>
                  </a:schemeClr>
                </a:solidFill>
              </a:rPr>
              <a:t>С.Перевезенцев (доктор исторических наук)</a:t>
            </a:r>
            <a:endParaRPr lang="ru-RU" sz="1400" b="1" i="1" dirty="0">
              <a:solidFill>
                <a:schemeClr val="tx2">
                  <a:lumMod val="75000"/>
                </a:schemeClr>
              </a:solidFill>
            </a:endParaRPr>
          </a:p>
        </p:txBody>
      </p:sp>
      <p:sp>
        <p:nvSpPr>
          <p:cNvPr id="3" name="Овальная выноска 2"/>
          <p:cNvSpPr/>
          <p:nvPr/>
        </p:nvSpPr>
        <p:spPr>
          <a:xfrm>
            <a:off x="3962400" y="609600"/>
            <a:ext cx="4419600" cy="2133600"/>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bg1"/>
                </a:solidFill>
              </a:rPr>
              <a:t>Подтвердите или опровергните слова учёного</a:t>
            </a:r>
            <a:r>
              <a:rPr lang="ru-RU" dirty="0" smtClean="0">
                <a:solidFill>
                  <a:schemeClr val="bg1"/>
                </a:solidFill>
              </a:rPr>
              <a:t>.</a:t>
            </a:r>
            <a:endParaRPr lang="ru-RU" dirty="0">
              <a:solidFill>
                <a:schemeClr val="bg1"/>
              </a:solidFill>
            </a:endParaRPr>
          </a:p>
        </p:txBody>
      </p:sp>
      <p:pic>
        <p:nvPicPr>
          <p:cNvPr id="4" name="Picture 3"/>
          <p:cNvPicPr>
            <a:picLocks noChangeAspect="1" noChangeArrowheads="1"/>
          </p:cNvPicPr>
          <p:nvPr/>
        </p:nvPicPr>
        <p:blipFill>
          <a:blip r:embed="rId2"/>
          <a:srcRect/>
          <a:stretch>
            <a:fillRect/>
          </a:stretch>
        </p:blipFill>
        <p:spPr bwMode="auto">
          <a:xfrm>
            <a:off x="304800" y="381000"/>
            <a:ext cx="3581400" cy="2425197"/>
          </a:xfrm>
          <a:prstGeom prst="rect">
            <a:avLst/>
          </a:prstGeom>
          <a:ln>
            <a:headEnd/>
            <a:tailEnd/>
          </a:ln>
        </p:spPr>
        <p:style>
          <a:lnRef idx="2">
            <a:schemeClr val="accent2"/>
          </a:lnRef>
          <a:fillRef idx="1">
            <a:schemeClr val="lt1"/>
          </a:fillRef>
          <a:effectRef idx="0">
            <a:schemeClr val="accent2"/>
          </a:effectRef>
          <a:fontRef idx="minor">
            <a:schemeClr val="dk1"/>
          </a:fontRef>
        </p:style>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5486400" y="1524000"/>
            <a:ext cx="3143272" cy="2643206"/>
          </a:xfrm>
          <a:prstGeom prst="rect">
            <a:avLst/>
          </a:prstGeom>
          <a:ln>
            <a:headEnd/>
            <a:tailEnd/>
          </a:ln>
        </p:spPr>
        <p:style>
          <a:lnRef idx="2">
            <a:schemeClr val="accent2"/>
          </a:lnRef>
          <a:fillRef idx="1">
            <a:schemeClr val="lt1"/>
          </a:fillRef>
          <a:effectRef idx="0">
            <a:schemeClr val="accent2"/>
          </a:effectRef>
          <a:fontRef idx="minor">
            <a:schemeClr val="dk1"/>
          </a:fontRef>
        </p:style>
      </p:pic>
      <p:sp>
        <p:nvSpPr>
          <p:cNvPr id="2049" name="Rectangle 1"/>
          <p:cNvSpPr>
            <a:spLocks noChangeArrowheads="1"/>
          </p:cNvSpPr>
          <p:nvPr/>
        </p:nvSpPr>
        <p:spPr bwMode="auto">
          <a:xfrm>
            <a:off x="838200" y="1292661"/>
            <a:ext cx="4495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Прочитать введение к учебнику, выделить дополнительную информацию по теме урока;</a:t>
            </a:r>
            <a:endParaRPr kumimoji="0" lang="ru-RU" sz="28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rPr>
              <a:t>Ответить на вопросы  № 3,4,7, 8</a:t>
            </a:r>
            <a:r>
              <a:rPr kumimoji="0" lang="ru-RU" sz="2800" b="1" i="0" u="none" strike="noStrike" cap="none" normalizeH="0" baseline="0" dirty="0" smtClean="0">
                <a:ln>
                  <a:noFill/>
                </a:ln>
                <a:solidFill>
                  <a:schemeClr val="tx1"/>
                </a:solidFill>
                <a:effectLst/>
                <a:latin typeface="Arial" pitchFamily="34" charset="0"/>
              </a:rPr>
              <a:t> </a:t>
            </a:r>
          </a:p>
        </p:txBody>
      </p:sp>
      <p:sp>
        <p:nvSpPr>
          <p:cNvPr id="6" name="Блок-схема: ссылка на другую страницу 5"/>
          <p:cNvSpPr/>
          <p:nvPr/>
        </p:nvSpPr>
        <p:spPr>
          <a:xfrm>
            <a:off x="1981200" y="381000"/>
            <a:ext cx="3124200" cy="838200"/>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rgbClr val="FF0000"/>
                </a:solidFill>
              </a:rPr>
              <a:t>Домашнее задание</a:t>
            </a:r>
            <a:endParaRPr lang="ru-RU"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200" y="1600200"/>
            <a:ext cx="7620000" cy="1200329"/>
          </a:xfrm>
          <a:prstGeom prst="rect">
            <a:avLst/>
          </a:prstGeom>
        </p:spPr>
        <p:txBody>
          <a:bodyPr wrap="square">
            <a:spAutoFit/>
          </a:bodyPr>
          <a:lstStyle/>
          <a:p>
            <a:r>
              <a:rPr lang="ru-RU" u="sng" dirty="0" smtClean="0">
                <a:hlinkClick r:id="rId2"/>
              </a:rPr>
              <a:t>http://files.school-collection.edu.ru/dlrstore/1df8d5a3-1892-44b3-b8da-0038eea3ffcf/%5BIS10IO_1_1-02%5D_%5BGA_03%5D.html</a:t>
            </a:r>
            <a:endParaRPr lang="ru-RU" dirty="0" smtClean="0"/>
          </a:p>
          <a:p>
            <a:r>
              <a:rPr lang="ru-RU" u="sng" dirty="0" smtClean="0">
                <a:hlinkClick r:id="rId3"/>
              </a:rPr>
              <a:t>http://files.school-collection.edu.ru/dlrstore/8f973f07-d165-4314-833a-7c446abf9ee5/%5BIS10IO_1_1-01%5D_%5BCX_01%5D.swf</a:t>
            </a:r>
            <a:endParaRPr lang="ru-RU" dirty="0"/>
          </a:p>
        </p:txBody>
      </p:sp>
      <p:sp>
        <p:nvSpPr>
          <p:cNvPr id="3" name="Прямоугольник 2"/>
          <p:cNvSpPr/>
          <p:nvPr/>
        </p:nvSpPr>
        <p:spPr>
          <a:xfrm>
            <a:off x="914400" y="533400"/>
            <a:ext cx="36576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Использованные ресурсы:</a:t>
            </a:r>
            <a:endParaRPr lang="ru-RU"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481</Words>
  <PresentationFormat>Экран (4:3)</PresentationFormat>
  <Paragraphs>70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13</cp:lastModifiedBy>
  <cp:revision>70</cp:revision>
  <dcterms:modified xsi:type="dcterms:W3CDTF">2013-01-29T19:05:29Z</dcterms:modified>
</cp:coreProperties>
</file>