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65" r:id="rId4"/>
    <p:sldId id="285" r:id="rId5"/>
    <p:sldId id="268" r:id="rId6"/>
    <p:sldId id="294" r:id="rId7"/>
    <p:sldId id="267" r:id="rId8"/>
    <p:sldId id="259" r:id="rId9"/>
    <p:sldId id="261" r:id="rId10"/>
    <p:sldId id="286" r:id="rId11"/>
    <p:sldId id="284" r:id="rId12"/>
    <p:sldId id="272" r:id="rId13"/>
    <p:sldId id="270" r:id="rId14"/>
    <p:sldId id="287" r:id="rId15"/>
    <p:sldId id="271" r:id="rId16"/>
    <p:sldId id="273" r:id="rId17"/>
    <p:sldId id="288" r:id="rId18"/>
    <p:sldId id="260" r:id="rId19"/>
    <p:sldId id="275" r:id="rId20"/>
    <p:sldId id="289" r:id="rId21"/>
    <p:sldId id="277" r:id="rId22"/>
    <p:sldId id="281" r:id="rId23"/>
    <p:sldId id="280" r:id="rId24"/>
    <p:sldId id="292" r:id="rId25"/>
    <p:sldId id="290" r:id="rId26"/>
    <p:sldId id="283" r:id="rId27"/>
    <p:sldId id="263" r:id="rId28"/>
    <p:sldId id="291" r:id="rId29"/>
    <p:sldId id="274" r:id="rId30"/>
    <p:sldId id="264" r:id="rId31"/>
    <p:sldId id="293" r:id="rId32"/>
    <p:sldId id="297" r:id="rId33"/>
    <p:sldId id="276" r:id="rId34"/>
    <p:sldId id="278" r:id="rId35"/>
    <p:sldId id="258" r:id="rId36"/>
    <p:sldId id="256" r:id="rId37"/>
    <p:sldId id="279" r:id="rId38"/>
    <p:sldId id="295" r:id="rId39"/>
    <p:sldId id="296" r:id="rId40"/>
    <p:sldId id="298" r:id="rId41"/>
    <p:sldId id="299" r:id="rId42"/>
    <p:sldId id="262" r:id="rId43"/>
    <p:sldId id="300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7D8382"/>
    <a:srgbClr val="FF0000"/>
    <a:srgbClr val="99CCFF"/>
    <a:srgbClr val="CC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6" autoAdjust="0"/>
    <p:restoredTop sz="94660"/>
  </p:normalViewPr>
  <p:slideViewPr>
    <p:cSldViewPr>
      <p:cViewPr varScale="1">
        <p:scale>
          <a:sx n="38" d="100"/>
          <a:sy n="38" d="100"/>
        </p:scale>
        <p:origin x="-134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C4920-D427-40BD-A50A-56E1AA73CB3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9DF85-B1C9-4557-A421-FA84C657790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94C7B-1FF4-4B5B-97CA-799CBA79602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FF9DE-4F61-4ADE-88CA-1B8668CAEDA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7190A-38AD-4D83-B804-A35A64D0EEC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31BFA0-10BB-4609-8157-D8B36E74288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D77E8-161D-467B-BC06-7C4917284BE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75FD0-346B-484E-9B15-F6C5D260420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2BDE8D-94A3-448C-9322-A6B614AD1BD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B47E3-0760-4B3B-9ED2-75F12FF6522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A5ED70-B630-469B-8936-CD97E646F1A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42D6AC5-1424-42AD-8979-7DACBF217B9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ocuments%20and%20Settings\&#1040;&#1076;&#1084;&#1080;&#1085;&#1080;&#1089;&#1090;&#1088;&#1072;&#1090;&#1086;&#1088;\&#1056;&#1072;&#1073;&#1086;&#1095;&#1080;&#1081;%20&#1089;&#1090;&#1086;&#1083;\&#1044;&#1074;&#1086;&#1088;&#1103;&#1085;&#1089;&#1082;&#1086;&#1074;\&#1053;&#1086;&#1074;&#1072;&#1103;%20&#1087;&#1072;&#1087;&#1082;&#1072;\SVIR_02.WAV" TargetMode="Externa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ocuments%20and%20Settings\&#1040;&#1076;&#1084;&#1080;&#1085;&#1080;&#1089;&#1090;&#1088;&#1072;&#1090;&#1086;&#1088;\&#1056;&#1072;&#1073;&#1086;&#1095;&#1080;&#1081;%20&#1089;&#1090;&#1086;&#1083;\&#1044;&#1074;&#1086;&#1088;&#1103;&#1085;&#1089;&#1082;&#1086;&#1074;\&#1087;&#1080;&#1089;&#1072;&#1090;&#1077;&#1083;&#1100;%20&#1044;&#1074;&#1086;&#1088;&#1103;&#1085;&#1089;&#1082;&#1086;&#1074;\jgykfh.wav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ocuments%20and%20Settings\&#1040;&#1076;&#1084;&#1080;&#1085;&#1080;&#1089;&#1090;&#1088;&#1072;&#1090;&#1086;&#1088;\&#1056;&#1072;&#1073;&#1086;&#1095;&#1080;&#1081;%20&#1089;&#1090;&#1086;&#1083;\&#1044;&#1074;&#1086;&#1088;&#1103;&#1085;&#1089;&#1082;&#1086;&#1074;\&#1087;&#1080;&#1089;&#1072;&#1090;&#1077;&#1083;&#1100;%20&#1044;&#1074;&#1086;&#1088;&#1103;&#1085;&#1089;&#1082;&#1086;&#1074;\00000000000000000000.wav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ocuments%20and%20Settings\&#1040;&#1076;&#1084;&#1080;&#1085;&#1080;&#1089;&#1090;&#1088;&#1072;&#1090;&#1086;&#1088;\&#1056;&#1072;&#1073;&#1086;&#1095;&#1080;&#1081;%20&#1089;&#1090;&#1086;&#1083;\&#1044;&#1074;&#1086;&#1088;&#1103;&#1085;&#1089;&#1082;&#1086;&#1074;\&#1087;&#1080;&#1089;&#1072;&#1090;&#1077;&#1083;&#1100;%20&#1044;&#1074;&#1086;&#1088;&#1103;&#1085;&#1089;&#1082;&#1086;&#1074;\7865.wav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ocuments%20and%20Settings\&#1040;&#1076;&#1084;&#1080;&#1085;&#1080;&#1089;&#1090;&#1088;&#1072;&#1090;&#1086;&#1088;\&#1056;&#1072;&#1073;&#1086;&#1095;&#1080;&#1081;%20&#1089;&#1090;&#1086;&#1083;\&#1084;&#1091;&#1079;&#1099;&#1082;&#1072;\The%20Best\Royal%20Philarmonic%20Orchestra%20-%20Yesterday.mp3" TargetMode="Externa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ocuments%20and%20Settings\&#1040;&#1076;&#1084;&#1080;&#1085;&#1080;&#1089;&#1090;&#1088;&#1072;&#1090;&#1086;&#1088;\&#1056;&#1072;&#1073;&#1086;&#1095;&#1080;&#1081;%20&#1089;&#1090;&#1086;&#1083;\&#1044;&#1074;&#1086;&#1088;&#1103;&#1085;&#1089;&#1082;&#1086;&#1074;\&#1087;&#1080;&#1089;&#1072;&#1090;&#1077;&#1083;&#1100;%20&#1044;&#1074;&#1086;&#1088;&#1103;&#1085;&#1089;&#1082;&#1086;&#1074;\'ugusr.wav" TargetMode="Externa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70-е 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0"/>
            <a:ext cx="5029200" cy="6929438"/>
          </a:xfrm>
          <a:prstGeom prst="rect">
            <a:avLst/>
          </a:prstGeom>
          <a:noFill/>
        </p:spPr>
      </p:pic>
      <p:sp>
        <p:nvSpPr>
          <p:cNvPr id="18437" name="WordArt 5"/>
          <p:cNvSpPr>
            <a:spLocks noChangeArrowheads="1" noChangeShapeType="1" noTextEdit="1"/>
          </p:cNvSpPr>
          <p:nvPr/>
        </p:nvSpPr>
        <p:spPr bwMode="auto">
          <a:xfrm rot="797836">
            <a:off x="685800" y="609600"/>
            <a:ext cx="2571750" cy="4953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Владимир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Николаевич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Дворянсков</a:t>
            </a:r>
          </a:p>
        </p:txBody>
      </p:sp>
      <p:pic>
        <p:nvPicPr>
          <p:cNvPr id="18438" name="Picture 6" descr="2L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021762">
            <a:off x="0" y="4343400"/>
            <a:ext cx="6103938" cy="57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752600"/>
          </a:xfrm>
        </p:spPr>
        <p:txBody>
          <a:bodyPr/>
          <a:lstStyle/>
          <a:p>
            <a:r>
              <a:rPr lang="ru-RU" sz="4000"/>
              <a:t>Первое стихотворение</a:t>
            </a:r>
            <a:br>
              <a:rPr lang="ru-RU" sz="4000"/>
            </a:br>
            <a:r>
              <a:rPr lang="ru-RU" sz="4000"/>
              <a:t> было опубликовано</a:t>
            </a:r>
            <a:br>
              <a:rPr lang="ru-RU" sz="4000"/>
            </a:br>
            <a:r>
              <a:rPr lang="ru-RU" sz="4000"/>
              <a:t/>
            </a:r>
            <a:br>
              <a:rPr lang="ru-RU" sz="4000"/>
            </a:br>
            <a:r>
              <a:rPr lang="ru-RU" sz="4000"/>
              <a:t>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/>
              <a:t> 4 апреля 1965 г. в газете «Путь Ленина»</a:t>
            </a:r>
          </a:p>
          <a:p>
            <a:pPr>
              <a:buFontTx/>
              <a:buNone/>
            </a:pPr>
            <a:endParaRPr lang="ru-RU"/>
          </a:p>
          <a:p>
            <a:pPr>
              <a:buFontTx/>
              <a:buNone/>
            </a:pPr>
            <a:r>
              <a:rPr lang="ru-RU"/>
              <a:t>                       (г. Сенгилей)</a:t>
            </a:r>
          </a:p>
        </p:txBody>
      </p:sp>
      <p:pic>
        <p:nvPicPr>
          <p:cNvPr id="35844" name="Picture 4" descr="Володя Дорянсков, ченик начальных клас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362200"/>
            <a:ext cx="2933700" cy="4191000"/>
          </a:xfrm>
          <a:prstGeom prst="rect">
            <a:avLst/>
          </a:prstGeom>
          <a:noFill/>
        </p:spPr>
      </p:pic>
      <p:pic>
        <p:nvPicPr>
          <p:cNvPr id="35845" name="Picture 5" descr="сканирование01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352800"/>
            <a:ext cx="51816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3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Зимняя сказ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0"/>
            <a:ext cx="4343400" cy="6858000"/>
          </a:xfrm>
          <a:prstGeom prst="rect">
            <a:avLst/>
          </a:prstGeom>
          <a:noFill/>
        </p:spPr>
      </p:pic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304800" y="266700"/>
            <a:ext cx="3970338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b="1" i="1">
                <a:solidFill>
                  <a:schemeClr val="bg1"/>
                </a:solidFill>
              </a:rPr>
              <a:t>ВЕТЕР-ОЗОРНИК</a:t>
            </a:r>
          </a:p>
          <a:p>
            <a:r>
              <a:rPr lang="ru-RU" sz="2400">
                <a:solidFill>
                  <a:schemeClr val="bg1"/>
                </a:solidFill>
              </a:rPr>
              <a:t>Пляшет ветер и резвится,</a:t>
            </a:r>
          </a:p>
          <a:p>
            <a:r>
              <a:rPr lang="ru-RU" sz="2400">
                <a:solidFill>
                  <a:schemeClr val="bg1"/>
                </a:solidFill>
              </a:rPr>
              <a:t>Ставни ветхие стучат.</a:t>
            </a:r>
          </a:p>
          <a:p>
            <a:r>
              <a:rPr lang="ru-RU" sz="2400">
                <a:solidFill>
                  <a:schemeClr val="bg1"/>
                </a:solidFill>
              </a:rPr>
              <a:t>То метнется, то дымится,</a:t>
            </a:r>
          </a:p>
          <a:p>
            <a:r>
              <a:rPr lang="ru-RU" sz="2400">
                <a:solidFill>
                  <a:schemeClr val="bg1"/>
                </a:solidFill>
              </a:rPr>
              <a:t>Лезет в окна сгоряча.</a:t>
            </a:r>
          </a:p>
          <a:p>
            <a:r>
              <a:rPr lang="ru-RU" sz="2400">
                <a:solidFill>
                  <a:schemeClr val="bg1"/>
                </a:solidFill>
              </a:rPr>
              <a:t>Тонконогие березы</a:t>
            </a:r>
          </a:p>
          <a:p>
            <a:r>
              <a:rPr lang="ru-RU" sz="2400">
                <a:solidFill>
                  <a:schemeClr val="bg1"/>
                </a:solidFill>
              </a:rPr>
              <a:t>Пригибает до земли,</a:t>
            </a:r>
          </a:p>
          <a:p>
            <a:r>
              <a:rPr lang="ru-RU" sz="2400">
                <a:solidFill>
                  <a:schemeClr val="bg1"/>
                </a:solidFill>
              </a:rPr>
              <a:t>Растрепал сосульки-косы</a:t>
            </a:r>
          </a:p>
          <a:p>
            <a:r>
              <a:rPr lang="ru-RU" sz="2400">
                <a:solidFill>
                  <a:schemeClr val="bg1"/>
                </a:solidFill>
              </a:rPr>
              <a:t>У красавицы зимы.</a:t>
            </a:r>
          </a:p>
          <a:p>
            <a:r>
              <a:rPr lang="ru-RU" sz="2400">
                <a:solidFill>
                  <a:schemeClr val="bg1"/>
                </a:solidFill>
              </a:rPr>
              <a:t>С плеч у модницы сосенки</a:t>
            </a:r>
          </a:p>
          <a:p>
            <a:r>
              <a:rPr lang="ru-RU" sz="2400">
                <a:solidFill>
                  <a:schemeClr val="bg1"/>
                </a:solidFill>
              </a:rPr>
              <a:t>Сдернул белые шелка.</a:t>
            </a:r>
          </a:p>
          <a:p>
            <a:r>
              <a:rPr lang="ru-RU" sz="2400">
                <a:solidFill>
                  <a:schemeClr val="bg1"/>
                </a:solidFill>
              </a:rPr>
              <a:t>Снится тополю поземка,</a:t>
            </a:r>
          </a:p>
          <a:p>
            <a:r>
              <a:rPr lang="ru-RU" sz="2400">
                <a:solidFill>
                  <a:schemeClr val="bg1"/>
                </a:solidFill>
              </a:rPr>
              <a:t>Словно белая река.</a:t>
            </a:r>
          </a:p>
          <a:p>
            <a:endParaRPr lang="ru-RU" sz="2400">
              <a:solidFill>
                <a:schemeClr val="bg1"/>
              </a:solidFill>
            </a:endParaRPr>
          </a:p>
          <a:p>
            <a:endParaRPr lang="ru-RU" sz="2400">
              <a:solidFill>
                <a:schemeClr val="bg1"/>
              </a:solidFill>
            </a:endParaRPr>
          </a:p>
          <a:p>
            <a:r>
              <a:rPr lang="ru-RU" sz="2000">
                <a:solidFill>
                  <a:schemeClr val="bg1"/>
                </a:solidFill>
              </a:rPr>
              <a:t>В.Дворянсков,</a:t>
            </a:r>
          </a:p>
          <a:p>
            <a:r>
              <a:rPr lang="ru-RU" sz="2000">
                <a:solidFill>
                  <a:schemeClr val="bg1"/>
                </a:solidFill>
              </a:rPr>
              <a:t>Ученик 9 класса  ср.шк.№ 1</a:t>
            </a:r>
          </a:p>
          <a:p>
            <a:endParaRPr lang="ru-RU" sz="2000">
              <a:solidFill>
                <a:schemeClr val="bg1"/>
              </a:solidFill>
            </a:endParaRPr>
          </a:p>
          <a:p>
            <a:endParaRPr lang="ru-RU" sz="2000">
              <a:solidFill>
                <a:schemeClr val="bg1"/>
              </a:solidFill>
            </a:endParaRPr>
          </a:p>
        </p:txBody>
      </p:sp>
      <p:pic>
        <p:nvPicPr>
          <p:cNvPr id="33804" name="SVIR_02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16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07" fill="hold"/>
                                        <p:tgtEl>
                                          <p:spTgt spid="338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80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100000">
              <a:schemeClr val="folHlink">
                <a:gamma/>
                <a:tint val="4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У лечебного родникового пруда в Екатериновк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0875" y="0"/>
            <a:ext cx="4683125" cy="6858000"/>
          </a:xfrm>
          <a:prstGeom prst="rect">
            <a:avLst/>
          </a:prstGeom>
          <a:noFill/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0" y="457200"/>
            <a:ext cx="8610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b="1"/>
              <a:t>Казалось в детстве нам, что мы бессмертны, </a:t>
            </a:r>
          </a:p>
          <a:p>
            <a:r>
              <a:rPr lang="ru-RU" sz="2800" b="1"/>
              <a:t>Что будем жить без горя и  тоски. </a:t>
            </a:r>
          </a:p>
          <a:p>
            <a:r>
              <a:rPr lang="ru-RU" sz="2800" b="1"/>
              <a:t>Но вот года промчались, словно ветры, </a:t>
            </a:r>
          </a:p>
          <a:p>
            <a:r>
              <a:rPr lang="ru-RU" sz="2800" b="1"/>
              <a:t>И забелелись инеем виски…</a:t>
            </a:r>
          </a:p>
        </p:txBody>
      </p:sp>
      <p:pic>
        <p:nvPicPr>
          <p:cNvPr id="21511" name="Picture 7" descr="reshetk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5638800"/>
            <a:ext cx="3657600" cy="609600"/>
          </a:xfrm>
          <a:prstGeom prst="rect">
            <a:avLst/>
          </a:prstGeom>
          <a:noFill/>
        </p:spPr>
      </p:pic>
      <p:pic>
        <p:nvPicPr>
          <p:cNvPr id="21512" name="jgykfh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392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0" fill="hold"/>
                                        <p:tgtEl>
                                          <p:spTgt spid="215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Фотография для первой книги ВОДОПОЛ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57600" cy="6858000"/>
          </a:xfrm>
          <a:prstGeom prst="rect">
            <a:avLst/>
          </a:prstGeom>
          <a:noFill/>
        </p:spPr>
      </p:pic>
      <p:sp>
        <p:nvSpPr>
          <p:cNvPr id="19461" name="WordArt 5"/>
          <p:cNvSpPr>
            <a:spLocks noChangeArrowheads="1" noChangeShapeType="1" noTextEdit="1"/>
          </p:cNvSpPr>
          <p:nvPr/>
        </p:nvSpPr>
        <p:spPr bwMode="auto">
          <a:xfrm>
            <a:off x="3962400" y="304800"/>
            <a:ext cx="4886325" cy="2095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Закончил Ульяновский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педагогический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университет.</a:t>
            </a:r>
          </a:p>
        </p:txBody>
      </p:sp>
      <p:sp>
        <p:nvSpPr>
          <p:cNvPr id="19464" name="WordArt 8"/>
          <p:cNvSpPr>
            <a:spLocks noChangeArrowheads="1" noChangeShapeType="1" noTextEdit="1"/>
          </p:cNvSpPr>
          <p:nvPr/>
        </p:nvSpPr>
        <p:spPr bwMode="auto">
          <a:xfrm rot="-375305">
            <a:off x="4572000" y="3276600"/>
            <a:ext cx="3581400" cy="23574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И все это время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писал стихи...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WordArt 4"/>
          <p:cNvSpPr>
            <a:spLocks noChangeArrowheads="1" noChangeShapeType="1" noTextEdit="1"/>
          </p:cNvSpPr>
          <p:nvPr/>
        </p:nvSpPr>
        <p:spPr bwMode="auto">
          <a:xfrm>
            <a:off x="457200" y="1524000"/>
            <a:ext cx="4495800" cy="4373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63625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Служил в 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армии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в Забайкалье.</a:t>
            </a:r>
          </a:p>
        </p:txBody>
      </p:sp>
      <p:pic>
        <p:nvPicPr>
          <p:cNvPr id="36869" name="Picture 5" descr="Служба в арм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0"/>
            <a:ext cx="3962400" cy="6858000"/>
          </a:xfrm>
          <a:prstGeom prst="rect">
            <a:avLst/>
          </a:prstGeom>
          <a:noFill/>
        </p:spPr>
      </p:pic>
      <p:sp>
        <p:nvSpPr>
          <p:cNvPr id="36870" name="WordArt 6"/>
          <p:cNvSpPr>
            <a:spLocks noChangeArrowheads="1" noChangeShapeType="1" noTextEdit="1"/>
          </p:cNvSpPr>
          <p:nvPr/>
        </p:nvSpPr>
        <p:spPr bwMode="auto">
          <a:xfrm rot="-810231">
            <a:off x="1371600" y="3962400"/>
            <a:ext cx="3581400" cy="23574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И продолжал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писать стихи...</a:t>
            </a:r>
          </a:p>
        </p:txBody>
      </p:sp>
      <p:pic>
        <p:nvPicPr>
          <p:cNvPr id="36871" name="Picture 7" descr="Армейские год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57600" cy="2351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nimBg="1"/>
      <p:bldP spid="3687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4" name="Picture 4" descr="Работа над стих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753600" cy="6858000"/>
          </a:xfrm>
          <a:prstGeom prst="rect">
            <a:avLst/>
          </a:prstGeom>
          <a:noFill/>
        </p:spPr>
      </p:pic>
      <p:sp>
        <p:nvSpPr>
          <p:cNvPr id="20485" name="WordArt 5"/>
          <p:cNvSpPr>
            <a:spLocks noChangeArrowheads="1" noChangeShapeType="1" noTextEdit="1"/>
          </p:cNvSpPr>
          <p:nvPr/>
        </p:nvSpPr>
        <p:spPr bwMode="auto">
          <a:xfrm>
            <a:off x="457200" y="533400"/>
            <a:ext cx="5867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2"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Творчество молодого </a:t>
            </a:r>
          </a:p>
          <a:p>
            <a:pPr algn="ctr"/>
            <a:r>
              <a:rPr lang="ru-RU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2"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поэта заметили </a:t>
            </a:r>
          </a:p>
          <a:p>
            <a:pPr algn="ctr"/>
            <a:r>
              <a:rPr lang="ru-RU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2"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в Москве.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На крыльце редакции ПУТЬ ЛЕНИ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28600"/>
            <a:ext cx="6072188" cy="4000500"/>
          </a:xfrm>
          <a:prstGeom prst="rect">
            <a:avLst/>
          </a:prstGeom>
          <a:noFill/>
        </p:spPr>
      </p:pic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838200" y="4267200"/>
            <a:ext cx="73914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Вскоре в 1976 г.</a:t>
            </a:r>
          </a:p>
          <a:p>
            <a:pPr algn="ctr"/>
            <a:r>
              <a:rPr lang="ru-RU" sz="3600" kern="1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вышла</a:t>
            </a:r>
          </a:p>
          <a:p>
            <a:pPr algn="ctr"/>
            <a:r>
              <a:rPr lang="ru-RU" sz="3600" kern="1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первая книга</a:t>
            </a:r>
          </a:p>
          <a:p>
            <a:pPr algn="ctr"/>
            <a:r>
              <a:rPr lang="ru-RU" sz="3600" kern="1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"Осенние костры".</a:t>
            </a:r>
          </a:p>
        </p:txBody>
      </p:sp>
      <p:pic>
        <p:nvPicPr>
          <p:cNvPr id="22534" name="Picture 6" descr="2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367352">
            <a:off x="0" y="6096000"/>
            <a:ext cx="600075" cy="514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сканирование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03763" y="0"/>
            <a:ext cx="4440237" cy="6858000"/>
          </a:xfrm>
          <a:noFill/>
          <a:ln/>
        </p:spPr>
      </p:pic>
      <p:sp>
        <p:nvSpPr>
          <p:cNvPr id="37893" name="WordArt 5"/>
          <p:cNvSpPr>
            <a:spLocks noChangeArrowheads="1" noChangeShapeType="1" noTextEdit="1"/>
          </p:cNvSpPr>
          <p:nvPr/>
        </p:nvSpPr>
        <p:spPr bwMode="auto">
          <a:xfrm>
            <a:off x="304800" y="685800"/>
            <a:ext cx="417195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Через два года-</a:t>
            </a:r>
          </a:p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сборник</a:t>
            </a:r>
          </a:p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"ВОДОПОЛЬ"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990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70-е 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8425" y="0"/>
            <a:ext cx="5235575" cy="6858000"/>
          </a:xfrm>
          <a:prstGeom prst="rect">
            <a:avLst/>
          </a:prstGeom>
          <a:noFill/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228600" y="304800"/>
            <a:ext cx="3581400" cy="586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Стихи печатались</a:t>
            </a:r>
          </a:p>
          <a:p>
            <a:pPr algn="ctr"/>
            <a:r>
              <a:rPr lang="ru-RU" sz="3600" kern="10">
                <a:ln w="9525">
                  <a:solidFill>
                    <a:srgbClr val="CC99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в журналах, коллектив-</a:t>
            </a:r>
          </a:p>
          <a:p>
            <a:pPr algn="ctr"/>
            <a:r>
              <a:rPr lang="ru-RU" sz="3600" kern="10">
                <a:ln w="9525">
                  <a:solidFill>
                    <a:srgbClr val="CC99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ных сборниках, </a:t>
            </a:r>
          </a:p>
          <a:p>
            <a:pPr algn="ctr"/>
            <a:r>
              <a:rPr lang="ru-RU" sz="3600" kern="10">
                <a:ln w="9525">
                  <a:solidFill>
                    <a:srgbClr val="CC99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в одной</a:t>
            </a:r>
          </a:p>
          <a:p>
            <a:pPr algn="ctr"/>
            <a:r>
              <a:rPr lang="ru-RU" sz="3600" kern="10">
                <a:ln w="9525">
                  <a:solidFill>
                    <a:srgbClr val="CC99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 из антологий русской</a:t>
            </a:r>
          </a:p>
          <a:p>
            <a:pPr algn="ctr"/>
            <a:r>
              <a:rPr lang="ru-RU" sz="3600" kern="10">
                <a:ln w="9525">
                  <a:solidFill>
                    <a:srgbClr val="CC99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поэзии. Выходили</a:t>
            </a:r>
          </a:p>
          <a:p>
            <a:pPr algn="ctr"/>
            <a:r>
              <a:rPr lang="ru-RU" sz="3600" kern="10">
                <a:ln w="9525">
                  <a:solidFill>
                    <a:srgbClr val="CC99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новые книги.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486400" y="6491288"/>
            <a:ext cx="3541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ФОТО АВКСЕНТИЯ ГАЛАГОЗА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80" name="Picture 4" descr="На заседании Областного литературного объединения НАДЕЖД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</p:spPr>
      </p:pic>
      <p:sp>
        <p:nvSpPr>
          <p:cNvPr id="24581" name="WordArt 5"/>
          <p:cNvSpPr>
            <a:spLocks noChangeArrowheads="1" noChangeShapeType="1" noTextEdit="1"/>
          </p:cNvSpPr>
          <p:nvPr/>
        </p:nvSpPr>
        <p:spPr bwMode="auto">
          <a:xfrm>
            <a:off x="304800" y="5029200"/>
            <a:ext cx="8839200" cy="1571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Arial"/>
                <a:cs typeface="Arial"/>
              </a:rPr>
              <a:t>В 1978 г. В. Дворянсков</a:t>
            </a:r>
          </a:p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Arial"/>
                <a:cs typeface="Arial"/>
              </a:rPr>
              <a:t>был принят</a:t>
            </a:r>
          </a:p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Arial"/>
                <a:cs typeface="Arial"/>
              </a:rPr>
              <a:t>в члены Союза писателей СССР.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 descr="За работо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381000" y="381000"/>
            <a:ext cx="73152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rPr>
              <a:t>"ЖИЗНЬ -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rPr>
              <a:t> БЫСТРОКРЫЛАЯ ПТИЦА..."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WordArt 4"/>
          <p:cNvSpPr>
            <a:spLocks noChangeArrowheads="1" noChangeShapeType="1" noTextEdit="1"/>
          </p:cNvSpPr>
          <p:nvPr/>
        </p:nvSpPr>
        <p:spPr bwMode="auto">
          <a:xfrm>
            <a:off x="3657600" y="381000"/>
            <a:ext cx="5105400" cy="601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Arial"/>
                <a:cs typeface="Arial"/>
              </a:rPr>
              <a:t>В 1982 г. </a:t>
            </a:r>
          </a:p>
          <a:p>
            <a:pPr algn="ctr"/>
            <a:r>
              <a:rPr lang="ru-RU" sz="36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Arial"/>
                <a:cs typeface="Arial"/>
              </a:rPr>
              <a:t>было </a:t>
            </a:r>
          </a:p>
          <a:p>
            <a:pPr algn="ctr"/>
            <a:r>
              <a:rPr lang="ru-RU" sz="36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Arial"/>
                <a:cs typeface="Arial"/>
              </a:rPr>
              <a:t>присвоено </a:t>
            </a:r>
          </a:p>
          <a:p>
            <a:pPr algn="ctr"/>
            <a:r>
              <a:rPr lang="ru-RU" sz="36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Arial"/>
                <a:cs typeface="Arial"/>
              </a:rPr>
              <a:t>звание</a:t>
            </a:r>
          </a:p>
          <a:p>
            <a:pPr algn="ctr"/>
            <a:r>
              <a:rPr lang="ru-RU" sz="36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Arial"/>
                <a:cs typeface="Arial"/>
              </a:rPr>
              <a:t>лауреата </a:t>
            </a:r>
          </a:p>
          <a:p>
            <a:pPr algn="ctr"/>
            <a:r>
              <a:rPr lang="ru-RU" sz="36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Arial"/>
                <a:cs typeface="Arial"/>
              </a:rPr>
              <a:t>Областной</a:t>
            </a:r>
          </a:p>
          <a:p>
            <a:pPr algn="ctr"/>
            <a:r>
              <a:rPr lang="ru-RU" sz="36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Arial"/>
                <a:cs typeface="Arial"/>
              </a:rPr>
              <a:t> премии</a:t>
            </a:r>
          </a:p>
          <a:p>
            <a:pPr algn="ctr"/>
            <a:r>
              <a:rPr lang="ru-RU" sz="36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Arial"/>
                <a:cs typeface="Arial"/>
              </a:rPr>
              <a:t>Ленинского</a:t>
            </a:r>
          </a:p>
          <a:p>
            <a:pPr algn="ctr"/>
            <a:r>
              <a:rPr lang="ru-RU" sz="36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Arial"/>
                <a:cs typeface="Arial"/>
              </a:rPr>
              <a:t> комсомола.</a:t>
            </a:r>
          </a:p>
        </p:txBody>
      </p:sp>
      <p:pic>
        <p:nvPicPr>
          <p:cNvPr id="38917" name="Picture 5" descr="С женой в гостя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3489325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8" name="Picture 4" descr="Москва, Красная площад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6629" name="WordArt 5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82000" cy="2095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Работал в молодежной газете,</a:t>
            </a:r>
          </a:p>
          <a:p>
            <a:pPr algn="ctr"/>
            <a:r>
              <a:rPr lang="ru-RU" sz="36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руководил объединением</a:t>
            </a:r>
          </a:p>
          <a:p>
            <a:pPr algn="ctr"/>
            <a:r>
              <a:rPr lang="ru-RU" sz="36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"Надежда", был</a:t>
            </a:r>
          </a:p>
          <a:p>
            <a:pPr algn="ctr"/>
            <a:r>
              <a:rPr lang="ru-RU" sz="36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заместителем редактора журнала "Мономах"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4" name="Picture 4" descr="Копия IMGP20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</p:spPr>
      </p:pic>
      <p:sp>
        <p:nvSpPr>
          <p:cNvPr id="30725" name="WordArt 5"/>
          <p:cNvSpPr>
            <a:spLocks noChangeArrowheads="1" noChangeShapeType="1" noTextEdit="1"/>
          </p:cNvSpPr>
          <p:nvPr/>
        </p:nvSpPr>
        <p:spPr bwMode="auto">
          <a:xfrm>
            <a:off x="5362575" y="381000"/>
            <a:ext cx="3781425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В настоящее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 время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Владимир Николаевич  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на профессиональной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писательской 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работе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WordArt 5"/>
          <p:cNvSpPr>
            <a:spLocks noChangeArrowheads="1" noChangeShapeType="1" noTextEdit="1"/>
          </p:cNvSpPr>
          <p:nvPr/>
        </p:nvSpPr>
        <p:spPr bwMode="auto">
          <a:xfrm>
            <a:off x="-762000" y="533400"/>
            <a:ext cx="5181600" cy="571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Особая дружба 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связывает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ульяновского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 поэта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с коллективом 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гимназии  № 30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               Железнодорожного р-на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г. Ульяновска</a:t>
            </a:r>
          </a:p>
        </p:txBody>
      </p:sp>
      <p:pic>
        <p:nvPicPr>
          <p:cNvPr id="29708" name="Picture 12" descr="Копия IMGP20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0"/>
            <a:ext cx="5638800" cy="4267200"/>
          </a:xfrm>
          <a:prstGeom prst="rect">
            <a:avLst/>
          </a:prstGeom>
          <a:noFill/>
        </p:spPr>
      </p:pic>
      <p:pic>
        <p:nvPicPr>
          <p:cNvPr id="29709" name="Picture 13" descr="Копия IMGP20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4419600"/>
            <a:ext cx="34290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Копия IMGP2042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143500" cy="6858000"/>
          </a:xfrm>
          <a:noFill/>
          <a:ln/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648200" y="0"/>
            <a:ext cx="5160963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ru-RU" sz="3600"/>
          </a:p>
          <a:p>
            <a:pPr algn="ctr"/>
            <a:r>
              <a:rPr lang="ru-RU" sz="3600"/>
              <a:t>Учащихся</a:t>
            </a:r>
          </a:p>
          <a:p>
            <a:pPr algn="ctr"/>
            <a:r>
              <a:rPr lang="ru-RU" sz="3600"/>
              <a:t> гимназии № 30 </a:t>
            </a:r>
          </a:p>
          <a:p>
            <a:pPr algn="ctr"/>
            <a:r>
              <a:rPr lang="ru-RU" sz="3600"/>
              <a:t>Владимир</a:t>
            </a:r>
          </a:p>
          <a:p>
            <a:pPr algn="ctr"/>
            <a:r>
              <a:rPr lang="ru-RU" sz="3600"/>
              <a:t> Николаевич </a:t>
            </a:r>
          </a:p>
          <a:p>
            <a:pPr algn="ctr"/>
            <a:r>
              <a:rPr lang="ru-RU" sz="3600"/>
              <a:t>учит любить</a:t>
            </a:r>
          </a:p>
          <a:p>
            <a:pPr algn="ctr"/>
            <a:r>
              <a:rPr lang="ru-RU" sz="3600"/>
              <a:t>свою Родину,</a:t>
            </a:r>
          </a:p>
          <a:p>
            <a:pPr algn="ctr"/>
            <a:r>
              <a:rPr lang="ru-RU" sz="3600"/>
              <a:t>гордиться</a:t>
            </a:r>
          </a:p>
          <a:p>
            <a:pPr algn="ctr"/>
            <a:r>
              <a:rPr lang="ru-RU" sz="3600"/>
              <a:t> ею, беречь</a:t>
            </a:r>
          </a:p>
          <a:p>
            <a:pPr algn="ctr"/>
            <a:r>
              <a:rPr lang="ru-RU" sz="3600"/>
              <a:t>и ценить ее.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Копия IMGP2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3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Копия IMGP2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5105400" cy="6858000"/>
          </a:xfrm>
          <a:prstGeom prst="rect">
            <a:avLst/>
          </a:prstGeom>
          <a:noFill/>
        </p:spPr>
      </p:pic>
      <p:sp>
        <p:nvSpPr>
          <p:cNvPr id="32774" name="WordArt 6"/>
          <p:cNvSpPr>
            <a:spLocks noChangeArrowheads="1" noChangeShapeType="1" noTextEdit="1"/>
          </p:cNvSpPr>
          <p:nvPr/>
        </p:nvSpPr>
        <p:spPr bwMode="auto">
          <a:xfrm>
            <a:off x="1828800" y="5286375"/>
            <a:ext cx="5924550" cy="1571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На районной конференции,</a:t>
            </a:r>
          </a:p>
          <a:p>
            <a:pPr algn="ctr"/>
            <a:r>
              <a:rPr lang="ru-RU" sz="3600" kern="1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посвященной 40-летию</a:t>
            </a:r>
          </a:p>
          <a:p>
            <a:pPr algn="ctr"/>
            <a:r>
              <a:rPr lang="ru-RU" sz="3600" kern="1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Железнодорожного района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decel="100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У лечебного родникового пруда в Екатериновк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83125" cy="6858000"/>
          </a:xfrm>
          <a:prstGeom prst="rect">
            <a:avLst/>
          </a:prstGeom>
          <a:noFill/>
        </p:spPr>
      </p:pic>
      <p:pic>
        <p:nvPicPr>
          <p:cNvPr id="12303" name="Picture 15" descr="сканирование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0"/>
            <a:ext cx="4800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сканирование000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304800"/>
            <a:ext cx="2251075" cy="3687763"/>
          </a:xfrm>
          <a:noFill/>
          <a:ln/>
        </p:spPr>
      </p:pic>
      <p:sp>
        <p:nvSpPr>
          <p:cNvPr id="40965" name="WordArt 5"/>
          <p:cNvSpPr>
            <a:spLocks noChangeArrowheads="1" noChangeShapeType="1" noTextEdit="1"/>
          </p:cNvSpPr>
          <p:nvPr/>
        </p:nvSpPr>
        <p:spPr bwMode="auto">
          <a:xfrm>
            <a:off x="2667000" y="914400"/>
            <a:ext cx="22098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Книги</a:t>
            </a:r>
          </a:p>
          <a:p>
            <a:pPr algn="ctr"/>
            <a:r>
              <a:rPr lang="ru-RU" sz="3600" kern="10">
                <a:ln w="9525">
                  <a:solidFill>
                    <a:srgbClr val="CC99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 разных</a:t>
            </a:r>
          </a:p>
          <a:p>
            <a:pPr algn="ctr"/>
            <a:r>
              <a:rPr lang="ru-RU" sz="3600" kern="10">
                <a:ln w="9525">
                  <a:solidFill>
                    <a:srgbClr val="CC99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 лет</a:t>
            </a:r>
          </a:p>
        </p:txBody>
      </p:sp>
      <p:pic>
        <p:nvPicPr>
          <p:cNvPr id="40966" name="Picture 6" descr="сканирование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28600"/>
            <a:ext cx="1760538" cy="2514600"/>
          </a:xfrm>
          <a:prstGeom prst="rect">
            <a:avLst/>
          </a:prstGeom>
          <a:noFill/>
        </p:spPr>
      </p:pic>
      <p:pic>
        <p:nvPicPr>
          <p:cNvPr id="40967" name="Picture 7" descr="сканирова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0063" y="3581400"/>
            <a:ext cx="2293937" cy="3276600"/>
          </a:xfrm>
          <a:prstGeom prst="rect">
            <a:avLst/>
          </a:prstGeom>
          <a:noFill/>
        </p:spPr>
      </p:pic>
      <p:pic>
        <p:nvPicPr>
          <p:cNvPr id="40968" name="Picture 8" descr="сканирование00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3429000"/>
            <a:ext cx="2012950" cy="3048000"/>
          </a:xfrm>
          <a:prstGeom prst="rect">
            <a:avLst/>
          </a:prstGeom>
          <a:noFill/>
        </p:spPr>
      </p:pic>
      <p:pic>
        <p:nvPicPr>
          <p:cNvPr id="40969" name="Picture 9" descr="Обложка сборника ЛЕТНИЕ ЧАСЫ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3505200"/>
            <a:ext cx="1543050" cy="2209800"/>
          </a:xfrm>
          <a:prstGeom prst="rect">
            <a:avLst/>
          </a:prstGeom>
          <a:noFill/>
        </p:spPr>
      </p:pic>
      <p:pic>
        <p:nvPicPr>
          <p:cNvPr id="40970" name="Picture 10" descr="Титульн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533400"/>
            <a:ext cx="1958975" cy="2895600"/>
          </a:xfrm>
          <a:prstGeom prst="rect">
            <a:avLst/>
          </a:prstGeom>
          <a:noFill/>
        </p:spPr>
      </p:pic>
      <p:pic>
        <p:nvPicPr>
          <p:cNvPr id="40971" name="Picture 11" descr="Титульный лист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4191000"/>
            <a:ext cx="1547813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сканирование00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4900" y="0"/>
            <a:ext cx="2959100" cy="3581400"/>
          </a:xfrm>
          <a:prstGeom prst="rect">
            <a:avLst/>
          </a:prstGeom>
          <a:noFill/>
        </p:spPr>
      </p:pic>
      <p:pic>
        <p:nvPicPr>
          <p:cNvPr id="23558" name="Picture 6" descr="сканирование00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352800"/>
            <a:ext cx="2971800" cy="3505200"/>
          </a:xfrm>
          <a:prstGeom prst="rect">
            <a:avLst/>
          </a:prstGeom>
          <a:noFill/>
        </p:spPr>
      </p:pic>
      <p:pic>
        <p:nvPicPr>
          <p:cNvPr id="23559" name="Picture 7" descr="Н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4800" y="0"/>
            <a:ext cx="6400800" cy="4324350"/>
          </a:xfrm>
          <a:prstGeom prst="rect">
            <a:avLst/>
          </a:prstGeom>
          <a:noFill/>
        </p:spPr>
      </p:pic>
      <p:sp>
        <p:nvSpPr>
          <p:cNvPr id="23560" name="WordArt 8"/>
          <p:cNvSpPr>
            <a:spLocks noChangeArrowheads="1" noChangeShapeType="1" noTextEdit="1"/>
          </p:cNvSpPr>
          <p:nvPr/>
        </p:nvSpPr>
        <p:spPr bwMode="auto">
          <a:xfrm>
            <a:off x="457200" y="4419600"/>
            <a:ext cx="6324600" cy="1571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Жена, друг, первый слушатель и</a:t>
            </a:r>
          </a:p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иллюстратор стихов</a:t>
            </a:r>
          </a:p>
        </p:txBody>
      </p:sp>
      <p:sp>
        <p:nvSpPr>
          <p:cNvPr id="23561" name="WordArt 9"/>
          <p:cNvSpPr>
            <a:spLocks noChangeArrowheads="1" noChangeShapeType="1" noTextEdit="1"/>
          </p:cNvSpPr>
          <p:nvPr/>
        </p:nvSpPr>
        <p:spPr bwMode="auto">
          <a:xfrm>
            <a:off x="533400" y="5943600"/>
            <a:ext cx="6096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FF"/>
                </a:solidFill>
                <a:latin typeface="Arial"/>
                <a:cs typeface="Arial"/>
              </a:rPr>
              <a:t>Нина Вадимовна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FF"/>
                </a:solidFill>
                <a:latin typeface="Arial"/>
                <a:cs typeface="Arial"/>
              </a:rPr>
              <a:t>Дворянскова</a:t>
            </a:r>
          </a:p>
        </p:txBody>
      </p:sp>
      <p:pic>
        <p:nvPicPr>
          <p:cNvPr id="23563" name="00000000000000000000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392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5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29804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Володя Дорянсков, ченик начальных клас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0"/>
            <a:ext cx="4038600" cy="6858000"/>
          </a:xfrm>
          <a:prstGeom prst="rect">
            <a:avLst/>
          </a:prstGeom>
          <a:noFill/>
        </p:spPr>
      </p:pic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609600" y="457200"/>
            <a:ext cx="36576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i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Родился </a:t>
            </a:r>
          </a:p>
          <a:p>
            <a:pPr algn="ctr"/>
            <a:r>
              <a:rPr lang="ru-RU" sz="2800" i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15 ноября 1948 г.</a:t>
            </a:r>
          </a:p>
        </p:txBody>
      </p:sp>
      <p:sp>
        <p:nvSpPr>
          <p:cNvPr id="14342" name="WordArt 6"/>
          <p:cNvSpPr>
            <a:spLocks noChangeArrowheads="1" noChangeShapeType="1" noTextEdit="1"/>
          </p:cNvSpPr>
          <p:nvPr/>
        </p:nvSpPr>
        <p:spPr bwMode="auto">
          <a:xfrm>
            <a:off x="228600" y="1524000"/>
            <a:ext cx="44196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в деревне </a:t>
            </a:r>
          </a:p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Екатериновке</a:t>
            </a:r>
          </a:p>
        </p:txBody>
      </p:sp>
      <p:sp>
        <p:nvSpPr>
          <p:cNvPr id="14343" name="WordArt 7"/>
          <p:cNvSpPr>
            <a:spLocks noChangeArrowheads="1" noChangeShapeType="1" noTextEdit="1"/>
          </p:cNvSpPr>
          <p:nvPr/>
        </p:nvSpPr>
        <p:spPr bwMode="auto">
          <a:xfrm>
            <a:off x="304800" y="2819400"/>
            <a:ext cx="44672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Сенгилеевского р-на</a:t>
            </a:r>
          </a:p>
        </p:txBody>
      </p:sp>
      <p:sp>
        <p:nvSpPr>
          <p:cNvPr id="14344" name="WordArt 8"/>
          <p:cNvSpPr>
            <a:spLocks noChangeArrowheads="1" noChangeShapeType="1" noTextEdit="1"/>
          </p:cNvSpPr>
          <p:nvPr/>
        </p:nvSpPr>
        <p:spPr bwMode="auto">
          <a:xfrm>
            <a:off x="228600" y="3581400"/>
            <a:ext cx="4648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"/>
                <a:cs typeface="Arial"/>
              </a:rPr>
              <a:t>Ульяновской области</a:t>
            </a: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V="1">
            <a:off x="838200" y="4572000"/>
            <a:ext cx="2209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flipH="1">
            <a:off x="1752600" y="4572000"/>
            <a:ext cx="12954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 flipV="1">
            <a:off x="1752600" y="4953000"/>
            <a:ext cx="3200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4348" name="Picture 12" descr="У лечебного родникового пруда в Екатериновке"/>
          <p:cNvPicPr>
            <a:picLocks noChangeAspect="1" noChangeArrowheads="1"/>
          </p:cNvPicPr>
          <p:nvPr/>
        </p:nvPicPr>
        <p:blipFill>
          <a:blip r:embed="rId3" cstate="print"/>
          <a:srcRect r="-2942"/>
          <a:stretch>
            <a:fillRect/>
          </a:stretch>
        </p:blipFill>
        <p:spPr bwMode="auto">
          <a:xfrm>
            <a:off x="0" y="4267200"/>
            <a:ext cx="51054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4" grpId="0" animBg="1"/>
      <p:bldP spid="14345" grpId="0" animBg="1"/>
      <p:bldP spid="14346" grpId="0" animBg="1"/>
      <p:bldP spid="1434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С женой в гостя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36838" cy="2895600"/>
          </a:xfrm>
          <a:prstGeom prst="rect">
            <a:avLst/>
          </a:prstGeom>
          <a:noFill/>
        </p:spPr>
      </p:pic>
      <p:pic>
        <p:nvPicPr>
          <p:cNvPr id="13317" name="Picture 5" descr="сканирование00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457200"/>
            <a:ext cx="3200400" cy="2362200"/>
          </a:xfrm>
          <a:prstGeom prst="rect">
            <a:avLst/>
          </a:prstGeom>
          <a:noFill/>
        </p:spPr>
      </p:pic>
      <p:pic>
        <p:nvPicPr>
          <p:cNvPr id="13319" name="Picture 7" descr="сканирование00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04800"/>
            <a:ext cx="2819400" cy="6248400"/>
          </a:xfrm>
          <a:prstGeom prst="rect">
            <a:avLst/>
          </a:prstGeom>
          <a:noFill/>
        </p:spPr>
      </p:pic>
      <p:pic>
        <p:nvPicPr>
          <p:cNvPr id="13322" name="Picture 10" descr="Иллюстрации жены Нины Вадимовны Анисимовой к поэтическому сборнику 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124200"/>
            <a:ext cx="5380038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2" name="Picture 4" descr="С женой в гостя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С женой в Крыму, Коктебель, Дом творчества писател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10200" cy="4040188"/>
          </a:xfrm>
          <a:prstGeom prst="rect">
            <a:avLst/>
          </a:prstGeom>
          <a:noFill/>
        </p:spPr>
      </p:pic>
      <p:pic>
        <p:nvPicPr>
          <p:cNvPr id="48133" name="Picture 5" descr="У Винновского родника, 1980 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168650"/>
            <a:ext cx="5486400" cy="3689350"/>
          </a:xfrm>
          <a:prstGeom prst="rect">
            <a:avLst/>
          </a:prstGeom>
          <a:noFill/>
        </p:spPr>
      </p:pic>
      <p:pic>
        <p:nvPicPr>
          <p:cNvPr id="48134" name="Picture 6" descr="на Черноморском побережь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4913" y="0"/>
            <a:ext cx="4129087" cy="3276600"/>
          </a:xfrm>
          <a:prstGeom prst="rect">
            <a:avLst/>
          </a:prstGeom>
          <a:noFill/>
        </p:spPr>
      </p:pic>
      <p:pic>
        <p:nvPicPr>
          <p:cNvPr id="48135" name="Picture 7" descr="Дома возле любимых книг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86200"/>
            <a:ext cx="43434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7" descr="Белое Озеро Майнского района Ульяновской обла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88925" y="-268288"/>
            <a:ext cx="263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endParaRPr lang="ru-RU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457200" y="381000"/>
            <a:ext cx="51720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b="1"/>
              <a:t>Жизнь коротка. За днем </a:t>
            </a:r>
          </a:p>
          <a:p>
            <a:r>
              <a:rPr lang="ru-RU" sz="2400" b="1"/>
              <a:t>                                    уходит день.</a:t>
            </a:r>
          </a:p>
          <a:p>
            <a:r>
              <a:rPr lang="ru-RU" sz="2400" b="1"/>
              <a:t>Оглянешься, а детство так</a:t>
            </a:r>
          </a:p>
          <a:p>
            <a:r>
              <a:rPr lang="ru-RU" sz="2400" b="1"/>
              <a:t>                                    далеко,-</a:t>
            </a:r>
          </a:p>
          <a:p>
            <a:r>
              <a:rPr lang="ru-RU" sz="2400" b="1"/>
              <a:t>Почти не видно речку и сирень,</a:t>
            </a:r>
          </a:p>
          <a:p>
            <a:r>
              <a:rPr lang="ru-RU" sz="2400" b="1"/>
              <a:t>Что в первый раз увидел </a:t>
            </a:r>
          </a:p>
          <a:p>
            <a:r>
              <a:rPr lang="ru-RU" sz="2400" b="1"/>
              <a:t>                                    ты с порога.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Творческая поездка в Переделкино, 2002-03 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0"/>
            <a:ext cx="4876800" cy="3538538"/>
          </a:xfrm>
          <a:prstGeom prst="rect">
            <a:avLst/>
          </a:prstGeom>
          <a:noFill/>
        </p:spPr>
      </p:pic>
      <p:pic>
        <p:nvPicPr>
          <p:cNvPr id="27653" name="Picture 5" descr="Москва, на пути в Переделкин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36913"/>
            <a:ext cx="4572000" cy="3621087"/>
          </a:xfrm>
          <a:prstGeom prst="rect">
            <a:avLst/>
          </a:prstGeom>
          <a:noFill/>
        </p:spPr>
      </p:pic>
      <p:sp>
        <p:nvSpPr>
          <p:cNvPr id="27654" name="WordArt 6"/>
          <p:cNvSpPr>
            <a:spLocks noChangeArrowheads="1" noChangeShapeType="1" noTextEdit="1"/>
          </p:cNvSpPr>
          <p:nvPr/>
        </p:nvSpPr>
        <p:spPr bwMode="auto">
          <a:xfrm>
            <a:off x="533400" y="304800"/>
            <a:ext cx="5172075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Часто В.Дворянсков бывал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в творческой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командировке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в Переделкино</a:t>
            </a:r>
          </a:p>
        </p:txBody>
      </p:sp>
      <p:pic>
        <p:nvPicPr>
          <p:cNvPr id="27657" name="Picture 9" descr="В одном из московких парко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81350"/>
            <a:ext cx="5316538" cy="3676650"/>
          </a:xfrm>
          <a:prstGeom prst="rect">
            <a:avLst/>
          </a:prstGeom>
          <a:solidFill>
            <a:srgbClr val="FF0000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Рыбак-интеллиге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0600" cy="3600450"/>
          </a:xfrm>
          <a:prstGeom prst="rect">
            <a:avLst/>
          </a:prstGeom>
          <a:noFill/>
        </p:spPr>
      </p:pic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3657600" y="5105400"/>
            <a:ext cx="5486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Но нигде 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так не работается,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как в родных местах...</a:t>
            </a:r>
          </a:p>
        </p:txBody>
      </p:sp>
      <p:pic>
        <p:nvPicPr>
          <p:cNvPr id="7174" name="Picture 6" descr="В родных местах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0"/>
            <a:ext cx="3500438" cy="4838700"/>
          </a:xfrm>
          <a:prstGeom prst="rect">
            <a:avLst/>
          </a:prstGeom>
          <a:noFill/>
        </p:spPr>
      </p:pic>
      <p:pic>
        <p:nvPicPr>
          <p:cNvPr id="7175" name="Picture 7" descr="Добрый уло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657600"/>
            <a:ext cx="3657600" cy="2416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Хра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0"/>
            <a:ext cx="3886200" cy="2914650"/>
          </a:xfrm>
          <a:prstGeom prst="rect">
            <a:avLst/>
          </a:prstGeom>
          <a:noFill/>
        </p:spPr>
      </p:pic>
      <p:pic>
        <p:nvPicPr>
          <p:cNvPr id="5125" name="Picture 5" descr="Поселок Киндя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429000" cy="2878138"/>
          </a:xfrm>
          <a:prstGeom prst="rect">
            <a:avLst/>
          </a:prstGeom>
          <a:noFill/>
        </p:spPr>
      </p:pic>
      <p:pic>
        <p:nvPicPr>
          <p:cNvPr id="5126" name="Picture 6" descr="бесед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49713"/>
            <a:ext cx="3657600" cy="2808287"/>
          </a:xfrm>
          <a:prstGeom prst="rect">
            <a:avLst/>
          </a:prstGeom>
          <a:noFill/>
        </p:spPr>
      </p:pic>
      <p:pic>
        <p:nvPicPr>
          <p:cNvPr id="5127" name="Picture 7" descr="жд клу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4406900"/>
            <a:ext cx="3733800" cy="2451100"/>
          </a:xfrm>
          <a:prstGeom prst="rect">
            <a:avLst/>
          </a:prstGeom>
          <a:noFill/>
        </p:spPr>
      </p:pic>
      <p:pic>
        <p:nvPicPr>
          <p:cNvPr id="5128" name="Picture 8" descr="Копия IMGP204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800" y="2286000"/>
            <a:ext cx="1447800" cy="2667000"/>
          </a:xfrm>
          <a:prstGeom prst="rect">
            <a:avLst/>
          </a:prstGeom>
          <a:noFill/>
        </p:spPr>
      </p:pic>
      <p:sp>
        <p:nvSpPr>
          <p:cNvPr id="5131" name="WordArt 11"/>
          <p:cNvSpPr>
            <a:spLocks noChangeArrowheads="1" noChangeShapeType="1" noTextEdit="1"/>
          </p:cNvSpPr>
          <p:nvPr/>
        </p:nvSpPr>
        <p:spPr bwMode="auto">
          <a:xfrm>
            <a:off x="609600" y="3200400"/>
            <a:ext cx="2590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В родном</a:t>
            </a:r>
          </a:p>
        </p:txBody>
      </p:sp>
      <p:sp>
        <p:nvSpPr>
          <p:cNvPr id="5132" name="WordArt 12"/>
          <p:cNvSpPr>
            <a:spLocks noChangeArrowheads="1" noChangeShapeType="1" noTextEdit="1"/>
          </p:cNvSpPr>
          <p:nvPr/>
        </p:nvSpPr>
        <p:spPr bwMode="auto">
          <a:xfrm>
            <a:off x="5867400" y="3505200"/>
            <a:ext cx="22860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краю...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4800600" cy="6629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 b="1"/>
              <a:t>Есть люди, что к чувствам глухи.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b="1"/>
              <a:t>Мол, муза пусть сгинет в тумане.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b="1"/>
              <a:t>Им больше бы денег в кармане,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b="1"/>
              <a:t>А я выбираю стихи.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b="1"/>
              <a:t>Бывают минуты лихи,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b="1"/>
              <a:t>Мы в жизни не раз их встречали.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b="1"/>
              <a:t>Средь грусти, тоски и печали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b="1"/>
              <a:t>Опять выбираю стихи.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b="1"/>
              <a:t>Иль скажут: простятся грехи,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b="1"/>
              <a:t>Коль творчество ты позабудешь,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b="1"/>
              <a:t>Ты жить припеваючи будешь…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b="1"/>
              <a:t>Но я выбираю стихи.</a:t>
            </a:r>
          </a:p>
        </p:txBody>
      </p:sp>
      <p:pic>
        <p:nvPicPr>
          <p:cNvPr id="28676" name="Picture 4" descr="На волжском берегу у Гончаровского обрыв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429000"/>
            <a:ext cx="3657600" cy="3081338"/>
          </a:xfrm>
          <a:prstGeom prst="rect">
            <a:avLst/>
          </a:prstGeom>
          <a:noFill/>
        </p:spPr>
      </p:pic>
      <p:pic>
        <p:nvPicPr>
          <p:cNvPr id="28677" name="Picture 5" descr="У Криушинского залива, на фоне Сенгеле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57200"/>
            <a:ext cx="3276600" cy="2608263"/>
          </a:xfrm>
          <a:prstGeom prst="rect">
            <a:avLst/>
          </a:prstGeom>
          <a:noFill/>
        </p:spPr>
      </p:pic>
      <p:pic>
        <p:nvPicPr>
          <p:cNvPr id="28679" name="7865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1600" y="6858000"/>
            <a:ext cx="152400" cy="15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0" fill="hold"/>
                                        <p:tgtEl>
                                          <p:spTgt spid="286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3" presetClass="entr" presetSubtype="32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3" presetClass="entr" presetSubtype="3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2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Михайлова З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0"/>
            <a:ext cx="7620000" cy="6858000"/>
          </a:xfrm>
          <a:prstGeom prst="rect">
            <a:avLst/>
          </a:prstGeom>
          <a:noFill/>
        </p:spPr>
      </p:pic>
      <p:sp>
        <p:nvSpPr>
          <p:cNvPr id="45061" name="WordArt 5"/>
          <p:cNvSpPr>
            <a:spLocks noChangeArrowheads="1" noChangeShapeType="1" noTextEdit="1"/>
          </p:cNvSpPr>
          <p:nvPr/>
        </p:nvSpPr>
        <p:spPr bwMode="auto">
          <a:xfrm>
            <a:off x="533400" y="4495800"/>
            <a:ext cx="8153400" cy="2095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Зоя Борисовна Михайлова,</a:t>
            </a:r>
          </a:p>
          <a:p>
            <a:pPr algn="ctr"/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ведущий  библиограф</a:t>
            </a:r>
          </a:p>
          <a:p>
            <a:pPr algn="ctr"/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Областной библиотеки </a:t>
            </a:r>
          </a:p>
          <a:p>
            <a:pPr algn="ctr"/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для детей и юношества</a:t>
            </a:r>
          </a:p>
        </p:txBody>
      </p:sp>
      <p:pic>
        <p:nvPicPr>
          <p:cNvPr id="45062" name="Royal Philarmonic Orchestra - Yesterd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392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0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2"/>
                </p:tgtEl>
              </p:cMediaNode>
            </p:audio>
          </p:childTnLst>
        </p:cTn>
      </p:par>
    </p:tnLst>
    <p:bldLst>
      <p:bldP spid="4506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4" name="Picture 4" descr="Копия IMGP2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6085" name="WordArt 5"/>
          <p:cNvSpPr>
            <a:spLocks noChangeArrowheads="1" noChangeShapeType="1" noTextEdit="1"/>
          </p:cNvSpPr>
          <p:nvPr/>
        </p:nvSpPr>
        <p:spPr bwMode="auto">
          <a:xfrm>
            <a:off x="1905000" y="0"/>
            <a:ext cx="5172075" cy="2095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"/>
                <a:cs typeface="Arial"/>
              </a:rPr>
              <a:t>Создатели презентации:</a:t>
            </a:r>
          </a:p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"/>
                <a:cs typeface="Arial"/>
              </a:rPr>
              <a:t> Айзятулова А.А.,</a:t>
            </a:r>
          </a:p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"/>
                <a:cs typeface="Arial"/>
              </a:rPr>
              <a:t>Шкуратова Т.В.,</a:t>
            </a:r>
          </a:p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"/>
                <a:cs typeface="Arial"/>
              </a:rPr>
              <a:t>учителя гимназии № 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мама - Клавдия Васильевна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43400" y="0"/>
            <a:ext cx="5029200" cy="7086600"/>
          </a:xfrm>
          <a:noFill/>
          <a:ln/>
        </p:spPr>
      </p:pic>
      <p:sp>
        <p:nvSpPr>
          <p:cNvPr id="34821" name="WordArt 5"/>
          <p:cNvSpPr>
            <a:spLocks noChangeArrowheads="1" noChangeShapeType="1" noTextEdit="1"/>
          </p:cNvSpPr>
          <p:nvPr/>
        </p:nvSpPr>
        <p:spPr bwMode="auto">
          <a:xfrm>
            <a:off x="609600" y="762000"/>
            <a:ext cx="3429000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Мать -</a:t>
            </a:r>
          </a:p>
          <a:p>
            <a:pPr algn="ctr"/>
            <a:r>
              <a:rPr lang="ru-RU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Клавдия</a:t>
            </a:r>
          </a:p>
          <a:p>
            <a:pPr algn="ctr"/>
            <a:r>
              <a:rPr lang="ru-RU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Васильевна</a:t>
            </a:r>
          </a:p>
        </p:txBody>
      </p:sp>
      <p:pic>
        <p:nvPicPr>
          <p:cNvPr id="34822" name="'ugusr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1600" y="6858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8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6" name="Picture 4" descr="Копия IMGP20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80" name="Picture 4" descr="Копия IMGP20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сканирование00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0" y="381000"/>
            <a:ext cx="875982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 i="1"/>
              <a:t>                 Дорогому, многоуважаемому </a:t>
            </a:r>
          </a:p>
          <a:p>
            <a:r>
              <a:rPr lang="ru-RU" sz="2400" b="1" i="1"/>
              <a:t>                     Владимиру Николаевичу </a:t>
            </a:r>
          </a:p>
          <a:p>
            <a:r>
              <a:rPr lang="ru-RU" sz="2400" b="1" i="1"/>
              <a:t>                     от учителей гимназии № 30 </a:t>
            </a:r>
          </a:p>
          <a:p>
            <a:r>
              <a:rPr lang="ru-RU" sz="2400" b="1" i="1"/>
              <a:t>                Айзятуловой Аллы Алексеевны, </a:t>
            </a:r>
          </a:p>
          <a:p>
            <a:r>
              <a:rPr lang="ru-RU" sz="2400" b="1" i="1"/>
              <a:t>      Шкуратовой Татьяны Владимировны , а также</a:t>
            </a:r>
          </a:p>
          <a:p>
            <a:r>
              <a:rPr lang="ru-RU" sz="2400" b="1" i="1"/>
              <a:t> ведущему библиографу Областной библиотеки</a:t>
            </a:r>
          </a:p>
          <a:p>
            <a:r>
              <a:rPr lang="ru-RU" sz="2400" b="1" i="1"/>
              <a:t> для детей и юношества  Михайловой Зои Борисовны </a:t>
            </a:r>
          </a:p>
          <a:p>
            <a:r>
              <a:rPr lang="ru-RU" sz="2400" b="1" i="1"/>
              <a:t>на долгую память…</a:t>
            </a:r>
          </a:p>
          <a:p>
            <a:r>
              <a:rPr lang="ru-RU" sz="2400" b="1" i="1"/>
              <a:t>  Помним, любим, ценим! Благодарим за бесценное </a:t>
            </a:r>
          </a:p>
          <a:p>
            <a:r>
              <a:rPr lang="ru-RU" sz="2400" b="1" i="1"/>
              <a:t>творчество, за любовь к Родине и верность </a:t>
            </a:r>
          </a:p>
          <a:p>
            <a:r>
              <a:rPr lang="ru-RU" sz="2400" b="1" i="1"/>
              <a:t>традициям русской классической литературы.</a:t>
            </a:r>
          </a:p>
          <a:p>
            <a:r>
              <a:rPr lang="ru-RU" sz="2400" b="1" i="1"/>
              <a:t>Помним Ваш завет : творить, творить и</a:t>
            </a:r>
          </a:p>
          <a:p>
            <a:r>
              <a:rPr lang="ru-RU" sz="2400" b="1" i="1"/>
              <a:t>творить добро!</a:t>
            </a:r>
          </a:p>
        </p:txBody>
      </p:sp>
      <p:pic>
        <p:nvPicPr>
          <p:cNvPr id="51205" name="Picture 5" descr="Копия IMGP2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4800600"/>
            <a:ext cx="2819400" cy="2057400"/>
          </a:xfrm>
          <a:prstGeom prst="rect">
            <a:avLst/>
          </a:prstGeom>
          <a:noFill/>
        </p:spPr>
      </p:pic>
      <p:pic>
        <p:nvPicPr>
          <p:cNvPr id="51206" name="Picture 6" descr="Михайлова З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892675"/>
            <a:ext cx="3200400" cy="1965325"/>
          </a:xfrm>
          <a:prstGeom prst="rect">
            <a:avLst/>
          </a:prstGeom>
          <a:noFill/>
        </p:spPr>
      </p:pic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212725" y="5370513"/>
            <a:ext cx="291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dvoryanskov.ulianovsk.info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WordArt 8"/>
          <p:cNvSpPr>
            <a:spLocks noChangeArrowheads="1" noChangeShapeType="1" noTextEdit="1"/>
          </p:cNvSpPr>
          <p:nvPr/>
        </p:nvSpPr>
        <p:spPr bwMode="auto">
          <a:xfrm>
            <a:off x="609600" y="762000"/>
            <a:ext cx="3429000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Мать -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Клавдия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Васильевна</a:t>
            </a:r>
          </a:p>
        </p:txBody>
      </p:sp>
      <p:sp>
        <p:nvSpPr>
          <p:cNvPr id="17414" name="WordArt 6"/>
          <p:cNvSpPr>
            <a:spLocks noChangeArrowheads="1" noChangeShapeType="1" noTextEdit="1"/>
          </p:cNvSpPr>
          <p:nvPr/>
        </p:nvSpPr>
        <p:spPr bwMode="auto">
          <a:xfrm>
            <a:off x="5715000" y="533400"/>
            <a:ext cx="2057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FF"/>
                </a:solidFill>
                <a:latin typeface="Arial"/>
                <a:cs typeface="Arial"/>
              </a:rPr>
              <a:t>Отец -</a:t>
            </a:r>
          </a:p>
        </p:txBody>
      </p:sp>
      <p:sp>
        <p:nvSpPr>
          <p:cNvPr id="17415" name="WordArt 7"/>
          <p:cNvSpPr>
            <a:spLocks noChangeArrowheads="1" noChangeShapeType="1" noTextEdit="1"/>
          </p:cNvSpPr>
          <p:nvPr/>
        </p:nvSpPr>
        <p:spPr bwMode="auto">
          <a:xfrm>
            <a:off x="4572000" y="1600200"/>
            <a:ext cx="4248150" cy="2667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Николай </a:t>
            </a:r>
          </a:p>
          <a:p>
            <a:pPr algn="ctr"/>
            <a:r>
              <a:rPr lang="ru-RU" sz="36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 Максимович</a:t>
            </a:r>
          </a:p>
        </p:txBody>
      </p:sp>
      <p:pic>
        <p:nvPicPr>
          <p:cNvPr id="17412" name="Picture 4" descr="Отец - Николай Максимо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084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6" name="Picture 4" descr="Отец - Николай Максимович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613275" cy="6858000"/>
          </a:xfrm>
          <a:noFill/>
          <a:ln/>
        </p:spPr>
      </p:pic>
      <p:pic>
        <p:nvPicPr>
          <p:cNvPr id="44037" name="Picture 5" descr="мама - Клавдия Васильев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0"/>
            <a:ext cx="50292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Шольный учитель Сергей Александрович Осип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"/>
            <a:ext cx="2578100" cy="4191000"/>
          </a:xfrm>
          <a:prstGeom prst="rect">
            <a:avLst/>
          </a:prstGeom>
          <a:noFill/>
        </p:spPr>
      </p:pic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2667000" y="0"/>
            <a:ext cx="6076950" cy="3000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В школе преподавал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литературу и вел поэтический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кружок местный литератор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/>
                <a:cs typeface="Arial"/>
              </a:rPr>
              <a:t>С.А. Осипов.</a:t>
            </a:r>
          </a:p>
        </p:txBody>
      </p:sp>
      <p:sp>
        <p:nvSpPr>
          <p:cNvPr id="16390" name="WordArt 6"/>
          <p:cNvSpPr>
            <a:spLocks noChangeArrowheads="1" noChangeShapeType="1" noTextEdit="1"/>
          </p:cNvSpPr>
          <p:nvPr/>
        </p:nvSpPr>
        <p:spPr bwMode="auto">
          <a:xfrm>
            <a:off x="3124200" y="3276600"/>
            <a:ext cx="5562600" cy="1571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Стихи начинающего поэта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Володи Дворянскова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учителю понравились.</a:t>
            </a:r>
          </a:p>
        </p:txBody>
      </p:sp>
      <p:sp>
        <p:nvSpPr>
          <p:cNvPr id="16391" name="WordArt 7"/>
          <p:cNvSpPr>
            <a:spLocks noChangeArrowheads="1" noChangeShapeType="1" noTextEdit="1"/>
          </p:cNvSpPr>
          <p:nvPr/>
        </p:nvSpPr>
        <p:spPr bwMode="auto">
          <a:xfrm>
            <a:off x="381000" y="5105400"/>
            <a:ext cx="82296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/>
                <a:cs typeface="Arial"/>
              </a:rPr>
              <a:t>Скоро районная газета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опубликовала их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/>
                <a:cs typeface="Arial"/>
              </a:rPr>
              <a:t> с крупным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/>
                <a:cs typeface="Arial"/>
              </a:rPr>
              <a:t> заголовком и портретом.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  <p:bldP spid="1639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У Криушинского залива, на фоне Сенгеле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0" y="1371600"/>
            <a:ext cx="4598988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b="1" i="1"/>
              <a:t>«Годы, проведенные </a:t>
            </a:r>
          </a:p>
          <a:p>
            <a:r>
              <a:rPr lang="ru-RU" sz="3200" b="1" i="1"/>
              <a:t>в нашей</a:t>
            </a:r>
          </a:p>
          <a:p>
            <a:r>
              <a:rPr lang="ru-RU" sz="3200" b="1" i="1"/>
              <a:t>деревянной </a:t>
            </a:r>
          </a:p>
          <a:p>
            <a:r>
              <a:rPr lang="ru-RU" sz="3200" b="1" i="1"/>
              <a:t>школе, самые </a:t>
            </a:r>
          </a:p>
          <a:p>
            <a:r>
              <a:rPr lang="ru-RU" sz="3200" b="1" i="1"/>
              <a:t>светлые.</a:t>
            </a:r>
          </a:p>
          <a:p>
            <a:r>
              <a:rPr lang="ru-RU" sz="3200" b="1" i="1"/>
              <a:t>Потому что </a:t>
            </a:r>
          </a:p>
          <a:p>
            <a:r>
              <a:rPr lang="ru-RU" sz="3200" b="1" i="1"/>
              <a:t>здесь было </a:t>
            </a:r>
          </a:p>
          <a:p>
            <a:r>
              <a:rPr lang="ru-RU" sz="3200" b="1" i="1"/>
              <a:t>все впервые:</a:t>
            </a:r>
          </a:p>
          <a:p>
            <a:r>
              <a:rPr lang="ru-RU" sz="3200" b="1" i="1"/>
              <a:t>первые мечты, </a:t>
            </a:r>
          </a:p>
          <a:p>
            <a:r>
              <a:rPr lang="ru-RU" sz="3200" b="1" i="1"/>
              <a:t>первые стихи </a:t>
            </a:r>
          </a:p>
          <a:p>
            <a:r>
              <a:rPr lang="ru-RU" sz="3200" b="1" i="1"/>
              <a:t>и первая любовь».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Фотография для первой книги ВОДОПОЛ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76800" cy="6858000"/>
          </a:xfrm>
          <a:prstGeom prst="rect">
            <a:avLst/>
          </a:prstGeom>
          <a:noFill/>
        </p:spPr>
      </p:pic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4257675" y="533400"/>
            <a:ext cx="4505325" cy="487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"Стихи писал повсюду: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на прогулке, дома и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даже на уроке".</a:t>
            </a:r>
          </a:p>
        </p:txBody>
      </p:sp>
      <p:pic>
        <p:nvPicPr>
          <p:cNvPr id="10247" name="Picture 7" descr="2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256088"/>
            <a:ext cx="685800" cy="587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</TotalTime>
  <Words>650</Words>
  <Application>Microsoft Office PowerPoint</Application>
  <PresentationFormat>Экран (4:3)</PresentationFormat>
  <Paragraphs>198</Paragraphs>
  <Slides>43</Slides>
  <Notes>0</Notes>
  <HiddenSlides>1</HiddenSlides>
  <MMClips>6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Arial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Первое стихотворение  было опубликовано  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revaz</dc:creator>
  <cp:lastModifiedBy>re</cp:lastModifiedBy>
  <cp:revision>14</cp:revision>
  <cp:lastPrinted>1601-01-01T00:00:00Z</cp:lastPrinted>
  <dcterms:created xsi:type="dcterms:W3CDTF">1601-01-01T00:00:00Z</dcterms:created>
  <dcterms:modified xsi:type="dcterms:W3CDTF">2013-06-02T18:58:38Z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