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87" r:id="rId2"/>
    <p:sldId id="280" r:id="rId3"/>
    <p:sldId id="282" r:id="rId4"/>
    <p:sldId id="283" r:id="rId5"/>
    <p:sldId id="284" r:id="rId6"/>
    <p:sldId id="285" r:id="rId7"/>
    <p:sldId id="286" r:id="rId8"/>
    <p:sldId id="290" r:id="rId9"/>
    <p:sldId id="278" r:id="rId10"/>
    <p:sldId id="256" r:id="rId11"/>
    <p:sldId id="273" r:id="rId12"/>
    <p:sldId id="271" r:id="rId13"/>
    <p:sldId id="276" r:id="rId14"/>
    <p:sldId id="291" r:id="rId15"/>
    <p:sldId id="292" r:id="rId16"/>
    <p:sldId id="295" r:id="rId17"/>
    <p:sldId id="263" r:id="rId18"/>
    <p:sldId id="264" r:id="rId19"/>
    <p:sldId id="265" r:id="rId20"/>
    <p:sldId id="266" r:id="rId21"/>
    <p:sldId id="268" r:id="rId22"/>
    <p:sldId id="269" r:id="rId23"/>
    <p:sldId id="293" r:id="rId24"/>
    <p:sldId id="294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99CC"/>
    <a:srgbClr val="993366"/>
    <a:srgbClr val="6600CC"/>
    <a:srgbClr val="660066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66800" y="0"/>
            <a:ext cx="8077200" cy="6858000"/>
            <a:chOff x="672" y="0"/>
            <a:chExt cx="5088" cy="432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ltGray">
            <a:xfrm>
              <a:off x="672" y="4"/>
              <a:ext cx="4628" cy="43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3056" y="0"/>
              <a:ext cx="2704" cy="43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Oval 5" descr="32115"/>
          <p:cNvSpPr>
            <a:spLocks noChangeArrowheads="1"/>
          </p:cNvSpPr>
          <p:nvPr/>
        </p:nvSpPr>
        <p:spPr bwMode="ltGray">
          <a:xfrm>
            <a:off x="1476375" y="1916113"/>
            <a:ext cx="4391025" cy="4433887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/>
              <a:t>Company</a:t>
            </a:r>
          </a:p>
          <a:p>
            <a:pPr eaLnBrk="1" hangingPunct="1">
              <a:defRPr/>
            </a:pPr>
            <a:r>
              <a:rPr lang="en-US" sz="2400" b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ltGray">
          <a:xfrm>
            <a:off x="5186363" y="6132513"/>
            <a:ext cx="428625" cy="3857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914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 style</a:t>
            </a:r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562600" y="6172200"/>
            <a:ext cx="3581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</a:t>
            </a:r>
          </a:p>
          <a:p>
            <a:r>
              <a:rPr lang="en-US"/>
              <a:t>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4A65C28-56B7-4255-9B37-0E63D3FF8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7296-0D08-4C2E-8DB6-26301186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123825"/>
            <a:ext cx="2095500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23825"/>
            <a:ext cx="6134100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600B-22F0-4156-8B7F-95F1587F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FE57-642A-4136-AC21-CB013D9D9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5116-A228-4AE3-8D3D-C974FCF9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B096-A0D0-40F6-B450-7AFB805D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E10C3-DF90-493F-84A6-DC0F78E0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2EA3-3144-4C5B-BED2-6B959983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2A12-CD7E-4596-9D30-2FE18110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2D3A-0E12-4DF6-8A38-4E08AA32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CB02-B096-4C19-974A-1FA034CB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3BCC-2557-4DCD-B8D3-9BAC8DE4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FB74-64AA-4935-A767-727858CF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white">
          <a:xfrm>
            <a:off x="3733800" y="0"/>
            <a:ext cx="54102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8723" name="Oval 3"/>
          <p:cNvSpPr>
            <a:spLocks noChangeArrowheads="1"/>
          </p:cNvSpPr>
          <p:nvPr/>
        </p:nvSpPr>
        <p:spPr bwMode="white">
          <a:xfrm>
            <a:off x="292100" y="0"/>
            <a:ext cx="68580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A6FB58-7D12-4B9D-A86D-6E6F48B9E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0" y="9112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58730" name="Oval 10" descr="32115"/>
          <p:cNvSpPr>
            <a:spLocks noChangeArrowheads="1"/>
          </p:cNvSpPr>
          <p:nvPr/>
        </p:nvSpPr>
        <p:spPr bwMode="gray">
          <a:xfrm>
            <a:off x="7524750" y="298450"/>
            <a:ext cx="1227138" cy="1225550"/>
          </a:xfrm>
          <a:prstGeom prst="ellipse">
            <a:avLst/>
          </a:prstGeom>
          <a:blipFill dpi="0" rotWithShape="0">
            <a:blip r:embed="rId15" cstate="print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23825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animBg="1"/>
      <p:bldP spid="158729" grpId="0" animBg="1"/>
      <p:bldP spid="158730" grpId="0" animBg="1"/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oleObject" Target="../embeddings/____________Microsoft_Office_PowerPoint_97-20031.pp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1.xml"/><Relationship Id="rId7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19.xml"/><Relationship Id="rId4" Type="http://schemas.openxmlformats.org/officeDocument/2006/relationships/slide" Target="slide20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slide" Target="slide15.x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5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21.10.2009\&#1055;&#1088;&#1080;&#1083;&#1086;&#1078;&#1077;&#1085;&#1080;&#1077;3.do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  <a:alpha val="93000"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42875" y="35718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Дата: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7632700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Программное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обеспечение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0" y="404813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1" hangingPunct="1"/>
            <a:r>
              <a:rPr lang="ru-RU" sz="2800">
                <a:latin typeface="Verdana" pitchFamily="34" charset="0"/>
                <a:cs typeface="Times New Roman" pitchFamily="18" charset="0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47625" y="1484313"/>
            <a:ext cx="8839200" cy="396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Программное обеспечение -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это совокупность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всех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используемых на компьютере 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3175" y="92075"/>
          <a:ext cx="9136063" cy="6851650"/>
        </p:xfrm>
        <a:graphic>
          <a:graphicData uri="http://schemas.openxmlformats.org/presentationml/2006/ole">
            <p:oleObj spid="_x0000_s1026" name="Презентация" r:id="rId4" imgW="3980608" imgH="2984112" progId="PowerPoint.Show.8">
              <p:embed/>
            </p:oleObj>
          </a:graphicData>
        </a:graphic>
      </p:graphicFrame>
      <p:sp>
        <p:nvSpPr>
          <p:cNvPr id="1028" name="Oval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03575" y="1052513"/>
            <a:ext cx="4895850" cy="9350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Oval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9475" y="1268413"/>
            <a:ext cx="4895850" cy="9350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Oval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3068638"/>
            <a:ext cx="4895850" cy="9350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Oval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916238" y="5229225"/>
            <a:ext cx="4968875" cy="10795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2259013" y="1196975"/>
            <a:ext cx="4608512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chemeClr val="tx2"/>
                </a:solidFill>
              </a:rPr>
              <a:t>Системное ПО</a:t>
            </a: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468313" y="321310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операционная</a:t>
            </a:r>
          </a:p>
          <a:p>
            <a:pPr algn="ctr"/>
            <a:r>
              <a:rPr lang="ru-RU" sz="2800"/>
              <a:t>система</a:t>
            </a:r>
          </a:p>
          <a:p>
            <a:pPr algn="ctr"/>
            <a:r>
              <a:rPr lang="en-US" sz="2800"/>
              <a:t>Windows</a:t>
            </a:r>
            <a:endParaRPr lang="ru-RU" sz="2800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3436938" y="321310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драйверы</a:t>
            </a:r>
          </a:p>
          <a:p>
            <a:pPr algn="ctr"/>
            <a:r>
              <a:rPr lang="ru-RU" sz="2800"/>
              <a:t>устройств</a:t>
            </a: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6427788" y="321310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другое</a:t>
            </a: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1331913" y="4868863"/>
            <a:ext cx="2951162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программы-</a:t>
            </a:r>
          </a:p>
          <a:p>
            <a:pPr algn="ctr"/>
            <a:r>
              <a:rPr lang="ru-RU" sz="2800"/>
              <a:t>архиваторы</a:t>
            </a:r>
            <a:r>
              <a:rPr lang="en-US" sz="2800"/>
              <a:t>:</a:t>
            </a:r>
          </a:p>
          <a:p>
            <a:pPr algn="ctr"/>
            <a:r>
              <a:rPr lang="en-US" sz="2800"/>
              <a:t>WinRAR, WinZIP</a:t>
            </a:r>
            <a:endParaRPr lang="ru-RU" sz="2800"/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5076825" y="4868863"/>
            <a:ext cx="2879725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антивирусные</a:t>
            </a:r>
          </a:p>
          <a:p>
            <a:pPr algn="ctr"/>
            <a:r>
              <a:rPr lang="ru-RU" sz="2800"/>
              <a:t>программы:</a:t>
            </a:r>
          </a:p>
          <a:p>
            <a:pPr algn="ctr"/>
            <a:r>
              <a:rPr lang="ru-RU" sz="2800"/>
              <a:t>Касперский, </a:t>
            </a:r>
            <a:r>
              <a:rPr lang="en-US" sz="2800"/>
              <a:t>Web</a:t>
            </a:r>
            <a:endParaRPr lang="ru-RU" sz="2800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>
            <a:off x="1835150" y="234950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3132138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4524375" y="23495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6011863" y="2349500"/>
            <a:ext cx="96837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6516688" y="2349500"/>
            <a:ext cx="6477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53188"/>
            <a:ext cx="6477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3" grpId="0" animBg="1"/>
      <p:bldP spid="108554" grpId="0" animBg="1"/>
      <p:bldP spid="108555" grpId="0" animBg="1"/>
      <p:bldP spid="108556" grpId="0" animBg="1"/>
      <p:bldP spid="108557" grpId="0" animBg="1"/>
      <p:bldP spid="108558" grpId="0" animBg="1"/>
      <p:bldP spid="108559" grpId="0" animBg="1"/>
      <p:bldP spid="108560" grpId="0" animBg="1"/>
      <p:bldP spid="1085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250825" y="1196975"/>
            <a:ext cx="842486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chemeClr val="tx2"/>
                </a:solidFill>
              </a:rPr>
              <a:t>Системы программирования</a:t>
            </a:r>
          </a:p>
        </p:txBody>
      </p:sp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468313" y="321310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Basic</a:t>
            </a:r>
            <a:endParaRPr lang="ru-RU" sz="2400"/>
          </a:p>
        </p:txBody>
      </p:sp>
      <p:sp>
        <p:nvSpPr>
          <p:cNvPr id="146436" name="AutoShape 4"/>
          <p:cNvSpPr>
            <a:spLocks noChangeArrowheads="1"/>
          </p:cNvSpPr>
          <p:nvPr/>
        </p:nvSpPr>
        <p:spPr bwMode="auto">
          <a:xfrm>
            <a:off x="3436938" y="321310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C++</a:t>
            </a:r>
            <a:endParaRPr lang="ru-RU" sz="2800"/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6427788" y="321310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Pascal</a:t>
            </a:r>
            <a:endParaRPr lang="ru-RU" sz="2800"/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1908175" y="4868863"/>
            <a:ext cx="23749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Assembler</a:t>
            </a:r>
            <a:endParaRPr lang="ru-RU" sz="2800"/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5076825" y="4868863"/>
            <a:ext cx="23749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другое</a:t>
            </a:r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flipH="1">
            <a:off x="1835150" y="234950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3132138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4524375" y="23495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6011863" y="2349500"/>
            <a:ext cx="96837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6516688" y="2349500"/>
            <a:ext cx="6477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53188"/>
            <a:ext cx="6477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6" grpId="0" animBg="1"/>
      <p:bldP spid="146437" grpId="0" animBg="1"/>
      <p:bldP spid="146438" grpId="0" animBg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1476375" y="1196975"/>
            <a:ext cx="590391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chemeClr val="tx2"/>
                </a:solidFill>
              </a:rPr>
              <a:t>Прикладное ПО</a:t>
            </a:r>
          </a:p>
        </p:txBody>
      </p:sp>
      <p:sp>
        <p:nvSpPr>
          <p:cNvPr id="14746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350" y="4297363"/>
            <a:ext cx="2879725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Power Point</a:t>
            </a:r>
            <a:endParaRPr lang="ru-RU" sz="280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H="1">
            <a:off x="2051050" y="2349500"/>
            <a:ext cx="5048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3132138" y="234950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 flipH="1">
            <a:off x="4500563" y="2349500"/>
            <a:ext cx="2381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6011863" y="234950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6516688" y="23495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7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9388" y="5634038"/>
            <a:ext cx="25908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Windows Media</a:t>
            </a:r>
          </a:p>
          <a:p>
            <a:pPr algn="ctr"/>
            <a:r>
              <a:rPr lang="ru-RU" sz="2800"/>
              <a:t>плеер</a:t>
            </a:r>
          </a:p>
        </p:txBody>
      </p:sp>
      <p:sp>
        <p:nvSpPr>
          <p:cNvPr id="14747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33700" y="5634038"/>
            <a:ext cx="3348038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Internet Explorer</a:t>
            </a:r>
          </a:p>
          <a:p>
            <a:pPr algn="ctr"/>
            <a:r>
              <a:rPr lang="en-US" sz="2800"/>
              <a:t>Opera</a:t>
            </a:r>
            <a:endParaRPr lang="ru-RU" sz="2800"/>
          </a:p>
        </p:txBody>
      </p:sp>
      <p:sp>
        <p:nvSpPr>
          <p:cNvPr id="14747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573838" y="5634038"/>
            <a:ext cx="23749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другие</a:t>
            </a: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684213" y="2349500"/>
            <a:ext cx="2016125" cy="316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6084888" y="2349500"/>
            <a:ext cx="2303462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>
            <a:off x="4787900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59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8313" y="2990850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Microsoft</a:t>
            </a:r>
          </a:p>
          <a:p>
            <a:pPr algn="ctr"/>
            <a:r>
              <a:rPr lang="en-US" sz="2800"/>
              <a:t>Word</a:t>
            </a:r>
            <a:r>
              <a:rPr lang="ru-RU" sz="2800"/>
              <a:t>, блокнот</a:t>
            </a:r>
          </a:p>
        </p:txBody>
      </p:sp>
      <p:sp>
        <p:nvSpPr>
          <p:cNvPr id="147461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27788" y="3070225"/>
            <a:ext cx="23749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Paint, </a:t>
            </a:r>
          </a:p>
          <a:p>
            <a:pPr algn="ctr"/>
            <a:r>
              <a:rPr lang="ru-RU" sz="2800"/>
              <a:t>Photo</a:t>
            </a:r>
            <a:r>
              <a:rPr lang="en-US" sz="2800"/>
              <a:t>S</a:t>
            </a:r>
            <a:r>
              <a:rPr lang="ru-RU" sz="2800"/>
              <a:t>hop</a:t>
            </a:r>
          </a:p>
        </p:txBody>
      </p:sp>
      <p:sp>
        <p:nvSpPr>
          <p:cNvPr id="147463" name="AutoShape 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76825" y="4344988"/>
            <a:ext cx="3024188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калькулятор,</a:t>
            </a:r>
            <a:endParaRPr lang="en-US" sz="2800"/>
          </a:p>
          <a:p>
            <a:pPr algn="ctr"/>
            <a:r>
              <a:rPr lang="en-US" sz="2800"/>
              <a:t>MS Excel</a:t>
            </a:r>
            <a:endParaRPr lang="ru-RU" sz="2800"/>
          </a:p>
        </p:txBody>
      </p:sp>
      <p:sp>
        <p:nvSpPr>
          <p:cNvPr id="147460" name="AutoShape 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48038" y="3022600"/>
            <a:ext cx="2519362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WinAmp</a:t>
            </a:r>
          </a:p>
          <a:p>
            <a:pPr algn="ctr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64" grpId="0" animBg="1"/>
      <p:bldP spid="147465" grpId="0" animBg="1"/>
      <p:bldP spid="147466" grpId="0" animBg="1"/>
      <p:bldP spid="147467" grpId="0" animBg="1"/>
      <p:bldP spid="147468" grpId="0" animBg="1"/>
      <p:bldP spid="147470" grpId="0" animBg="1"/>
      <p:bldP spid="147471" grpId="0" animBg="1"/>
      <p:bldP spid="147472" grpId="0" animBg="1"/>
      <p:bldP spid="147473" grpId="0" animBg="1"/>
      <p:bldP spid="147474" grpId="0" animBg="1"/>
      <p:bldP spid="147475" grpId="0" animBg="1"/>
      <p:bldP spid="147459" grpId="0" animBg="1"/>
      <p:bldP spid="147461" grpId="0" animBg="1"/>
      <p:bldP spid="147463" grpId="0" animBg="1"/>
      <p:bldP spid="1474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3825"/>
            <a:ext cx="6999287" cy="1936750"/>
          </a:xfrm>
        </p:spPr>
        <p:txBody>
          <a:bodyPr/>
          <a:lstStyle/>
          <a:p>
            <a:pPr algn="l" eaLnBrk="1" hangingPunct="1"/>
            <a:r>
              <a:rPr lang="ru-RU" sz="4000" smtClean="0"/>
              <a:t>Текстовые редакторы -позволяют готовить тексты, создавать рисунки</a:t>
            </a:r>
          </a:p>
        </p:txBody>
      </p:sp>
      <p:pic>
        <p:nvPicPr>
          <p:cNvPr id="19460" name="Picture 4" descr="Картинка1коп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65400"/>
            <a:ext cx="22828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картин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221163"/>
            <a:ext cx="31670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Картинка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420938"/>
            <a:ext cx="15922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611187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2016125"/>
          </a:xfrm>
        </p:spPr>
        <p:txBody>
          <a:bodyPr/>
          <a:lstStyle/>
          <a:p>
            <a:pPr algn="l" eaLnBrk="1" hangingPunct="1"/>
            <a:r>
              <a:rPr lang="ru-RU" sz="4400" smtClean="0"/>
              <a:t>Калькуляторы и электронные таблицы - предназначены </a:t>
            </a:r>
            <a:br>
              <a:rPr lang="ru-RU" sz="4400" smtClean="0"/>
            </a:br>
            <a:r>
              <a:rPr lang="ru-RU" sz="4400" smtClean="0"/>
              <a:t>для обработки числовых данных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3851275" y="2997200"/>
          <a:ext cx="4989513" cy="3330575"/>
        </p:xfrm>
        <a:graphic>
          <a:graphicData uri="http://schemas.openxmlformats.org/presentationml/2006/ole">
            <p:oleObj spid="_x0000_s2050" name="Диаграмма" r:id="rId4" imgW="6095905" imgH="4067223" progId="MSGraph.Chart.8">
              <p:embed followColorScheme="full"/>
            </p:oleObj>
          </a:graphicData>
        </a:graphic>
      </p:graphicFrame>
      <p:sp>
        <p:nvSpPr>
          <p:cNvPr id="2053" name="AutoShape 9"/>
          <p:cNvSpPr>
            <a:spLocks noChangeArrowheads="1"/>
          </p:cNvSpPr>
          <p:nvPr/>
        </p:nvSpPr>
        <p:spPr bwMode="auto">
          <a:xfrm>
            <a:off x="2195513" y="4941888"/>
            <a:ext cx="1152525" cy="485775"/>
          </a:xfrm>
          <a:custGeom>
            <a:avLst/>
            <a:gdLst>
              <a:gd name="T0" fmla="*/ 46122020 w 21600"/>
              <a:gd name="T1" fmla="*/ 0 h 21600"/>
              <a:gd name="T2" fmla="*/ 0 w 21600"/>
              <a:gd name="T3" fmla="*/ 5462449 h 21600"/>
              <a:gd name="T4" fmla="*/ 46122020 w 21600"/>
              <a:gd name="T5" fmla="*/ 10924876 h 21600"/>
              <a:gd name="T6" fmla="*/ 6149601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4" name="Picture 11" descr="Картинка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852738"/>
            <a:ext cx="11430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453188"/>
            <a:ext cx="649287" cy="404812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143750" cy="1720850"/>
          </a:xfrm>
        </p:spPr>
        <p:txBody>
          <a:bodyPr/>
          <a:lstStyle/>
          <a:p>
            <a:pPr algn="l" eaLnBrk="1" hangingPunct="1"/>
            <a:r>
              <a:rPr lang="ru-RU" sz="4400" smtClean="0"/>
              <a:t>Графические редакторы -позволяют создавать и редактировать рисунки</a:t>
            </a:r>
          </a:p>
        </p:txBody>
      </p:sp>
      <p:pic>
        <p:nvPicPr>
          <p:cNvPr id="20484" name="Picture 7" descr="snegov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213100"/>
            <a:ext cx="20701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Картинка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276475"/>
            <a:ext cx="52562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453188"/>
            <a:ext cx="649287" cy="404812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075488" cy="1649412"/>
          </a:xfrm>
        </p:spPr>
        <p:txBody>
          <a:bodyPr/>
          <a:lstStyle/>
          <a:p>
            <a:pPr algn="l" eaLnBrk="1" hangingPunct="1"/>
            <a:r>
              <a:rPr lang="ru-RU" sz="4400" smtClean="0"/>
              <a:t>Звуковые редакторы -позволяют обрабатывать звуковую информацию</a:t>
            </a:r>
          </a:p>
        </p:txBody>
      </p:sp>
      <p:pic>
        <p:nvPicPr>
          <p:cNvPr id="21508" name="Picture 7" descr="Картинка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52738"/>
            <a:ext cx="51498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453188"/>
            <a:ext cx="649287" cy="404812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2757488" y="4818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3419475" y="5157788"/>
            <a:ext cx="22320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hangingPunct="1"/>
            <a:r>
              <a:rPr lang="ru-RU" sz="3200"/>
              <a:t>дисковод</a:t>
            </a:r>
          </a:p>
        </p:txBody>
      </p:sp>
      <p:pic>
        <p:nvPicPr>
          <p:cNvPr id="614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7489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" y="333375"/>
            <a:ext cx="8388350" cy="2225675"/>
          </a:xfrm>
        </p:spPr>
        <p:txBody>
          <a:bodyPr/>
          <a:lstStyle/>
          <a:p>
            <a:pPr algn="l" eaLnBrk="1" hangingPunct="1"/>
            <a:r>
              <a:rPr lang="ru-RU" sz="4400" smtClean="0"/>
              <a:t>Мультимедиа проигрыватели - предназначены для воспроизведения звука, анимации и видео</a:t>
            </a:r>
          </a:p>
        </p:txBody>
      </p:sp>
      <p:pic>
        <p:nvPicPr>
          <p:cNvPr id="22532" name="Picture 9" descr="Картинка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924175"/>
            <a:ext cx="43576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453188"/>
            <a:ext cx="649287" cy="404812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6731000" cy="1289050"/>
          </a:xfrm>
        </p:spPr>
        <p:txBody>
          <a:bodyPr/>
          <a:lstStyle/>
          <a:p>
            <a:pPr algn="l" eaLnBrk="1" hangingPunct="1"/>
            <a:r>
              <a:rPr lang="ru-RU" sz="4400" smtClean="0"/>
              <a:t>Программы для разработки презентаций</a:t>
            </a:r>
          </a:p>
        </p:txBody>
      </p:sp>
      <p:pic>
        <p:nvPicPr>
          <p:cNvPr id="23556" name="Picture 7" descr="Картинка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133600"/>
            <a:ext cx="59975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453188"/>
            <a:ext cx="649287" cy="404812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687513"/>
          </a:xfrm>
        </p:spPr>
        <p:txBody>
          <a:bodyPr/>
          <a:lstStyle/>
          <a:p>
            <a:pPr algn="l" eaLnBrk="1" hangingPunct="1"/>
            <a:r>
              <a:rPr lang="ru-RU" smtClean="0"/>
              <a:t>Коммуникационные программы -  </a:t>
            </a:r>
            <a:br>
              <a:rPr lang="ru-RU" smtClean="0"/>
            </a:br>
            <a:r>
              <a:rPr lang="ru-RU" smtClean="0"/>
              <a:t>служат для обмена </a:t>
            </a:r>
            <a:br>
              <a:rPr lang="ru-RU" smtClean="0"/>
            </a:br>
            <a:r>
              <a:rPr lang="ru-RU" smtClean="0"/>
              <a:t>информацией с другими компьютерами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781300"/>
            <a:ext cx="48244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j03005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76700"/>
            <a:ext cx="13128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453188"/>
            <a:ext cx="649287" cy="404812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/>
              <a:t>Физкультминутка</a:t>
            </a:r>
          </a:p>
        </p:txBody>
      </p:sp>
      <p:pic>
        <p:nvPicPr>
          <p:cNvPr id="25604" name="Picture 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933825"/>
            <a:ext cx="26733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492375"/>
            <a:ext cx="266382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196975"/>
            <a:ext cx="25923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400" smtClean="0"/>
              <a:t>Закрепление материала</a:t>
            </a:r>
          </a:p>
        </p:txBody>
      </p:sp>
      <p:sp>
        <p:nvSpPr>
          <p:cNvPr id="26628" name="AutoShape 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19475" y="2060575"/>
            <a:ext cx="1728788" cy="2447925"/>
          </a:xfrm>
          <a:prstGeom prst="actionButtonDocumen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357188" y="1408113"/>
            <a:ext cx="87868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 i="1">
              <a:ea typeface="Calibri" pitchFamily="34" charset="0"/>
              <a:cs typeface="Arial" charset="0"/>
            </a:endParaRPr>
          </a:p>
          <a:p>
            <a:r>
              <a:rPr lang="ru-RU" sz="2800">
                <a:ea typeface="Calibri" pitchFamily="34" charset="0"/>
                <a:cs typeface="Arial" charset="0"/>
              </a:rPr>
              <a:t>Знать виды программного обеспечения </a:t>
            </a:r>
          </a:p>
          <a:p>
            <a:endParaRPr lang="ru-RU" sz="2800">
              <a:ea typeface="Calibri" pitchFamily="34" charset="0"/>
              <a:cs typeface="Arial" charset="0"/>
            </a:endParaRPr>
          </a:p>
          <a:p>
            <a:r>
              <a:rPr lang="ru-RU" sz="2800">
                <a:ea typeface="Calibri" pitchFamily="34" charset="0"/>
                <a:cs typeface="Arial" charset="0"/>
              </a:rPr>
              <a:t>Привести примеры программ обработки символьной, графической и звуковой информации</a:t>
            </a:r>
          </a:p>
          <a:p>
            <a:endParaRPr lang="ru-RU" sz="2800" b="1" i="1">
              <a:ea typeface="Calibri" pitchFamily="34" charset="0"/>
              <a:cs typeface="Arial" charset="0"/>
            </a:endParaRPr>
          </a:p>
          <a:p>
            <a:r>
              <a:rPr lang="ru-RU" sz="2800">
                <a:ea typeface="Calibri" pitchFamily="34" charset="0"/>
                <a:cs typeface="Arial" charset="0"/>
              </a:rPr>
              <a:t>Определить, какое программное обеспечение установлено на вашем домашнем компьютере. </a:t>
            </a:r>
          </a:p>
          <a:p>
            <a:r>
              <a:rPr lang="ru-RU" sz="2800">
                <a:ea typeface="Calibri" pitchFamily="34" charset="0"/>
                <a:cs typeface="Arial" charset="0"/>
              </a:rPr>
              <a:t>Как вы его используете? 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162800" cy="8382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Домашнее задание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024313" y="5083175"/>
            <a:ext cx="14303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3200"/>
              <a:t>модем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-642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394200" y="842963"/>
            <a:ext cx="3556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200"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4222750" y="2289175"/>
            <a:ext cx="698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200">
                <a:cs typeface="Times New Roman" pitchFamily="18" charset="0"/>
              </a:rPr>
              <a:t>            </a:t>
            </a:r>
            <a:endParaRPr lang="ru-RU"/>
          </a:p>
        </p:txBody>
      </p:sp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7272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73437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419475" y="5267325"/>
            <a:ext cx="25193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3200"/>
              <a:t>клавиатура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7848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5081588"/>
            <a:ext cx="1800225" cy="614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5230813"/>
            <a:ext cx="1871663" cy="60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дисплей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7200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5299075"/>
            <a:ext cx="2305050" cy="615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процессор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72723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7638"/>
            <a:ext cx="3106737" cy="460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дисковод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модем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клавиатура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память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дисплей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процессор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44388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7900" y="2708275"/>
            <a:ext cx="35639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/>
          </p:cNvSpPr>
          <p:nvPr/>
        </p:nvSpPr>
        <p:spPr bwMode="auto">
          <a:xfrm>
            <a:off x="3708400" y="1557338"/>
            <a:ext cx="649288" cy="4464050"/>
          </a:xfrm>
          <a:prstGeom prst="rightBrace">
            <a:avLst>
              <a:gd name="adj1" fmla="val 572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497513"/>
            <a:ext cx="13684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25" y="5610225"/>
            <a:ext cx="2016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2068513" y="1196975"/>
            <a:ext cx="4897437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solidFill>
                  <a:schemeClr val="tx2"/>
                </a:solidFill>
              </a:rPr>
              <a:t>компьютер</a:t>
            </a:r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328613" y="3500438"/>
            <a:ext cx="3995737" cy="1441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аппаратное</a:t>
            </a:r>
          </a:p>
          <a:p>
            <a:pPr algn="ctr"/>
            <a:r>
              <a:rPr lang="ru-RU" sz="4400">
                <a:solidFill>
                  <a:schemeClr val="tx2"/>
                </a:solidFill>
              </a:rPr>
              <a:t>обеспечение</a:t>
            </a:r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4787900" y="3500438"/>
            <a:ext cx="4067175" cy="1441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программное</a:t>
            </a:r>
          </a:p>
          <a:p>
            <a:pPr algn="ctr"/>
            <a:r>
              <a:rPr lang="ru-RU" sz="4400">
                <a:solidFill>
                  <a:schemeClr val="tx2"/>
                </a:solidFill>
              </a:rPr>
              <a:t>обеспечение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H="1">
            <a:off x="2084388" y="2247900"/>
            <a:ext cx="2447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4532313" y="2247900"/>
            <a:ext cx="23764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4787900" y="3500438"/>
            <a:ext cx="4067175" cy="1441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nimBg="1"/>
      <p:bldP spid="112649" grpId="0" animBg="1"/>
      <p:bldP spid="112650" grpId="0" animBg="1"/>
      <p:bldP spid="112651" grpId="0" animBg="1"/>
      <p:bldP spid="112652" grpId="0" animBg="1"/>
      <p:bldP spid="112653" grpId="0" animBg="1"/>
      <p:bldP spid="112653" grpId="1" animBg="1"/>
    </p:bldLst>
  </p:timing>
</p:sld>
</file>

<file path=ppt/theme/theme1.xml><?xml version="1.0" encoding="utf-8"?>
<a:theme xmlns:a="http://schemas.openxmlformats.org/drawingml/2006/main" name="1_sample">
  <a:themeElements>
    <a:clrScheme name="1_sample 3">
      <a:dk1>
        <a:srgbClr val="0B398B"/>
      </a:dk1>
      <a:lt1>
        <a:srgbClr val="D1D1D1"/>
      </a:lt1>
      <a:dk2>
        <a:srgbClr val="000072"/>
      </a:dk2>
      <a:lt2>
        <a:srgbClr val="FFFFFF"/>
      </a:lt2>
      <a:accent1>
        <a:srgbClr val="003BB2"/>
      </a:accent1>
      <a:accent2>
        <a:srgbClr val="4DA6FF"/>
      </a:accent2>
      <a:accent3>
        <a:srgbClr val="AAAABC"/>
      </a:accent3>
      <a:accent4>
        <a:srgbClr val="B2B2B2"/>
      </a:accent4>
      <a:accent5>
        <a:srgbClr val="AAAFD5"/>
      </a:accent5>
      <a:accent6>
        <a:srgbClr val="4596E7"/>
      </a:accent6>
      <a:hlink>
        <a:srgbClr val="00D69E"/>
      </a:hlink>
      <a:folHlink>
        <a:srgbClr val="D46AE8"/>
      </a:folHlink>
    </a:clrScheme>
    <a:fontScheme name="1_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mple 1">
        <a:dk1>
          <a:srgbClr val="333333"/>
        </a:dk1>
        <a:lt1>
          <a:srgbClr val="FFFFFF"/>
        </a:lt1>
        <a:dk2>
          <a:srgbClr val="470E03"/>
        </a:dk2>
        <a:lt2>
          <a:srgbClr val="FFFFFF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ADADA"/>
        </a:accent4>
        <a:accent5>
          <a:srgbClr val="E2B8AA"/>
        </a:accent5>
        <a:accent6>
          <a:srgbClr val="8AB9E7"/>
        </a:accent6>
        <a:hlink>
          <a:srgbClr val="2EB62E"/>
        </a:hlink>
        <a:folHlink>
          <a:srgbClr val="E88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mple 2">
        <a:dk1>
          <a:srgbClr val="000000"/>
        </a:dk1>
        <a:lt1>
          <a:srgbClr val="D1D1D1"/>
        </a:lt1>
        <a:dk2>
          <a:srgbClr val="003600"/>
        </a:dk2>
        <a:lt2>
          <a:srgbClr val="FFFFFF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2B2B2"/>
        </a:accent4>
        <a:accent5>
          <a:srgbClr val="ACD1B2"/>
        </a:accent5>
        <a:accent6>
          <a:srgbClr val="B4CF5F"/>
        </a:accent6>
        <a:hlink>
          <a:srgbClr val="00D69E"/>
        </a:hlink>
        <a:folHlink>
          <a:srgbClr val="4466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mple 3">
        <a:dk1>
          <a:srgbClr val="0B398B"/>
        </a:dk1>
        <a:lt1>
          <a:srgbClr val="D1D1D1"/>
        </a:lt1>
        <a:dk2>
          <a:srgbClr val="000072"/>
        </a:dk2>
        <a:lt2>
          <a:srgbClr val="FFFFFF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2B2B2"/>
        </a:accent4>
        <a:accent5>
          <a:srgbClr val="AAAFD5"/>
        </a:accent5>
        <a:accent6>
          <a:srgbClr val="4596E7"/>
        </a:accent6>
        <a:hlink>
          <a:srgbClr val="00D69E"/>
        </a:hlink>
        <a:folHlink>
          <a:srgbClr val="D46A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cdb2004219d</Template>
  <TotalTime>1725</TotalTime>
  <Words>174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Verdana</vt:lpstr>
      <vt:lpstr>1_sample</vt:lpstr>
      <vt:lpstr>Презентация Microsoft Office PowerPoint 97-2003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Текстовые редакторы -позволяют готовить тексты, создавать рисунки</vt:lpstr>
      <vt:lpstr>Калькуляторы и электронные таблицы - предназначены  для обработки числовых данных</vt:lpstr>
      <vt:lpstr>Графические редакторы -позволяют создавать и редактировать рисунки</vt:lpstr>
      <vt:lpstr>Звуковые редакторы -позволяют обрабатывать звуковую информацию</vt:lpstr>
      <vt:lpstr>Мультимедиа проигрыватели - предназначены для воспроизведения звука, анимации и видео</vt:lpstr>
      <vt:lpstr>Программы для разработки презентаций</vt:lpstr>
      <vt:lpstr>Коммуникационные программы -   служат для обмена  информацией с другими компьютерами</vt:lpstr>
      <vt:lpstr>Физкультминутка</vt:lpstr>
      <vt:lpstr>Закрепление материала</vt:lpstr>
      <vt:lpstr>Домашнее задание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revaz</cp:lastModifiedBy>
  <cp:revision>73</cp:revision>
  <dcterms:created xsi:type="dcterms:W3CDTF">2006-12-13T16:11:51Z</dcterms:created>
  <dcterms:modified xsi:type="dcterms:W3CDTF">2013-04-19T16:42:26Z</dcterms:modified>
</cp:coreProperties>
</file>