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72" r:id="rId13"/>
    <p:sldId id="273" r:id="rId14"/>
    <p:sldId id="274" r:id="rId15"/>
    <p:sldId id="279" r:id="rId16"/>
    <p:sldId id="275" r:id="rId17"/>
    <p:sldId id="281" r:id="rId18"/>
    <p:sldId id="278" r:id="rId19"/>
    <p:sldId id="271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8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8.emf"/><Relationship Id="rId1" Type="http://schemas.openxmlformats.org/officeDocument/2006/relationships/image" Target="../media/image10.emf"/><Relationship Id="rId4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ACE5844-661E-4BC7-9DF3-3C98220EA957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4694FB8-B67A-476E-AE8B-FA8416C252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CE042E-DFB4-48AE-B11B-8782890A0A3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A309D-F2E9-4912-86DA-89511B206618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77A66-CA4D-448A-9341-D7AB7C5E26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7EE7E-8312-47FD-94EB-A0551A2F6B63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C3B54-E384-4A48-B728-869CB8D73B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0B409-2F21-441E-9D55-91AEEBADB47C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26180-00DE-49A5-9A52-036956237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CA105-D1D3-4DAB-A072-F511CD018C97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44D24-A8BE-4FFC-962E-7C8909004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332DA-190C-4CA0-8781-C7E51519F771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50207-D108-46C7-9BFE-DC683D07E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8360B-6E6B-4600-9636-8CAD88473717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71AD9-7914-401B-BD95-36167583A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097B0-9973-4462-9677-ECC4BC26BC86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0416A-8958-4E51-9BF3-0AE7E0BA0E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EE5DD-E9B9-482D-81FA-0DB2C3A3D69A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53BA1-54F8-4891-A957-9BB0797B46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71B6E-C3B5-4A9C-AB1F-F3998A51B14F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D72B4-894D-4D01-80CF-75DAEC8EE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2372D-5FB9-4F3A-B1D3-FE7D1656B33C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B1372-1E5C-4E94-82A8-32D749252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30C15-65FB-469B-A794-E8F1F700A012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953B8-8A20-4EC9-8EBA-792A3DBF8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alpha val="6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A2A32DAF-F84D-4518-AEB2-75340CB7C155}" type="datetimeFigureOut">
              <a:rPr lang="ru-RU"/>
              <a:pPr>
                <a:defRPr/>
              </a:pPr>
              <a:t>31.03.2013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alpha val="6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E3C6085-9021-40D8-8B8A-B9A685DAB1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6" r:id="rId5"/>
    <p:sldLayoutId id="2147483681" r:id="rId6"/>
    <p:sldLayoutId id="2147483680" r:id="rId7"/>
    <p:sldLayoutId id="2147483687" r:id="rId8"/>
    <p:sldLayoutId id="2147483688" r:id="rId9"/>
    <p:sldLayoutId id="2147483679" r:id="rId10"/>
    <p:sldLayoutId id="214748367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2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2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932363" y="5516563"/>
            <a:ext cx="3733800" cy="731837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Подготовила: учитель истории МБОУ «Средне-</a:t>
            </a:r>
            <a:r>
              <a:rPr lang="ru-RU" sz="2000" dirty="0" err="1" smtClean="0">
                <a:solidFill>
                  <a:srgbClr val="FFFF00"/>
                </a:solidFill>
              </a:rPr>
              <a:t>Кушкетская</a:t>
            </a:r>
            <a:r>
              <a:rPr lang="ru-RU" sz="2000" dirty="0" smtClean="0">
                <a:solidFill>
                  <a:srgbClr val="FFFF00"/>
                </a:solidFill>
              </a:rPr>
              <a:t> СОШ»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dirty="0" err="1" smtClean="0">
                <a:solidFill>
                  <a:srgbClr val="FFFF00"/>
                </a:solidFill>
              </a:rPr>
              <a:t>Трокова</a:t>
            </a:r>
            <a:r>
              <a:rPr lang="ru-RU" sz="2000" dirty="0" smtClean="0">
                <a:solidFill>
                  <a:srgbClr val="FFFF00"/>
                </a:solidFill>
              </a:rPr>
              <a:t> Н.А.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1905000"/>
            <a:ext cx="7494587" cy="23495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>
                <a:solidFill>
                  <a:srgbClr val="FFFF00"/>
                </a:solidFill>
              </a:rPr>
              <a:t>Культура Киевской Руси. Православная церковь в Киевской Руси.</a:t>
            </a:r>
            <a:br>
              <a:rPr lang="ru-RU" sz="4800">
                <a:solidFill>
                  <a:srgbClr val="FFFF00"/>
                </a:solidFill>
              </a:rPr>
            </a:br>
            <a:r>
              <a:rPr lang="ru-RU" sz="4800">
                <a:solidFill>
                  <a:srgbClr val="FFFF00"/>
                </a:solidFill>
              </a:rPr>
              <a:t>урок истории</a:t>
            </a:r>
            <a:br>
              <a:rPr lang="ru-RU" sz="4800">
                <a:solidFill>
                  <a:srgbClr val="FFFF00"/>
                </a:solidFill>
              </a:rPr>
            </a:br>
            <a:r>
              <a:rPr lang="ru-RU" sz="4800">
                <a:solidFill>
                  <a:srgbClr val="FFFF00"/>
                </a:solidFill>
              </a:rPr>
              <a:t> в 6 классе</a:t>
            </a:r>
            <a:endParaRPr lang="ru-RU" sz="48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Текст 5"/>
          <p:cNvPicPr>
            <a:picLocks noGrp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49300" y="5078413"/>
            <a:ext cx="7431088" cy="1163637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650" y="549275"/>
            <a:ext cx="7488238" cy="43195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0248" name="Object 8"/>
          <p:cNvGraphicFramePr>
            <a:graphicFrameLocks noChangeAspect="1"/>
          </p:cNvGraphicFramePr>
          <p:nvPr/>
        </p:nvGraphicFramePr>
        <p:xfrm>
          <a:off x="755650" y="549275"/>
          <a:ext cx="7602538" cy="4379913"/>
        </p:xfrm>
        <a:graphic>
          <a:graphicData uri="http://schemas.openxmlformats.org/presentationml/2006/ole">
            <p:oleObj spid="_x0000_s10248" name="Документ" r:id="rId4" imgW="3543120" imgH="43527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55576" y="5085184"/>
            <a:ext cx="7416824" cy="1152128"/>
          </a:xfrm>
        </p:spPr>
        <p:txBody>
          <a:bodyPr>
            <a:normAutofit fontScale="70000" lnSpcReduction="20000"/>
          </a:bodyPr>
          <a:lstStyle/>
          <a:p>
            <a:pPr algn="ctr">
              <a:spcBef>
                <a:spcPct val="0"/>
              </a:spcBef>
              <a:buSzTx/>
              <a:defRPr/>
            </a:pPr>
            <a:endParaRPr lang="ru-RU" sz="4300" kern="10" dirty="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Impact"/>
            </a:endParaRPr>
          </a:p>
          <a:p>
            <a:pPr algn="ctr">
              <a:spcBef>
                <a:spcPct val="0"/>
              </a:spcBef>
              <a:buSzTx/>
              <a:defRPr/>
            </a:pPr>
            <a:r>
              <a:rPr lang="ru-RU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Восточная сторона </a:t>
            </a:r>
            <a:br>
              <a:rPr lang="ru-RU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</a:br>
            <a:r>
              <a:rPr lang="ru-RU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Софийского собора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650" y="549275"/>
            <a:ext cx="7488238" cy="43195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1272" name="Object 8"/>
          <p:cNvGraphicFramePr>
            <a:graphicFrameLocks noChangeAspect="1"/>
          </p:cNvGraphicFramePr>
          <p:nvPr/>
        </p:nvGraphicFramePr>
        <p:xfrm>
          <a:off x="755650" y="476250"/>
          <a:ext cx="7561263" cy="4465638"/>
        </p:xfrm>
        <a:graphic>
          <a:graphicData uri="http://schemas.openxmlformats.org/presentationml/2006/ole">
            <p:oleObj spid="_x0000_s11272" name="Документ" r:id="rId3" imgW="5567040" imgH="404964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6021388"/>
            <a:ext cx="8208963" cy="431800"/>
          </a:xfr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   </a:t>
            </a: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Главный купол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344613" y="658813"/>
            <a:ext cx="3273425" cy="3429000"/>
          </a:xfrm>
        </p:spPr>
        <p:txBody>
          <a:bodyPr/>
          <a:lstStyle/>
          <a:p>
            <a:pPr marL="274320" indent="-256032"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5029200" y="658813"/>
            <a:ext cx="3273425" cy="3432175"/>
          </a:xfrm>
        </p:spPr>
        <p:txBody>
          <a:bodyPr/>
          <a:lstStyle/>
          <a:p>
            <a:pPr marL="274320" indent="-256032" fontAlgn="auto"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12311" name="Object 23"/>
          <p:cNvGraphicFramePr>
            <a:graphicFrameLocks noGrp="1" noChangeAspect="1"/>
          </p:cNvGraphicFramePr>
          <p:nvPr/>
        </p:nvGraphicFramePr>
        <p:xfrm>
          <a:off x="1403350" y="620713"/>
          <a:ext cx="3168650" cy="3467100"/>
        </p:xfrm>
        <a:graphic>
          <a:graphicData uri="http://schemas.openxmlformats.org/presentationml/2006/ole">
            <p:oleObj spid="_x0000_s12311" name="Документ" r:id="rId3" imgW="2814480" imgH="5062320" progId="Word.Document.8">
              <p:embed/>
            </p:oleObj>
          </a:graphicData>
        </a:graphic>
      </p:graphicFrame>
      <p:graphicFrame>
        <p:nvGraphicFramePr>
          <p:cNvPr id="12312" name="Object 24"/>
          <p:cNvGraphicFramePr>
            <a:graphicFrameLocks noChangeAspect="1"/>
          </p:cNvGraphicFramePr>
          <p:nvPr/>
        </p:nvGraphicFramePr>
        <p:xfrm>
          <a:off x="1395413" y="620713"/>
          <a:ext cx="3248025" cy="3600450"/>
        </p:xfrm>
        <a:graphic>
          <a:graphicData uri="http://schemas.openxmlformats.org/presentationml/2006/ole">
            <p:oleObj spid="_x0000_s12312" name="Документ" r:id="rId4" imgW="5567040" imgH="4049640" progId="Word.Document.8">
              <p:embed/>
            </p:oleObj>
          </a:graphicData>
        </a:graphic>
      </p:graphicFrame>
      <p:graphicFrame>
        <p:nvGraphicFramePr>
          <p:cNvPr id="12313" name="Object 25"/>
          <p:cNvGraphicFramePr>
            <a:graphicFrameLocks noGrp="1" noChangeAspect="1"/>
          </p:cNvGraphicFramePr>
          <p:nvPr/>
        </p:nvGraphicFramePr>
        <p:xfrm>
          <a:off x="5076825" y="692150"/>
          <a:ext cx="3167063" cy="3384550"/>
        </p:xfrm>
        <a:graphic>
          <a:graphicData uri="http://schemas.openxmlformats.org/presentationml/2006/ole">
            <p:oleObj spid="_x0000_s12313" name="Документ" r:id="rId5" imgW="12148920" imgH="16198560" progId="Word.Document.8">
              <p:embed/>
            </p:oleObj>
          </a:graphicData>
        </a:graphic>
      </p:graphicFrame>
      <p:graphicFrame>
        <p:nvGraphicFramePr>
          <p:cNvPr id="12314" name="Object 26"/>
          <p:cNvGraphicFramePr>
            <a:graphicFrameLocks noChangeAspect="1"/>
          </p:cNvGraphicFramePr>
          <p:nvPr/>
        </p:nvGraphicFramePr>
        <p:xfrm>
          <a:off x="5076825" y="692150"/>
          <a:ext cx="3175000" cy="3529013"/>
        </p:xfrm>
        <a:graphic>
          <a:graphicData uri="http://schemas.openxmlformats.org/presentationml/2006/ole">
            <p:oleObj spid="_x0000_s12314" name="Документ" r:id="rId6" imgW="5567040" imgH="404964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6021388"/>
            <a:ext cx="8208963" cy="431800"/>
          </a:xfr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   </a:t>
            </a: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Золотые ворота в Киеве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344613" y="658813"/>
            <a:ext cx="3273425" cy="3429000"/>
          </a:xfrm>
        </p:spPr>
        <p:txBody>
          <a:bodyPr/>
          <a:lstStyle/>
          <a:p>
            <a:pPr marL="274320" indent="-256032"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5029200" y="658813"/>
            <a:ext cx="3273425" cy="3432175"/>
          </a:xfrm>
        </p:spPr>
        <p:txBody>
          <a:bodyPr/>
          <a:lstStyle/>
          <a:p>
            <a:pPr marL="274320" indent="-256032" fontAlgn="auto"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13329" name="Object 17"/>
          <p:cNvGraphicFramePr>
            <a:graphicFrameLocks noChangeAspect="1"/>
          </p:cNvGraphicFramePr>
          <p:nvPr/>
        </p:nvGraphicFramePr>
        <p:xfrm>
          <a:off x="1258888" y="620713"/>
          <a:ext cx="3384550" cy="3600450"/>
        </p:xfrm>
        <a:graphic>
          <a:graphicData uri="http://schemas.openxmlformats.org/presentationml/2006/ole">
            <p:oleObj spid="_x0000_s13329" name="Документ" r:id="rId3" imgW="10144080" imgH="6762600" progId="Word.Document.8">
              <p:embed/>
            </p:oleObj>
          </a:graphicData>
        </a:graphic>
      </p:graphicFrame>
      <p:graphicFrame>
        <p:nvGraphicFramePr>
          <p:cNvPr id="13330" name="Object 18"/>
          <p:cNvGraphicFramePr>
            <a:graphicFrameLocks noChangeAspect="1"/>
          </p:cNvGraphicFramePr>
          <p:nvPr/>
        </p:nvGraphicFramePr>
        <p:xfrm>
          <a:off x="5003800" y="620713"/>
          <a:ext cx="3313113" cy="3600450"/>
        </p:xfrm>
        <a:graphic>
          <a:graphicData uri="http://schemas.openxmlformats.org/presentationml/2006/ole">
            <p:oleObj spid="_x0000_s13330" name="Документ" r:id="rId4" imgW="3776400" imgH="351288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6021388"/>
            <a:ext cx="8208963" cy="431800"/>
          </a:xfr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   </a:t>
            </a:r>
            <a:r>
              <a:rPr lang="ru-RU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Спас </a:t>
            </a:r>
            <a:r>
              <a:rPr lang="ru-RU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вседержатель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344613" y="658813"/>
            <a:ext cx="3273425" cy="3429000"/>
          </a:xfrm>
        </p:spPr>
        <p:txBody>
          <a:bodyPr/>
          <a:lstStyle/>
          <a:p>
            <a:pPr marL="274320" indent="-256032" fontAlgn="auto"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14354" name="Object 18"/>
          <p:cNvGraphicFramePr>
            <a:graphicFrameLocks noChangeAspect="1"/>
          </p:cNvGraphicFramePr>
          <p:nvPr/>
        </p:nvGraphicFramePr>
        <p:xfrm>
          <a:off x="1258888" y="620713"/>
          <a:ext cx="3348037" cy="3455987"/>
        </p:xfrm>
        <a:graphic>
          <a:graphicData uri="http://schemas.openxmlformats.org/presentationml/2006/ole">
            <p:oleObj spid="_x0000_s14354" name="Документ" r:id="rId3" imgW="4049640" imgH="5567040" progId="Word.Document.8">
              <p:embed/>
            </p:oleObj>
          </a:graphicData>
        </a:graphic>
      </p:graphicFrame>
      <p:graphicFrame>
        <p:nvGraphicFramePr>
          <p:cNvPr id="14355" name="Object 19"/>
          <p:cNvGraphicFramePr>
            <a:graphicFrameLocks noChangeAspect="1"/>
          </p:cNvGraphicFramePr>
          <p:nvPr/>
        </p:nvGraphicFramePr>
        <p:xfrm>
          <a:off x="5084763" y="620713"/>
          <a:ext cx="3159125" cy="3529012"/>
        </p:xfrm>
        <a:graphic>
          <a:graphicData uri="http://schemas.openxmlformats.org/presentationml/2006/ole">
            <p:oleObj spid="_x0000_s14355" name="Документ" r:id="rId4" imgW="4251240" imgH="425124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35038" y="6308725"/>
            <a:ext cx="8208962" cy="144463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   </a:t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Фигура                           Богоматерь</a:t>
            </a:r>
            <a:b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Архангела                        </a:t>
            </a:r>
            <a:r>
              <a:rPr lang="ru-RU" sz="32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Оранта</a:t>
            </a: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                                  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1331913" y="692150"/>
          <a:ext cx="3311525" cy="3529013"/>
        </p:xfrm>
        <a:graphic>
          <a:graphicData uri="http://schemas.openxmlformats.org/presentationml/2006/ole">
            <p:oleObj spid="_x0000_s18438" name="Документ" r:id="rId3" imgW="5567040" imgH="4049640" progId="Word.Document.8">
              <p:embed/>
            </p:oleObj>
          </a:graphicData>
        </a:graphic>
      </p:graphicFrame>
      <p:graphicFrame>
        <p:nvGraphicFramePr>
          <p:cNvPr id="18439" name="Object 7"/>
          <p:cNvGraphicFramePr>
            <a:graphicFrameLocks noChangeAspect="1"/>
          </p:cNvGraphicFramePr>
          <p:nvPr/>
        </p:nvGraphicFramePr>
        <p:xfrm>
          <a:off x="5003800" y="620713"/>
          <a:ext cx="3240088" cy="3600450"/>
        </p:xfrm>
        <a:graphic>
          <a:graphicData uri="http://schemas.openxmlformats.org/presentationml/2006/ole">
            <p:oleObj spid="_x0000_s18439" name="Документ" r:id="rId4" imgW="4049640" imgH="556704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5157788"/>
            <a:ext cx="8208963" cy="1295400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b="1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   </a:t>
            </a:r>
            <a:r>
              <a:rPr lang="ru-RU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Благовещение                     Семья</a:t>
            </a:r>
            <a:br>
              <a:rPr lang="ru-RU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                                         Ярослава Мудрого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344613" y="658813"/>
            <a:ext cx="3273425" cy="3429000"/>
          </a:xfrm>
        </p:spPr>
        <p:txBody>
          <a:bodyPr/>
          <a:lstStyle/>
          <a:p>
            <a:pPr marL="274320" indent="-256032" fontAlgn="auto"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15371" name="Содержимое 3"/>
          <p:cNvGraphicFramePr>
            <a:graphicFrameLocks noGrp="1" noChangeAspect="1"/>
          </p:cNvGraphicFramePr>
          <p:nvPr>
            <p:ph sz="quarter" idx="14"/>
          </p:nvPr>
        </p:nvGraphicFramePr>
        <p:xfrm>
          <a:off x="5003800" y="1193800"/>
          <a:ext cx="3273425" cy="2381250"/>
        </p:xfrm>
        <a:graphic>
          <a:graphicData uri="http://schemas.openxmlformats.org/presentationml/2006/ole">
            <p:oleObj spid="_x0000_s15371" name="Документ" r:id="rId3" imgW="5567040" imgH="4049640" progId="Word.Document.8">
              <p:embed/>
            </p:oleObj>
          </a:graphicData>
        </a:graphic>
      </p:graphicFrame>
      <p:graphicFrame>
        <p:nvGraphicFramePr>
          <p:cNvPr id="15370" name="Object 10"/>
          <p:cNvGraphicFramePr>
            <a:graphicFrameLocks noChangeAspect="1"/>
          </p:cNvGraphicFramePr>
          <p:nvPr/>
        </p:nvGraphicFramePr>
        <p:xfrm>
          <a:off x="1331913" y="620713"/>
          <a:ext cx="3276600" cy="3519487"/>
        </p:xfrm>
        <a:graphic>
          <a:graphicData uri="http://schemas.openxmlformats.org/presentationml/2006/ole">
            <p:oleObj spid="_x0000_s15370" name="Document" r:id="rId4" imgW="6041707" imgH="460208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6021388"/>
            <a:ext cx="8208963" cy="431800"/>
          </a:xfr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</a:t>
            </a:r>
            <a:b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Апостол Павел          Святая Евдокия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344613" y="658813"/>
            <a:ext cx="3273425" cy="3429000"/>
          </a:xfrm>
        </p:spPr>
        <p:txBody>
          <a:bodyPr/>
          <a:lstStyle/>
          <a:p>
            <a:pPr marL="274320" indent="-256032" fontAlgn="auto"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0489" name="Object 9"/>
          <p:cNvGraphicFramePr>
            <a:graphicFrameLocks noChangeAspect="1"/>
          </p:cNvGraphicFramePr>
          <p:nvPr/>
        </p:nvGraphicFramePr>
        <p:xfrm>
          <a:off x="1403350" y="692150"/>
          <a:ext cx="3240088" cy="3457575"/>
        </p:xfrm>
        <a:graphic>
          <a:graphicData uri="http://schemas.openxmlformats.org/presentationml/2006/ole">
            <p:oleObj spid="_x0000_s20489" name="Документ" r:id="rId4" imgW="4049640" imgH="5567040" progId="Word.Document.8">
              <p:embed/>
            </p:oleObj>
          </a:graphicData>
        </a:graphic>
      </p:graphicFrame>
      <p:graphicFrame>
        <p:nvGraphicFramePr>
          <p:cNvPr id="20491" name="Object 8"/>
          <p:cNvGraphicFramePr>
            <a:graphicFrameLocks noChangeAspect="1"/>
          </p:cNvGraphicFramePr>
          <p:nvPr/>
        </p:nvGraphicFramePr>
        <p:xfrm>
          <a:off x="5072063" y="642938"/>
          <a:ext cx="3500437" cy="3500437"/>
        </p:xfrm>
        <a:graphic>
          <a:graphicData uri="http://schemas.openxmlformats.org/presentationml/2006/ole">
            <p:oleObj spid="_x0000_s20491" name="Документ" r:id="rId5" imgW="4049640" imgH="556704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1" name="Содержимое 6"/>
          <p:cNvGraphicFramePr>
            <a:graphicFrameLocks noGrp="1" noChangeAspect="1"/>
          </p:cNvGraphicFramePr>
          <p:nvPr>
            <p:ph idx="1"/>
          </p:nvPr>
        </p:nvGraphicFramePr>
        <p:xfrm>
          <a:off x="3368675" y="685800"/>
          <a:ext cx="2551113" cy="3967163"/>
        </p:xfrm>
        <a:graphic>
          <a:graphicData uri="http://schemas.openxmlformats.org/presentationml/2006/ole">
            <p:oleObj spid="_x0000_s19461" name="Документ" r:id="rId3" imgW="3684240" imgH="5729040" progId="Word.Document.8">
              <p:embed/>
            </p:oleObj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</a:rPr>
              <a:t>Ангелы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77875" y="620713"/>
            <a:ext cx="7543800" cy="863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1188" y="1557338"/>
            <a:ext cx="8137525" cy="51117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1 Пчелою Е.В. История России с древнейших времён до конца</a:t>
            </a:r>
            <a:r>
              <a:rPr lang="en-US" dirty="0" smtClean="0"/>
              <a:t>XVI </a:t>
            </a:r>
            <a:r>
              <a:rPr lang="ru-RU" dirty="0" smtClean="0"/>
              <a:t>века: Учебник для 6 класса основной школы/ Е.В. </a:t>
            </a:r>
            <a:r>
              <a:rPr lang="ru-RU" dirty="0" err="1" smtClean="0"/>
              <a:t>Пчелов</a:t>
            </a:r>
            <a:r>
              <a:rPr lang="ru-RU" dirty="0" smtClean="0"/>
              <a:t>. – М.: ООО «ТИД «Русское слово- РС», 2009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2. </a:t>
            </a:r>
            <a:r>
              <a:rPr lang="en-US" dirty="0" smtClean="0">
                <a:solidFill>
                  <a:srgbClr val="0070C0"/>
                </a:solidFill>
              </a:rPr>
              <a:t>http://images.yandex.ru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хема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44475"/>
            <a:ext cx="8996363" cy="5881688"/>
          </a:xfrm>
          <a:prstGeom prst="rect">
            <a:avLst/>
          </a:prstGeom>
          <a:noFill/>
        </p:spPr>
      </p:pic>
      <p:sp>
        <p:nvSpPr>
          <p:cNvPr id="6" name="Стрелка вниз 5"/>
          <p:cNvSpPr/>
          <p:nvPr/>
        </p:nvSpPr>
        <p:spPr>
          <a:xfrm>
            <a:off x="3203575" y="2852738"/>
            <a:ext cx="46038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2916238" y="2852738"/>
            <a:ext cx="333375" cy="5048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435600" y="2852738"/>
            <a:ext cx="360363" cy="5048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6021388"/>
            <a:ext cx="7777163" cy="431800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   </a:t>
            </a: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Владимир                        </a:t>
            </a:r>
            <a: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Ярослав</a:t>
            </a:r>
            <a:b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     Мономах                         Мудрый</a:t>
            </a:r>
            <a:b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    (Василий)                       (Георгий)</a:t>
            </a:r>
            <a:b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6386" name="Picture 4" descr="владимир мономах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4800" y="658813"/>
            <a:ext cx="2813050" cy="3429000"/>
          </a:xfrm>
        </p:spPr>
      </p:pic>
      <p:pic>
        <p:nvPicPr>
          <p:cNvPr id="16387" name="Picture 5" descr="ярослав мудрый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29225" y="658813"/>
            <a:ext cx="2873375" cy="3432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8280400" cy="4310063"/>
          </a:xfr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err="1" smtClean="0">
                <a:solidFill>
                  <a:srgbClr val="FFFF00"/>
                </a:solidFill>
              </a:rPr>
              <a:t>Киево</a:t>
            </a:r>
            <a:r>
              <a:rPr lang="ru-RU" sz="4000" dirty="0" smtClean="0">
                <a:solidFill>
                  <a:srgbClr val="FFFF00"/>
                </a:solidFill>
              </a:rPr>
              <a:t> - Печорский монастырь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021388"/>
            <a:ext cx="9144000" cy="431800"/>
          </a:xfr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   </a:t>
            </a: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Кирилл и Мефодий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5137" name="Object 17"/>
          <p:cNvGraphicFramePr>
            <a:graphicFrameLocks noGrp="1" noChangeAspect="1"/>
          </p:cNvGraphicFramePr>
          <p:nvPr/>
        </p:nvGraphicFramePr>
        <p:xfrm>
          <a:off x="1619250" y="692150"/>
          <a:ext cx="2736850" cy="3384550"/>
        </p:xfrm>
        <a:graphic>
          <a:graphicData uri="http://schemas.openxmlformats.org/presentationml/2006/ole">
            <p:oleObj spid="_x0000_s5137" name="Документ" r:id="rId3" imgW="2327040" imgH="3238200" progId="Word.Document.8">
              <p:embed/>
            </p:oleObj>
          </a:graphicData>
        </a:graphic>
      </p:graphicFrame>
      <p:graphicFrame>
        <p:nvGraphicFramePr>
          <p:cNvPr id="5138" name="Object 18"/>
          <p:cNvGraphicFramePr>
            <a:graphicFrameLocks noGrp="1" noChangeAspect="1"/>
          </p:cNvGraphicFramePr>
          <p:nvPr/>
        </p:nvGraphicFramePr>
        <p:xfrm>
          <a:off x="5219700" y="692150"/>
          <a:ext cx="2881313" cy="3384550"/>
        </p:xfrm>
        <a:graphic>
          <a:graphicData uri="http://schemas.openxmlformats.org/presentationml/2006/ole">
            <p:oleObj spid="_x0000_s5138" name="Document" r:id="rId4" imgW="2800677" imgH="38929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4868863"/>
            <a:ext cx="7777163" cy="1584325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Памятники Кириллу и </a:t>
            </a:r>
            <a:r>
              <a:rPr lang="ru-RU" sz="32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Мефодию</a:t>
            </a:r>
            <a: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Москва                           Дмитров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344613" y="658813"/>
            <a:ext cx="3273425" cy="3429000"/>
          </a:xfrm>
        </p:spPr>
        <p:txBody>
          <a:bodyPr/>
          <a:lstStyle/>
          <a:p>
            <a:pPr marL="274320" indent="-256032"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5029200" y="658813"/>
            <a:ext cx="3273425" cy="3432175"/>
          </a:xfrm>
        </p:spPr>
        <p:txBody>
          <a:bodyPr/>
          <a:lstStyle/>
          <a:p>
            <a:pPr marL="274320" indent="-256032" fontAlgn="auto"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6160" name="Object 16"/>
          <p:cNvGraphicFramePr>
            <a:graphicFrameLocks noGrp="1" noChangeAspect="1"/>
          </p:cNvGraphicFramePr>
          <p:nvPr/>
        </p:nvGraphicFramePr>
        <p:xfrm>
          <a:off x="1476375" y="692150"/>
          <a:ext cx="3095625" cy="3429000"/>
        </p:xfrm>
        <a:graphic>
          <a:graphicData uri="http://schemas.openxmlformats.org/presentationml/2006/ole">
            <p:oleObj spid="_x0000_s6160" name="Документ" r:id="rId3" imgW="3238200" imgH="5567040" progId="Word.Document.8">
              <p:embed/>
            </p:oleObj>
          </a:graphicData>
        </a:graphic>
      </p:graphicFrame>
      <p:graphicFrame>
        <p:nvGraphicFramePr>
          <p:cNvPr id="6161" name="Object 17"/>
          <p:cNvGraphicFramePr>
            <a:graphicFrameLocks noGrp="1" noChangeAspect="1"/>
          </p:cNvGraphicFramePr>
          <p:nvPr/>
        </p:nvGraphicFramePr>
        <p:xfrm>
          <a:off x="5076825" y="658813"/>
          <a:ext cx="3240088" cy="3432175"/>
        </p:xfrm>
        <a:graphic>
          <a:graphicData uri="http://schemas.openxmlformats.org/presentationml/2006/ole">
            <p:oleObj spid="_x0000_s6161" name="Документ" r:id="rId4" imgW="3238200" imgH="556704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6021388"/>
            <a:ext cx="8208963" cy="431800"/>
          </a:xfr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    </a:t>
            </a:r>
            <a:r>
              <a:rPr lang="ru-RU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Нестор - летописец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344613" y="658813"/>
            <a:ext cx="3273425" cy="3429000"/>
          </a:xfrm>
        </p:spPr>
        <p:txBody>
          <a:bodyPr/>
          <a:lstStyle/>
          <a:p>
            <a:pPr marL="274320" indent="-256032"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5029200" y="658813"/>
            <a:ext cx="3273425" cy="3432175"/>
          </a:xfrm>
        </p:spPr>
        <p:txBody>
          <a:bodyPr/>
          <a:lstStyle/>
          <a:p>
            <a:pPr marL="274320" indent="-256032" fontAlgn="auto"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7184" name="Object 16"/>
          <p:cNvGraphicFramePr>
            <a:graphicFrameLocks noGrp="1" noChangeAspect="1"/>
          </p:cNvGraphicFramePr>
          <p:nvPr/>
        </p:nvGraphicFramePr>
        <p:xfrm>
          <a:off x="1403350" y="620713"/>
          <a:ext cx="3168650" cy="3467100"/>
        </p:xfrm>
        <a:graphic>
          <a:graphicData uri="http://schemas.openxmlformats.org/presentationml/2006/ole">
            <p:oleObj spid="_x0000_s7184" name="Документ" r:id="rId3" imgW="2814480" imgH="5062320" progId="Word.Document.8">
              <p:embed/>
            </p:oleObj>
          </a:graphicData>
        </a:graphic>
      </p:graphicFrame>
      <p:graphicFrame>
        <p:nvGraphicFramePr>
          <p:cNvPr id="7185" name="Object 17"/>
          <p:cNvGraphicFramePr>
            <a:graphicFrameLocks noGrp="1" noChangeAspect="1"/>
          </p:cNvGraphicFramePr>
          <p:nvPr/>
        </p:nvGraphicFramePr>
        <p:xfrm>
          <a:off x="5076825" y="692150"/>
          <a:ext cx="3167063" cy="3384550"/>
        </p:xfrm>
        <a:graphic>
          <a:graphicData uri="http://schemas.openxmlformats.org/presentationml/2006/ole">
            <p:oleObj spid="_x0000_s7185" name="Документ" r:id="rId4" imgW="12148920" imgH="161985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Текст 5"/>
          <p:cNvPicPr>
            <a:picLocks noGrp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49300" y="5078413"/>
            <a:ext cx="7431088" cy="1163637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650" y="549275"/>
            <a:ext cx="7488238" cy="43195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8199" name="Object 7"/>
          <p:cNvGraphicFramePr>
            <a:graphicFrameLocks noChangeAspect="1"/>
          </p:cNvGraphicFramePr>
          <p:nvPr/>
        </p:nvGraphicFramePr>
        <p:xfrm>
          <a:off x="755650" y="549275"/>
          <a:ext cx="7488238" cy="4364038"/>
        </p:xfrm>
        <a:graphic>
          <a:graphicData uri="http://schemas.openxmlformats.org/presentationml/2006/ole">
            <p:oleObj spid="_x0000_s8199" name="Документ" r:id="rId4" imgW="5567040" imgH="404964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55576" y="5085184"/>
            <a:ext cx="7416824" cy="1152128"/>
          </a:xfrm>
        </p:spPr>
        <p:txBody>
          <a:bodyPr>
            <a:normAutofit fontScale="70000" lnSpcReduction="20000"/>
          </a:bodyPr>
          <a:lstStyle/>
          <a:p>
            <a:pPr algn="ctr">
              <a:spcBef>
                <a:spcPct val="0"/>
              </a:spcBef>
              <a:buSzTx/>
              <a:defRPr/>
            </a:pPr>
            <a:endParaRPr lang="ru-RU" sz="4300" kern="10" dirty="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Impact"/>
            </a:endParaRPr>
          </a:p>
          <a:p>
            <a:pPr algn="ctr">
              <a:spcBef>
                <a:spcPct val="0"/>
              </a:spcBef>
              <a:buSzTx/>
              <a:defRPr/>
            </a:pPr>
            <a:r>
              <a:rPr lang="ru-RU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Восточная сторона </a:t>
            </a:r>
            <a:br>
              <a:rPr lang="ru-RU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</a:br>
            <a:r>
              <a:rPr lang="ru-RU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Софийского собора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650" y="549275"/>
            <a:ext cx="7488238" cy="43195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9224" name="Object 8"/>
          <p:cNvGraphicFramePr>
            <a:graphicFrameLocks noChangeAspect="1"/>
          </p:cNvGraphicFramePr>
          <p:nvPr/>
        </p:nvGraphicFramePr>
        <p:xfrm>
          <a:off x="755650" y="476250"/>
          <a:ext cx="7561263" cy="4465638"/>
        </p:xfrm>
        <a:graphic>
          <a:graphicData uri="http://schemas.openxmlformats.org/presentationml/2006/ole">
            <p:oleObj spid="_x0000_s9224" name="Документ" r:id="rId3" imgW="3543120" imgH="43527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Другая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00B05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94</Words>
  <Application>Microsoft Office PowerPoint</Application>
  <PresentationFormat>Экран (4:3)</PresentationFormat>
  <Paragraphs>19</Paragraphs>
  <Slides>19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6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Palatino Linotype</vt:lpstr>
      <vt:lpstr>Arial</vt:lpstr>
      <vt:lpstr>Wingdings</vt:lpstr>
      <vt:lpstr>Calibri</vt:lpstr>
      <vt:lpstr>Arial Black</vt:lpstr>
      <vt:lpstr>Базовая</vt:lpstr>
      <vt:lpstr>Базовая</vt:lpstr>
      <vt:lpstr>Базовая</vt:lpstr>
      <vt:lpstr>Базовая</vt:lpstr>
      <vt:lpstr>Базовая</vt:lpstr>
      <vt:lpstr>Базовая</vt:lpstr>
      <vt:lpstr>Документ</vt:lpstr>
      <vt:lpstr>Document</vt:lpstr>
      <vt:lpstr>Культура Киевской Руси. Православная церковь в Киевской Руси. урок истории  в 6 классе</vt:lpstr>
      <vt:lpstr>Слайд 2</vt:lpstr>
      <vt:lpstr>                      Владимир                        Ярослав       Мономах                         Мудрый      (Василий)                       (Георгий) </vt:lpstr>
      <vt:lpstr>Киево - Печорский монастырь</vt:lpstr>
      <vt:lpstr>                      Кирилл и Мефодий</vt:lpstr>
      <vt:lpstr>                Памятники Кириллу и Мефодию Москва                           Дмитров</vt:lpstr>
      <vt:lpstr>                      Нестор - летописец</vt:lpstr>
      <vt:lpstr>Слайд 8</vt:lpstr>
      <vt:lpstr>Слайд 9</vt:lpstr>
      <vt:lpstr>Слайд 10</vt:lpstr>
      <vt:lpstr>Слайд 11</vt:lpstr>
      <vt:lpstr>                      Главный купол</vt:lpstr>
      <vt:lpstr>                      Золотые ворота в Киеве</vt:lpstr>
      <vt:lpstr>                      Спас вседержатель</vt:lpstr>
      <vt:lpstr>                               Фигура                           Богоматерь Архангела                        Оранта                                    </vt:lpstr>
      <vt:lpstr>                      Благовещение                     Семья                                           Ярослава Мудрого</vt:lpstr>
      <vt:lpstr>                                                    Апостол Павел          Святая Евдокия</vt:lpstr>
      <vt:lpstr>Ангелы</vt:lpstr>
      <vt:lpstr>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Киевской Руси. Православная церковь в Киевской Руси. урок истории  в 6 классе</dc:title>
  <dc:creator>НАДЕЖДА</dc:creator>
  <cp:lastModifiedBy>User</cp:lastModifiedBy>
  <cp:revision>24</cp:revision>
  <dcterms:created xsi:type="dcterms:W3CDTF">2013-01-24T15:23:15Z</dcterms:created>
  <dcterms:modified xsi:type="dcterms:W3CDTF">2013-03-31T17:13:27Z</dcterms:modified>
</cp:coreProperties>
</file>