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158-DBE5-4C51-861A-7DCEAAF196EA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501D-F6A2-4131-BA46-9C65C5E1E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158-DBE5-4C51-861A-7DCEAAF196EA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501D-F6A2-4131-BA46-9C65C5E1E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158-DBE5-4C51-861A-7DCEAAF196EA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501D-F6A2-4131-BA46-9C65C5E1E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158-DBE5-4C51-861A-7DCEAAF196EA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501D-F6A2-4131-BA46-9C65C5E1E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158-DBE5-4C51-861A-7DCEAAF196EA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501D-F6A2-4131-BA46-9C65C5E1E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158-DBE5-4C51-861A-7DCEAAF196EA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501D-F6A2-4131-BA46-9C65C5E1E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158-DBE5-4C51-861A-7DCEAAF196EA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501D-F6A2-4131-BA46-9C65C5E1E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158-DBE5-4C51-861A-7DCEAAF196EA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501D-F6A2-4131-BA46-9C65C5E1E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158-DBE5-4C51-861A-7DCEAAF196EA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501D-F6A2-4131-BA46-9C65C5E1E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158-DBE5-4C51-861A-7DCEAAF196EA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501D-F6A2-4131-BA46-9C65C5E1E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158-DBE5-4C51-861A-7DCEAAF196EA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501D-F6A2-4131-BA46-9C65C5E1E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80158-DBE5-4C51-861A-7DCEAAF196EA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4501D-F6A2-4131-BA46-9C65C5E1E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ru-RU" dirty="0" smtClean="0"/>
              <a:t>К теме «Понятие алгоритма»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Выработка алгоритма выигрыша в игре Баше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742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1726618" cy="30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420888"/>
            <a:ext cx="1647626" cy="311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phxhs.k12.az.us/images/ace/33204/ace_80583454_12176494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547664" y="0"/>
            <a:ext cx="1919449" cy="26642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23728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65212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3722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0121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ертикальный свиток 19"/>
          <p:cNvSpPr/>
          <p:nvPr/>
        </p:nvSpPr>
        <p:spPr>
          <a:xfrm>
            <a:off x="3491880" y="188640"/>
            <a:ext cx="4968552" cy="230425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ПРАВИЛА ИГРЫ: «Чертова дюжина»</a:t>
            </a:r>
          </a:p>
          <a:p>
            <a:pPr marL="342900" indent="-342900">
              <a:buAutoNum type="arabicPeriod"/>
            </a:pPr>
            <a:r>
              <a:rPr lang="ru-RU" dirty="0" smtClean="0"/>
              <a:t>За один ход можно взять не более трех предметов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Ход пропускать нельзя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Проигрывает  тот, кому достался последний предмет</a:t>
            </a:r>
            <a:endParaRPr lang="ru-RU" dirty="0"/>
          </a:p>
        </p:txBody>
      </p:sp>
      <p:sp>
        <p:nvSpPr>
          <p:cNvPr id="22" name="Овальная выноска 21"/>
          <p:cNvSpPr/>
          <p:nvPr/>
        </p:nvSpPr>
        <p:spPr>
          <a:xfrm>
            <a:off x="0" y="692696"/>
            <a:ext cx="1475656" cy="1944216"/>
          </a:xfrm>
          <a:prstGeom prst="wedgeEllipseCallout">
            <a:avLst>
              <a:gd name="adj1" fmla="val 39948"/>
              <a:gd name="adj2" fmla="val 944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Первый ход мой!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20072" y="4509120"/>
            <a:ext cx="936104" cy="72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059832" y="3789040"/>
            <a:ext cx="1008112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139952" y="4509120"/>
            <a:ext cx="288032" cy="72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499992" y="3789040"/>
            <a:ext cx="648072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ьная выноска 26"/>
          <p:cNvSpPr/>
          <p:nvPr/>
        </p:nvSpPr>
        <p:spPr>
          <a:xfrm>
            <a:off x="0" y="836712"/>
            <a:ext cx="1763688" cy="1944216"/>
          </a:xfrm>
          <a:prstGeom prst="wedgeEllipseCallout">
            <a:avLst>
              <a:gd name="adj1" fmla="val 26987"/>
              <a:gd name="adj2" fmla="val 899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Ура!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Я выиграла!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4509120"/>
            <a:ext cx="936104" cy="72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ьная выноска 28"/>
          <p:cNvSpPr/>
          <p:nvPr/>
        </p:nvSpPr>
        <p:spPr>
          <a:xfrm flipH="1">
            <a:off x="3923928" y="4797152"/>
            <a:ext cx="2952328" cy="1656184"/>
          </a:xfrm>
          <a:prstGeom prst="wedgeEllipseCallout">
            <a:avLst>
              <a:gd name="adj1" fmla="val -72126"/>
              <a:gd name="adj2" fmla="val -1159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Если бы я мог переиграть свой последний ход и выбрать один предмет, я бы выиграл, точно!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Овальная выноска 29"/>
          <p:cNvSpPr/>
          <p:nvPr/>
        </p:nvSpPr>
        <p:spPr>
          <a:xfrm>
            <a:off x="2483768" y="188640"/>
            <a:ext cx="1224136" cy="936104"/>
          </a:xfrm>
          <a:prstGeom prst="wedgeEllipseCallout">
            <a:avLst>
              <a:gd name="adj1" fmla="val -73186"/>
              <a:gd name="adj2" fmla="val 223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Почему? Объясни всем</a:t>
            </a:r>
          </a:p>
        </p:txBody>
      </p:sp>
    </p:spTree>
  </p:cSld>
  <p:clrMapOvr>
    <a:masterClrMapping/>
  </p:clrMapOvr>
  <p:transition advTm="550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8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5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8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1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35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70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2000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2" grpId="1" animBg="1"/>
      <p:bldP spid="23" grpId="0" animBg="1"/>
      <p:bldP spid="24" grpId="0" animBg="1"/>
      <p:bldP spid="25" grpId="0" animBg="1"/>
      <p:bldP spid="26" grpId="0" animBg="1"/>
      <p:bldP spid="27" grpId="0" animBg="1"/>
      <p:bldP spid="27" grpId="1" animBg="1"/>
      <p:bldP spid="28" grpId="0" animBg="1"/>
      <p:bldP spid="29" grpId="0" animBg="1"/>
      <p:bldP spid="29" grpId="1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1726618" cy="30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420888"/>
            <a:ext cx="1647626" cy="311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phxhs.k12.az.us/images/ace/33204/ace_80583454_12176494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547664" y="0"/>
            <a:ext cx="1919449" cy="26642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23728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65212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3722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0121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ертикальный свиток 19"/>
          <p:cNvSpPr/>
          <p:nvPr/>
        </p:nvSpPr>
        <p:spPr>
          <a:xfrm>
            <a:off x="3491880" y="188640"/>
            <a:ext cx="4968552" cy="230425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ПРАВИЛА ИГРЫ: «Чертова дюжина»</a:t>
            </a:r>
          </a:p>
          <a:p>
            <a:pPr marL="342900" indent="-342900">
              <a:buAutoNum type="arabicPeriod"/>
            </a:pPr>
            <a:r>
              <a:rPr lang="ru-RU" dirty="0" smtClean="0"/>
              <a:t>За один ход можно взять не более трех предметов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Ход пропускать нельзя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Проигрывает  тот, кому достался последний предмет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059832" y="3789040"/>
            <a:ext cx="1008112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139952" y="4509120"/>
            <a:ext cx="288032" cy="72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427984" y="3789040"/>
            <a:ext cx="432048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4509120"/>
            <a:ext cx="936104" cy="72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ьная выноска 28"/>
          <p:cNvSpPr/>
          <p:nvPr/>
        </p:nvSpPr>
        <p:spPr>
          <a:xfrm flipH="1">
            <a:off x="1835696" y="4725144"/>
            <a:ext cx="5544616" cy="1872208"/>
          </a:xfrm>
          <a:prstGeom prst="wedgeEllipseCallout">
            <a:avLst>
              <a:gd name="adj1" fmla="val -51465"/>
              <a:gd name="adj2" fmla="val -1055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2000" dirty="0" smtClean="0">
                <a:solidFill>
                  <a:schemeClr val="tx1"/>
                </a:solidFill>
              </a:rPr>
              <a:t>3. Первый </a:t>
            </a:r>
            <a:r>
              <a:rPr lang="ru-RU" sz="2000" dirty="0" smtClean="0">
                <a:solidFill>
                  <a:schemeClr val="tx1"/>
                </a:solidFill>
              </a:rPr>
              <a:t>игрок берет один</a:t>
            </a:r>
            <a:r>
              <a:rPr lang="ru-RU" sz="2000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 algn="ctr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я – три,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2000" dirty="0" smtClean="0">
                <a:solidFill>
                  <a:schemeClr val="tx1"/>
                </a:solidFill>
              </a:rPr>
              <a:t>один </a:t>
            </a:r>
            <a:r>
              <a:rPr lang="ru-RU" sz="2000" dirty="0" smtClean="0">
                <a:solidFill>
                  <a:schemeClr val="tx1"/>
                </a:solidFill>
              </a:rPr>
              <a:t>остается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7" name="Овальная выноска 26"/>
          <p:cNvSpPr/>
          <p:nvPr/>
        </p:nvSpPr>
        <p:spPr>
          <a:xfrm flipH="1">
            <a:off x="1907704" y="4797152"/>
            <a:ext cx="5544616" cy="1872208"/>
          </a:xfrm>
          <a:prstGeom prst="wedgeEllipseCallout">
            <a:avLst>
              <a:gd name="adj1" fmla="val -51465"/>
              <a:gd name="adj2" fmla="val -1055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2000" dirty="0" smtClean="0">
                <a:solidFill>
                  <a:schemeClr val="tx1"/>
                </a:solidFill>
              </a:rPr>
              <a:t>2</a:t>
            </a:r>
            <a:r>
              <a:rPr lang="ru-RU" sz="2000" dirty="0" smtClean="0">
                <a:solidFill>
                  <a:schemeClr val="tx1"/>
                </a:solidFill>
              </a:rPr>
              <a:t>. Первый </a:t>
            </a:r>
            <a:r>
              <a:rPr lang="ru-RU" sz="2000" dirty="0" smtClean="0">
                <a:solidFill>
                  <a:schemeClr val="tx1"/>
                </a:solidFill>
              </a:rPr>
              <a:t>игрок берет два,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2000" dirty="0" smtClean="0">
                <a:solidFill>
                  <a:schemeClr val="tx1"/>
                </a:solidFill>
              </a:rPr>
              <a:t>я – тоже  </a:t>
            </a:r>
            <a:r>
              <a:rPr lang="ru-RU" sz="2000" dirty="0" smtClean="0">
                <a:solidFill>
                  <a:schemeClr val="tx1"/>
                </a:solidFill>
              </a:rPr>
              <a:t>два,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2000" dirty="0" smtClean="0">
                <a:solidFill>
                  <a:schemeClr val="tx1"/>
                </a:solidFill>
              </a:rPr>
              <a:t>один остается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30" name="Овальная выноска 29"/>
          <p:cNvSpPr/>
          <p:nvPr/>
        </p:nvSpPr>
        <p:spPr>
          <a:xfrm flipH="1">
            <a:off x="1835696" y="4797152"/>
            <a:ext cx="5544616" cy="1872208"/>
          </a:xfrm>
          <a:prstGeom prst="wedgeEllipseCallout">
            <a:avLst>
              <a:gd name="adj1" fmla="val -51465"/>
              <a:gd name="adj2" fmla="val -1055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</a:rPr>
              <a:t>Рассмотрим варианты: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Первый игрок берет три,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2000" dirty="0" smtClean="0">
                <a:solidFill>
                  <a:schemeClr val="tx1"/>
                </a:solidFill>
              </a:rPr>
              <a:t>я </a:t>
            </a:r>
            <a:r>
              <a:rPr lang="ru-RU" sz="2000" dirty="0" smtClean="0">
                <a:solidFill>
                  <a:schemeClr val="tx1"/>
                </a:solidFill>
              </a:rPr>
              <a:t>- один,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ru-RU" sz="2000" dirty="0" smtClean="0">
                <a:solidFill>
                  <a:schemeClr val="tx1"/>
                </a:solidFill>
              </a:rPr>
              <a:t>один остается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60032" y="4509120"/>
            <a:ext cx="936104" cy="72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868144" y="3789040"/>
            <a:ext cx="432048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4509120"/>
            <a:ext cx="648072" cy="72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580112" y="3789040"/>
            <a:ext cx="648072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860032" y="4509120"/>
            <a:ext cx="288032" cy="72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220072" y="3789040"/>
            <a:ext cx="1008112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212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7" grpId="0" animBg="1"/>
      <p:bldP spid="27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2" animBg="1"/>
      <p:bldP spid="34" grpId="0" animBg="1"/>
      <p:bldP spid="34" grpId="2" animBg="1"/>
      <p:bldP spid="35" grpId="0" animBg="1"/>
      <p:bldP spid="35" grpId="1" animBg="1"/>
      <p:bldP spid="36" grpId="0" animBg="1"/>
      <p:bldP spid="3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1726618" cy="30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420888"/>
            <a:ext cx="1647626" cy="311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phxhs.k12.az.us/images/ace/33204/ace_80583454_12176494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707904" y="0"/>
            <a:ext cx="1919449" cy="26642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23728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65212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3722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0121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ьная выноска 19"/>
          <p:cNvSpPr/>
          <p:nvPr/>
        </p:nvSpPr>
        <p:spPr>
          <a:xfrm flipH="1">
            <a:off x="5220072" y="576064"/>
            <a:ext cx="3744416" cy="2016224"/>
          </a:xfrm>
          <a:prstGeom prst="wedgeEllipseCallout">
            <a:avLst>
              <a:gd name="adj1" fmla="val 75126"/>
              <a:gd name="adj2" fmla="val -345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А теперь попробуйте этот частный вывод обобщить, учитывая, что важно количество предметов и то, кто ходит первым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Овальная выноска 20"/>
          <p:cNvSpPr/>
          <p:nvPr/>
        </p:nvSpPr>
        <p:spPr>
          <a:xfrm flipH="1">
            <a:off x="1979712" y="1628800"/>
            <a:ext cx="3744416" cy="2016224"/>
          </a:xfrm>
          <a:prstGeom prst="wedgeEllipseCallout">
            <a:avLst>
              <a:gd name="adj1" fmla="val 66117"/>
              <a:gd name="adj2" fmla="val 477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Всего предметов 13, если не считать последний, который достается проигравшему, то взять нужно 12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 flipH="1">
            <a:off x="2987824" y="4653136"/>
            <a:ext cx="3744416" cy="2016224"/>
          </a:xfrm>
          <a:prstGeom prst="wedgeEllipseCallout">
            <a:avLst>
              <a:gd name="adj1" fmla="val -69677"/>
              <a:gd name="adj2" fmla="val -9638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Если наши рассуждения о последних (4+1) предметах верны, а 12=3×4, то эти действия нужно повторить три раза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71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1726618" cy="30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420888"/>
            <a:ext cx="1647626" cy="311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phxhs.k12.az.us/images/ace/33204/ace_80583454_12176494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563888" y="116632"/>
            <a:ext cx="1919449" cy="26642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23728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65212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3722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0121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ьная выноска 19"/>
          <p:cNvSpPr/>
          <p:nvPr/>
        </p:nvSpPr>
        <p:spPr>
          <a:xfrm flipH="1">
            <a:off x="3275856" y="1700808"/>
            <a:ext cx="3528392" cy="1368152"/>
          </a:xfrm>
          <a:prstGeom prst="wedgeEllipseCallout">
            <a:avLst>
              <a:gd name="adj1" fmla="val 25799"/>
              <a:gd name="adj2" fmla="val -10355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Так как же можно сформулировать алгоритм выигрыша?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Овальная выноска 20"/>
          <p:cNvSpPr/>
          <p:nvPr/>
        </p:nvSpPr>
        <p:spPr>
          <a:xfrm flipH="1">
            <a:off x="1835696" y="4797152"/>
            <a:ext cx="5040560" cy="1872208"/>
          </a:xfrm>
          <a:prstGeom prst="wedgeEllipseCallout">
            <a:avLst>
              <a:gd name="adj1" fmla="val -62479"/>
              <a:gd name="adj2" fmla="val -1078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Право первого хода предоставить противнику</a:t>
            </a:r>
          </a:p>
          <a:p>
            <a:pPr marL="342900" indent="-342900" algn="ctr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Если он взял К предметов, то самому брать (4-К) предметов</a:t>
            </a:r>
          </a:p>
          <a:p>
            <a:pPr marL="342900" indent="-342900" algn="ctr"/>
            <a:r>
              <a:rPr lang="ru-RU" sz="1600" dirty="0" smtClean="0">
                <a:solidFill>
                  <a:schemeClr val="tx1"/>
                </a:solidFill>
              </a:rPr>
              <a:t>Выигрыш обеспечен!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1726618" cy="30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420888"/>
            <a:ext cx="1647626" cy="311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phxhs.k12.az.us/images/ace/33204/ace_80583454_12176494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563888" y="116632"/>
            <a:ext cx="1919449" cy="26642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23728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65212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37220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012160" y="3573016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ьная выноска 19"/>
          <p:cNvSpPr/>
          <p:nvPr/>
        </p:nvSpPr>
        <p:spPr>
          <a:xfrm flipH="1">
            <a:off x="5364088" y="476672"/>
            <a:ext cx="3240360" cy="1440160"/>
          </a:xfrm>
          <a:prstGeom prst="wedgeEllipseCallout">
            <a:avLst>
              <a:gd name="adj1" fmla="val 88450"/>
              <a:gd name="adj2" fmla="val -119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ВОПРОС: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Чем правило отличается от алгоритма?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9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235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 теме «Понятие алгоритма»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теме «Понятие алгоритма»</dc:title>
  <dc:creator>ИКузьмина</dc:creator>
  <cp:lastModifiedBy>ИКузьмина</cp:lastModifiedBy>
  <cp:revision>56</cp:revision>
  <dcterms:created xsi:type="dcterms:W3CDTF">2011-06-07T04:55:40Z</dcterms:created>
  <dcterms:modified xsi:type="dcterms:W3CDTF">2011-06-21T06:34:52Z</dcterms:modified>
</cp:coreProperties>
</file>