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85" r:id="rId13"/>
    <p:sldId id="286" r:id="rId14"/>
    <p:sldId id="266" r:id="rId15"/>
    <p:sldId id="268" r:id="rId16"/>
    <p:sldId id="269" r:id="rId17"/>
    <p:sldId id="270" r:id="rId18"/>
    <p:sldId id="271" r:id="rId19"/>
    <p:sldId id="284" r:id="rId20"/>
    <p:sldId id="277" r:id="rId21"/>
    <p:sldId id="278" r:id="rId22"/>
    <p:sldId id="279" r:id="rId23"/>
    <p:sldId id="280" r:id="rId24"/>
    <p:sldId id="281" r:id="rId25"/>
    <p:sldId id="282" r:id="rId26"/>
    <p:sldId id="272" r:id="rId27"/>
    <p:sldId id="273" r:id="rId28"/>
    <p:sldId id="274" r:id="rId29"/>
    <p:sldId id="275" r:id="rId30"/>
    <p:sldId id="276" r:id="rId31"/>
    <p:sldId id="28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+oA3+LR8R5AMr245FM4r/Q==" hashData="HCM6jRSIT8h0q7cuzzLI7QUpVPM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1229A8-B8A8-487D-B98E-1E2F974C41A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B5D1E91-2F85-47B0-9479-6A54094A5D70}">
      <dgm:prSet phldrT="[Текст]" phldr="1"/>
      <dgm:spPr/>
      <dgm:t>
        <a:bodyPr/>
        <a:lstStyle/>
        <a:p>
          <a:endParaRPr lang="ru-RU" dirty="0"/>
        </a:p>
      </dgm:t>
    </dgm:pt>
    <dgm:pt modelId="{F35EEBBF-6CD7-43D7-B493-111A80258929}" type="parTrans" cxnId="{1B7FE817-5A88-43B3-9303-9F87BB92DE23}">
      <dgm:prSet/>
      <dgm:spPr/>
      <dgm:t>
        <a:bodyPr/>
        <a:lstStyle/>
        <a:p>
          <a:endParaRPr lang="ru-RU"/>
        </a:p>
      </dgm:t>
    </dgm:pt>
    <dgm:pt modelId="{305CD504-7174-4994-B04E-002B9977CEBA}" type="sibTrans" cxnId="{1B7FE817-5A88-43B3-9303-9F87BB92DE2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Елена\Desktop\фото лето 2012\DSC03286.JPG"/>
        </a:ext>
      </dgm:extLst>
    </dgm:pt>
    <dgm:pt modelId="{31346991-EE18-4706-849A-082738904D81}" type="pres">
      <dgm:prSet presAssocID="{481229A8-B8A8-487D-B98E-1E2F974C41A6}" presName="Name0" presStyleCnt="0">
        <dgm:presLayoutVars>
          <dgm:chMax val="7"/>
          <dgm:chPref val="7"/>
          <dgm:dir/>
        </dgm:presLayoutVars>
      </dgm:prSet>
      <dgm:spPr/>
    </dgm:pt>
    <dgm:pt modelId="{56C6D894-42B3-4EF1-921E-C08A880E07C1}" type="pres">
      <dgm:prSet presAssocID="{481229A8-B8A8-487D-B98E-1E2F974C41A6}" presName="Name1" presStyleCnt="0"/>
      <dgm:spPr/>
    </dgm:pt>
    <dgm:pt modelId="{F5DC6EF6-F942-49A4-8320-673963D56192}" type="pres">
      <dgm:prSet presAssocID="{305CD504-7174-4994-B04E-002B9977CEBA}" presName="picture_1" presStyleCnt="0"/>
      <dgm:spPr/>
    </dgm:pt>
    <dgm:pt modelId="{B74DD6F5-076E-4542-9E97-0074970CA705}" type="pres">
      <dgm:prSet presAssocID="{305CD504-7174-4994-B04E-002B9977CEBA}" presName="pictureRepeatNode" presStyleLbl="alignImgPlace1" presStyleIdx="0" presStyleCnt="1" custLinFactNeighborX="-8799" custLinFactNeighborY="48926"/>
      <dgm:spPr/>
      <dgm:t>
        <a:bodyPr/>
        <a:lstStyle/>
        <a:p>
          <a:endParaRPr lang="ru-RU"/>
        </a:p>
      </dgm:t>
    </dgm:pt>
    <dgm:pt modelId="{81FB4AA7-B7C9-4C73-A4EB-946D4F7CBA5A}" type="pres">
      <dgm:prSet presAssocID="{FB5D1E91-2F85-47B0-9479-6A54094A5D70}" presName="text_1" presStyleLbl="node1" presStyleIdx="0" presStyleCnt="0" custFlipVert="1" custScaleX="2778" custScaleY="86664" custLinFactX="191245" custLinFactY="60301" custLinFactNeighborX="2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7FE817-5A88-43B3-9303-9F87BB92DE23}" srcId="{481229A8-B8A8-487D-B98E-1E2F974C41A6}" destId="{FB5D1E91-2F85-47B0-9479-6A54094A5D70}" srcOrd="0" destOrd="0" parTransId="{F35EEBBF-6CD7-43D7-B493-111A80258929}" sibTransId="{305CD504-7174-4994-B04E-002B9977CEBA}"/>
    <dgm:cxn modelId="{A6D6AC39-5CD9-4980-A46F-DB22C11E02B9}" type="presOf" srcId="{FB5D1E91-2F85-47B0-9479-6A54094A5D70}" destId="{81FB4AA7-B7C9-4C73-A4EB-946D4F7CBA5A}" srcOrd="0" destOrd="0" presId="urn:microsoft.com/office/officeart/2008/layout/CircularPictureCallout"/>
    <dgm:cxn modelId="{EA34AA9B-91BD-4DF6-A6BB-9FA593BA42A4}" type="presOf" srcId="{305CD504-7174-4994-B04E-002B9977CEBA}" destId="{B74DD6F5-076E-4542-9E97-0074970CA705}" srcOrd="0" destOrd="0" presId="urn:microsoft.com/office/officeart/2008/layout/CircularPictureCallout"/>
    <dgm:cxn modelId="{E7BEAF17-7864-4FA5-8440-22B6EF0276A9}" type="presOf" srcId="{481229A8-B8A8-487D-B98E-1E2F974C41A6}" destId="{31346991-EE18-4706-849A-082738904D81}" srcOrd="0" destOrd="0" presId="urn:microsoft.com/office/officeart/2008/layout/CircularPictureCallout"/>
    <dgm:cxn modelId="{EBE89AAB-3D0A-4C19-B0EC-3121FF3EDB5A}" type="presParOf" srcId="{31346991-EE18-4706-849A-082738904D81}" destId="{56C6D894-42B3-4EF1-921E-C08A880E07C1}" srcOrd="0" destOrd="0" presId="urn:microsoft.com/office/officeart/2008/layout/CircularPictureCallout"/>
    <dgm:cxn modelId="{42B2359B-9C39-4A4D-AB34-57E80B6DB686}" type="presParOf" srcId="{56C6D894-42B3-4EF1-921E-C08A880E07C1}" destId="{F5DC6EF6-F942-49A4-8320-673963D56192}" srcOrd="0" destOrd="0" presId="urn:microsoft.com/office/officeart/2008/layout/CircularPictureCallout"/>
    <dgm:cxn modelId="{6E01A2F2-0B46-44DE-93AB-3E52D7791569}" type="presParOf" srcId="{F5DC6EF6-F942-49A4-8320-673963D56192}" destId="{B74DD6F5-076E-4542-9E97-0074970CA705}" srcOrd="0" destOrd="0" presId="urn:microsoft.com/office/officeart/2008/layout/CircularPictureCallout"/>
    <dgm:cxn modelId="{57C6B7F3-6591-4958-88CE-02A797B3F0F2}" type="presParOf" srcId="{56C6D894-42B3-4EF1-921E-C08A880E07C1}" destId="{81FB4AA7-B7C9-4C73-A4EB-946D4F7CBA5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898A48-2AF5-4FE4-8BCD-EC57744AE82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CA5E7C2-40B1-4645-9B69-22E291522DC6}">
      <dgm:prSet phldrT="[Текст]"/>
      <dgm:spPr/>
      <dgm:t>
        <a:bodyPr/>
        <a:lstStyle/>
        <a:p>
          <a:endParaRPr lang="ru-RU" dirty="0"/>
        </a:p>
      </dgm:t>
    </dgm:pt>
    <dgm:pt modelId="{C1BC0475-C947-4143-8F99-A9D59ED6D12D}" type="sibTrans" cxnId="{8DD6AE9C-51CC-4859-9021-7215F585AABB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Елена\Desktop\фото лето 2012\DSC03298.JPG"/>
        </a:ext>
      </dgm:extLst>
    </dgm:pt>
    <dgm:pt modelId="{28101CA1-829A-4F58-8FDB-195831F2C57D}" type="parTrans" cxnId="{8DD6AE9C-51CC-4859-9021-7215F585AABB}">
      <dgm:prSet/>
      <dgm:spPr/>
      <dgm:t>
        <a:bodyPr/>
        <a:lstStyle/>
        <a:p>
          <a:endParaRPr lang="ru-RU"/>
        </a:p>
      </dgm:t>
    </dgm:pt>
    <dgm:pt modelId="{6AC0FD11-70A6-4376-BC7F-EBB6F6EC8A4D}" type="pres">
      <dgm:prSet presAssocID="{CC898A48-2AF5-4FE4-8BCD-EC57744AE827}" presName="Name0" presStyleCnt="0">
        <dgm:presLayoutVars>
          <dgm:chMax val="7"/>
          <dgm:chPref val="7"/>
          <dgm:dir/>
        </dgm:presLayoutVars>
      </dgm:prSet>
      <dgm:spPr/>
    </dgm:pt>
    <dgm:pt modelId="{BF6040CE-6F5D-4C9F-B3CE-1155CA55CF5F}" type="pres">
      <dgm:prSet presAssocID="{CC898A48-2AF5-4FE4-8BCD-EC57744AE827}" presName="Name1" presStyleCnt="0"/>
      <dgm:spPr/>
    </dgm:pt>
    <dgm:pt modelId="{9B5AAC3A-3F5C-40BA-BA4B-DEE14C3A4064}" type="pres">
      <dgm:prSet presAssocID="{C1BC0475-C947-4143-8F99-A9D59ED6D12D}" presName="picture_1" presStyleCnt="0"/>
      <dgm:spPr/>
    </dgm:pt>
    <dgm:pt modelId="{C2D6D86E-4DAE-4816-9CCE-FAC97E0AE57D}" type="pres">
      <dgm:prSet presAssocID="{C1BC0475-C947-4143-8F99-A9D59ED6D12D}" presName="pictureRepeatNode" presStyleLbl="alignImgPlace1" presStyleIdx="0" presStyleCnt="1" custScaleX="97816" custScaleY="86771" custLinFactNeighborX="69682" custLinFactNeighborY="-36123"/>
      <dgm:spPr/>
      <dgm:t>
        <a:bodyPr/>
        <a:lstStyle/>
        <a:p>
          <a:endParaRPr lang="ru-RU"/>
        </a:p>
      </dgm:t>
    </dgm:pt>
    <dgm:pt modelId="{C9683109-89D5-4411-A5C9-A67CD5DBA067}" type="pres">
      <dgm:prSet presAssocID="{6CA5E7C2-40B1-4645-9B69-22E291522DC6}" presName="text_1" presStyleLbl="node1" presStyleIdx="0" presStyleCnt="0" custFlipVert="1" custFlipHor="0" custScaleX="27302" custScaleY="3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D6AE9C-51CC-4859-9021-7215F585AABB}" srcId="{CC898A48-2AF5-4FE4-8BCD-EC57744AE827}" destId="{6CA5E7C2-40B1-4645-9B69-22E291522DC6}" srcOrd="0" destOrd="0" parTransId="{28101CA1-829A-4F58-8FDB-195831F2C57D}" sibTransId="{C1BC0475-C947-4143-8F99-A9D59ED6D12D}"/>
    <dgm:cxn modelId="{7C70091F-AC2F-4356-9F5E-194C695422B3}" type="presOf" srcId="{C1BC0475-C947-4143-8F99-A9D59ED6D12D}" destId="{C2D6D86E-4DAE-4816-9CCE-FAC97E0AE57D}" srcOrd="0" destOrd="0" presId="urn:microsoft.com/office/officeart/2008/layout/CircularPictureCallout"/>
    <dgm:cxn modelId="{876EF855-044B-49E0-9A83-8F6CD96B1482}" type="presOf" srcId="{CC898A48-2AF5-4FE4-8BCD-EC57744AE827}" destId="{6AC0FD11-70A6-4376-BC7F-EBB6F6EC8A4D}" srcOrd="0" destOrd="0" presId="urn:microsoft.com/office/officeart/2008/layout/CircularPictureCallout"/>
    <dgm:cxn modelId="{0159F301-604A-42AD-9F8A-C39139AF9693}" type="presOf" srcId="{6CA5E7C2-40B1-4645-9B69-22E291522DC6}" destId="{C9683109-89D5-4411-A5C9-A67CD5DBA067}" srcOrd="0" destOrd="0" presId="urn:microsoft.com/office/officeart/2008/layout/CircularPictureCallout"/>
    <dgm:cxn modelId="{22B358DA-928E-4BF8-9B03-8CECE8532018}" type="presParOf" srcId="{6AC0FD11-70A6-4376-BC7F-EBB6F6EC8A4D}" destId="{BF6040CE-6F5D-4C9F-B3CE-1155CA55CF5F}" srcOrd="0" destOrd="0" presId="urn:microsoft.com/office/officeart/2008/layout/CircularPictureCallout"/>
    <dgm:cxn modelId="{41B005B8-9D80-4C91-9540-60A07AF0DCBA}" type="presParOf" srcId="{BF6040CE-6F5D-4C9F-B3CE-1155CA55CF5F}" destId="{9B5AAC3A-3F5C-40BA-BA4B-DEE14C3A4064}" srcOrd="0" destOrd="0" presId="urn:microsoft.com/office/officeart/2008/layout/CircularPictureCallout"/>
    <dgm:cxn modelId="{EA17FB30-EE2D-40FD-AAE2-2BDB45F631E3}" type="presParOf" srcId="{9B5AAC3A-3F5C-40BA-BA4B-DEE14C3A4064}" destId="{C2D6D86E-4DAE-4816-9CCE-FAC97E0AE57D}" srcOrd="0" destOrd="0" presId="urn:microsoft.com/office/officeart/2008/layout/CircularPictureCallout"/>
    <dgm:cxn modelId="{650A1C33-C1BB-4CB4-AA88-F1E7BDC66EF9}" type="presParOf" srcId="{BF6040CE-6F5D-4C9F-B3CE-1155CA55CF5F}" destId="{C9683109-89D5-4411-A5C9-A67CD5DBA06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EADCF7-8AB5-4C37-83AD-3A0F81EC955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1E9E161-F51A-4DE6-9B92-33387441CC6B}">
      <dgm:prSet phldrT="[Текст]" phldr="1"/>
      <dgm:spPr/>
      <dgm:t>
        <a:bodyPr/>
        <a:lstStyle/>
        <a:p>
          <a:endParaRPr lang="ru-RU" dirty="0"/>
        </a:p>
      </dgm:t>
    </dgm:pt>
    <dgm:pt modelId="{893F9BB1-E539-4E4A-9444-CEA39D68780F}" type="parTrans" cxnId="{E5D895B7-2E7D-46B0-8ECA-FD7F3648B1C9}">
      <dgm:prSet/>
      <dgm:spPr/>
      <dgm:t>
        <a:bodyPr/>
        <a:lstStyle/>
        <a:p>
          <a:endParaRPr lang="ru-RU"/>
        </a:p>
      </dgm:t>
    </dgm:pt>
    <dgm:pt modelId="{0DF1D585-0C2B-4F52-817F-1BAC30456AB9}" type="sibTrans" cxnId="{E5D895B7-2E7D-46B0-8ECA-FD7F3648B1C9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Елена\Desktop\фото лето 2012\DSC03381.JPG"/>
        </a:ext>
      </dgm:extLst>
    </dgm:pt>
    <dgm:pt modelId="{483F582C-9E43-4CF1-8BAA-395A93C34E9D}" type="pres">
      <dgm:prSet presAssocID="{C6EADCF7-8AB5-4C37-83AD-3A0F81EC955E}" presName="Name0" presStyleCnt="0">
        <dgm:presLayoutVars>
          <dgm:chMax val="7"/>
          <dgm:chPref val="7"/>
          <dgm:dir/>
        </dgm:presLayoutVars>
      </dgm:prSet>
      <dgm:spPr/>
    </dgm:pt>
    <dgm:pt modelId="{0B4637EF-0E0F-448D-9438-D4354F0BA249}" type="pres">
      <dgm:prSet presAssocID="{C6EADCF7-8AB5-4C37-83AD-3A0F81EC955E}" presName="Name1" presStyleCnt="0"/>
      <dgm:spPr/>
    </dgm:pt>
    <dgm:pt modelId="{C24B58E1-E7AB-4514-9C09-17AD22FFCA85}" type="pres">
      <dgm:prSet presAssocID="{0DF1D585-0C2B-4F52-817F-1BAC30456AB9}" presName="picture_1" presStyleCnt="0"/>
      <dgm:spPr/>
    </dgm:pt>
    <dgm:pt modelId="{120EA67D-4E42-4428-B8C7-FF4E204DFF47}" type="pres">
      <dgm:prSet presAssocID="{0DF1D585-0C2B-4F52-817F-1BAC30456AB9}" presName="pictureRepeatNode" presStyleLbl="alignImgPlace1" presStyleIdx="0" presStyleCnt="1"/>
      <dgm:spPr/>
      <dgm:t>
        <a:bodyPr/>
        <a:lstStyle/>
        <a:p>
          <a:endParaRPr lang="ru-RU"/>
        </a:p>
      </dgm:t>
    </dgm:pt>
    <dgm:pt modelId="{E0AEBA95-9A3C-43CD-B594-A99777E0CD36}" type="pres">
      <dgm:prSet presAssocID="{11E9E161-F51A-4DE6-9B92-33387441CC6B}" presName="text_1" presStyleLbl="node1" presStyleIdx="0" presStyleCnt="0" custFlipHor="1" custScaleX="59682" custScaleY="4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7BC4F5-BEDC-4D68-8DD4-5E813B3A100F}" type="presOf" srcId="{0DF1D585-0C2B-4F52-817F-1BAC30456AB9}" destId="{120EA67D-4E42-4428-B8C7-FF4E204DFF47}" srcOrd="0" destOrd="0" presId="urn:microsoft.com/office/officeart/2008/layout/CircularPictureCallout"/>
    <dgm:cxn modelId="{D83173A0-610D-4F7D-9A28-6564C4C6B7B0}" type="presOf" srcId="{11E9E161-F51A-4DE6-9B92-33387441CC6B}" destId="{E0AEBA95-9A3C-43CD-B594-A99777E0CD36}" srcOrd="0" destOrd="0" presId="urn:microsoft.com/office/officeart/2008/layout/CircularPictureCallout"/>
    <dgm:cxn modelId="{0F4867C4-D82A-4C57-9F2B-CB76E4027EDE}" type="presOf" srcId="{C6EADCF7-8AB5-4C37-83AD-3A0F81EC955E}" destId="{483F582C-9E43-4CF1-8BAA-395A93C34E9D}" srcOrd="0" destOrd="0" presId="urn:microsoft.com/office/officeart/2008/layout/CircularPictureCallout"/>
    <dgm:cxn modelId="{E5D895B7-2E7D-46B0-8ECA-FD7F3648B1C9}" srcId="{C6EADCF7-8AB5-4C37-83AD-3A0F81EC955E}" destId="{11E9E161-F51A-4DE6-9B92-33387441CC6B}" srcOrd="0" destOrd="0" parTransId="{893F9BB1-E539-4E4A-9444-CEA39D68780F}" sibTransId="{0DF1D585-0C2B-4F52-817F-1BAC30456AB9}"/>
    <dgm:cxn modelId="{0E78EBF9-7B48-4218-B24A-7397BA4BF408}" type="presParOf" srcId="{483F582C-9E43-4CF1-8BAA-395A93C34E9D}" destId="{0B4637EF-0E0F-448D-9438-D4354F0BA249}" srcOrd="0" destOrd="0" presId="urn:microsoft.com/office/officeart/2008/layout/CircularPictureCallout"/>
    <dgm:cxn modelId="{729E5C36-482F-47DF-87FD-70E35D0C30F1}" type="presParOf" srcId="{0B4637EF-0E0F-448D-9438-D4354F0BA249}" destId="{C24B58E1-E7AB-4514-9C09-17AD22FFCA85}" srcOrd="0" destOrd="0" presId="urn:microsoft.com/office/officeart/2008/layout/CircularPictureCallout"/>
    <dgm:cxn modelId="{E1E08DD1-20E4-46F1-BB8D-19932F6C182A}" type="presParOf" srcId="{C24B58E1-E7AB-4514-9C09-17AD22FFCA85}" destId="{120EA67D-4E42-4428-B8C7-FF4E204DFF47}" srcOrd="0" destOrd="0" presId="urn:microsoft.com/office/officeart/2008/layout/CircularPictureCallout"/>
    <dgm:cxn modelId="{A8CBAD48-0B89-44AD-AF21-C7793120CE21}" type="presParOf" srcId="{0B4637EF-0E0F-448D-9438-D4354F0BA249}" destId="{E0AEBA95-9A3C-43CD-B594-A99777E0CD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196BAC-92B3-4F8C-A936-715AD557CE5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5985D41-0998-4B42-A2FA-605E3ADFE21C}">
      <dgm:prSet phldrT="[Текст]" phldr="1"/>
      <dgm:spPr/>
      <dgm:t>
        <a:bodyPr/>
        <a:lstStyle/>
        <a:p>
          <a:endParaRPr lang="ru-RU" dirty="0"/>
        </a:p>
      </dgm:t>
    </dgm:pt>
    <dgm:pt modelId="{FAD70825-286A-4C07-90F3-7B4FA90AD2FE}" type="parTrans" cxnId="{BBA44F52-7367-4602-93B7-4D5DAF9B1F51}">
      <dgm:prSet/>
      <dgm:spPr/>
      <dgm:t>
        <a:bodyPr/>
        <a:lstStyle/>
        <a:p>
          <a:endParaRPr lang="ru-RU"/>
        </a:p>
      </dgm:t>
    </dgm:pt>
    <dgm:pt modelId="{963BA390-50AA-4423-80C3-C5C763E7A216}" type="sibTrans" cxnId="{BBA44F52-7367-4602-93B7-4D5DAF9B1F5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Елена\Desktop\фото лето 2012\DSC03448.JPG"/>
        </a:ext>
      </dgm:extLst>
    </dgm:pt>
    <dgm:pt modelId="{A648549B-C14E-4621-8F1B-B7776F41C8D1}" type="pres">
      <dgm:prSet presAssocID="{8D196BAC-92B3-4F8C-A936-715AD557CE50}" presName="Name0" presStyleCnt="0">
        <dgm:presLayoutVars>
          <dgm:chMax val="7"/>
          <dgm:chPref val="7"/>
          <dgm:dir/>
        </dgm:presLayoutVars>
      </dgm:prSet>
      <dgm:spPr/>
    </dgm:pt>
    <dgm:pt modelId="{6E347C41-FCDA-49F0-8D9D-D18C44504158}" type="pres">
      <dgm:prSet presAssocID="{8D196BAC-92B3-4F8C-A936-715AD557CE50}" presName="Name1" presStyleCnt="0"/>
      <dgm:spPr/>
    </dgm:pt>
    <dgm:pt modelId="{34A5B354-4D4D-454F-865A-A39DDE517F73}" type="pres">
      <dgm:prSet presAssocID="{963BA390-50AA-4423-80C3-C5C763E7A216}" presName="picture_1" presStyleCnt="0"/>
      <dgm:spPr/>
    </dgm:pt>
    <dgm:pt modelId="{31CB8BC6-6FDF-4BE9-B760-AE18F1142484}" type="pres">
      <dgm:prSet presAssocID="{963BA390-50AA-4423-80C3-C5C763E7A216}" presName="pictureRepeatNode" presStyleLbl="alignImgPlace1" presStyleIdx="0" presStyleCnt="1" custScaleX="200000" custScaleY="202185"/>
      <dgm:spPr/>
      <dgm:t>
        <a:bodyPr/>
        <a:lstStyle/>
        <a:p>
          <a:endParaRPr lang="ru-RU"/>
        </a:p>
      </dgm:t>
    </dgm:pt>
    <dgm:pt modelId="{99B33A94-4BE8-4069-892E-5520ED1E04BC}" type="pres">
      <dgm:prSet presAssocID="{F5985D41-0998-4B42-A2FA-605E3ADFE21C}" presName="text_1" presStyleLbl="node1" presStyleIdx="0" presStyleCnt="0" custFlipVert="1" custFlipHor="1" custScaleX="28682" custScaleY="40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A62799-4EFA-4ACF-A950-F005E87038F8}" type="presOf" srcId="{963BA390-50AA-4423-80C3-C5C763E7A216}" destId="{31CB8BC6-6FDF-4BE9-B760-AE18F1142484}" srcOrd="0" destOrd="0" presId="urn:microsoft.com/office/officeart/2008/layout/CircularPictureCallout"/>
    <dgm:cxn modelId="{559B8219-3A00-4696-8FFC-DE79726D40A8}" type="presOf" srcId="{F5985D41-0998-4B42-A2FA-605E3ADFE21C}" destId="{99B33A94-4BE8-4069-892E-5520ED1E04BC}" srcOrd="0" destOrd="0" presId="urn:microsoft.com/office/officeart/2008/layout/CircularPictureCallout"/>
    <dgm:cxn modelId="{BBA44F52-7367-4602-93B7-4D5DAF9B1F51}" srcId="{8D196BAC-92B3-4F8C-A936-715AD557CE50}" destId="{F5985D41-0998-4B42-A2FA-605E3ADFE21C}" srcOrd="0" destOrd="0" parTransId="{FAD70825-286A-4C07-90F3-7B4FA90AD2FE}" sibTransId="{963BA390-50AA-4423-80C3-C5C763E7A216}"/>
    <dgm:cxn modelId="{09E52F15-9493-49CE-9CFE-6161EEEF5532}" type="presOf" srcId="{8D196BAC-92B3-4F8C-A936-715AD557CE50}" destId="{A648549B-C14E-4621-8F1B-B7776F41C8D1}" srcOrd="0" destOrd="0" presId="urn:microsoft.com/office/officeart/2008/layout/CircularPictureCallout"/>
    <dgm:cxn modelId="{B2CF24C2-9FA0-4427-A122-59BF92462842}" type="presParOf" srcId="{A648549B-C14E-4621-8F1B-B7776F41C8D1}" destId="{6E347C41-FCDA-49F0-8D9D-D18C44504158}" srcOrd="0" destOrd="0" presId="urn:microsoft.com/office/officeart/2008/layout/CircularPictureCallout"/>
    <dgm:cxn modelId="{0D8C7C19-11E7-439C-B24F-387AC2A5D8D6}" type="presParOf" srcId="{6E347C41-FCDA-49F0-8D9D-D18C44504158}" destId="{34A5B354-4D4D-454F-865A-A39DDE517F73}" srcOrd="0" destOrd="0" presId="urn:microsoft.com/office/officeart/2008/layout/CircularPictureCallout"/>
    <dgm:cxn modelId="{68575948-68BE-490F-BCAA-F41135709AC7}" type="presParOf" srcId="{34A5B354-4D4D-454F-865A-A39DDE517F73}" destId="{31CB8BC6-6FDF-4BE9-B760-AE18F1142484}" srcOrd="0" destOrd="0" presId="urn:microsoft.com/office/officeart/2008/layout/CircularPictureCallout"/>
    <dgm:cxn modelId="{2C34C903-30DB-4D32-8D53-CD018F172F7F}" type="presParOf" srcId="{6E347C41-FCDA-49F0-8D9D-D18C44504158}" destId="{99B33A94-4BE8-4069-892E-5520ED1E04B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49F4D-4BB2-430F-8A18-582236832977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CC393-B31E-4EB6-B39C-C7156567E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1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C393-B31E-4EB6-B39C-C7156567EB9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67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spc="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gradFill>
            <a:gsLst>
              <a:gs pos="0">
                <a:schemeClr val="accent4">
                  <a:shade val="20000"/>
                  <a:satMod val="245000"/>
                </a:schemeClr>
              </a:gs>
              <a:gs pos="43000">
                <a:schemeClr val="accent4">
                  <a:satMod val="255000"/>
                </a:schemeClr>
              </a:gs>
              <a:gs pos="48000">
                <a:schemeClr val="accent4">
                  <a:shade val="85000"/>
                  <a:satMod val="255000"/>
                </a:schemeClr>
              </a:gs>
              <a:gs pos="100000">
                <a:schemeClr val="accent4">
                  <a:shade val="20000"/>
                  <a:satMod val="245000"/>
                </a:schemeClr>
              </a:gs>
            </a:gsLst>
            <a:lin ang="5400000"/>
          </a:gradFill>
          <a:effectLst>
            <a:reflection blurRad="12700" stA="28000" endPos="45000" dist="1000" dir="5400000" sy="-100000" algn="bl" rotWithShape="0"/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90000"/>
              <a:lumOff val="10000"/>
            </a:schemeClr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90000"/>
              <a:lumOff val="10000"/>
            </a:schemeClr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90000"/>
              <a:lumOff val="10000"/>
            </a:schemeClr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90000"/>
              <a:lumOff val="10000"/>
            </a:schemeClr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90000"/>
              <a:lumOff val="10000"/>
            </a:schemeClr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8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9.jpeg"/><Relationship Id="rId9" Type="http://schemas.microsoft.com/office/2007/relationships/diagramDrawing" Target="../diagrams/drawing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Тематические дни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31640" y="2852936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Организация коллективно – творческих дел в летний оздоровительный период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9107" y="4869160"/>
            <a:ext cx="53285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Составила:  руководитель физического воспитания</a:t>
            </a:r>
          </a:p>
          <a:p>
            <a:pPr algn="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Черноярского реабилитационного центра</a:t>
            </a:r>
          </a:p>
          <a:p>
            <a:pPr algn="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Худякова Е.В.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Творческое задание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0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Телевизионный ролик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Придумай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и поставь телевизионный ролик о вреде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наркотиков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5" name="Picture 2" descr="F:\фото\DSC03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64"/>
            <a:ext cx="4463678" cy="3347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F:\фото\DSC03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14747" r="15226"/>
          <a:stretch/>
        </p:blipFill>
        <p:spPr bwMode="auto">
          <a:xfrm>
            <a:off x="5279713" y="3354644"/>
            <a:ext cx="3312705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78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Творческое задание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Творческое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задание: «Альтернативная реклама» 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П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ридумать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рекламу одного из алкогольных напитков, табачных изделий или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лекарств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endParaRPr lang="ru-RU" sz="2000" dirty="0"/>
          </a:p>
        </p:txBody>
      </p:sp>
      <p:pic>
        <p:nvPicPr>
          <p:cNvPr id="5122" name="Picture 2" descr="F:\фото\DSC03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r="19394"/>
          <a:stretch/>
        </p:blipFill>
        <p:spPr bwMode="auto">
          <a:xfrm>
            <a:off x="6102184" y="381566"/>
            <a:ext cx="2236936" cy="2587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F:\фото\DSC030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 t="24426" r="16667" b="16972"/>
          <a:stretch/>
        </p:blipFill>
        <p:spPr bwMode="auto">
          <a:xfrm>
            <a:off x="3545873" y="312205"/>
            <a:ext cx="2162584" cy="2763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F:\фото\DSC030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22424"/>
          <a:stretch/>
        </p:blipFill>
        <p:spPr bwMode="auto">
          <a:xfrm>
            <a:off x="3545873" y="3212976"/>
            <a:ext cx="4793247" cy="314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32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Интегрированное занятие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Елена\Desktop\фото лето 2012\DSC02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4008446" cy="30063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Перекресток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Экскурсия, развитие речи, рисование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Елена\Desktop\фото лето 2012\DSC029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67"/>
          <a:stretch/>
        </p:blipFill>
        <p:spPr bwMode="auto">
          <a:xfrm>
            <a:off x="3779912" y="379837"/>
            <a:ext cx="3899925" cy="18027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фото лето 2012\DSC02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205">
            <a:off x="3779912" y="3128821"/>
            <a:ext cx="2308471" cy="30779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Спортивно – познавательная игра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Мы знакомимся с улицей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1" name="Picture 3" descr="C:\Users\Елена\Desktop\фото лето 2012\DSC029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30909" r="20000"/>
          <a:stretch/>
        </p:blipFill>
        <p:spPr bwMode="auto">
          <a:xfrm>
            <a:off x="5220072" y="343064"/>
            <a:ext cx="3447776" cy="24928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фото лето 2012\DSC02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2999">
            <a:off x="3018625" y="2284114"/>
            <a:ext cx="3419872" cy="2564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фото лето 2012\DSC029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r="14849"/>
          <a:stretch/>
        </p:blipFill>
        <p:spPr bwMode="auto">
          <a:xfrm>
            <a:off x="5841975" y="3443599"/>
            <a:ext cx="2825873" cy="2780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Autofit/>
          </a:bodyPr>
          <a:lstStyle/>
          <a:p>
            <a:pPr algn="r"/>
            <a:r>
              <a:rPr lang="ru-RU" sz="2800" cap="small" dirty="0">
                <a:solidFill>
                  <a:srgbClr val="7030A0"/>
                </a:solidFill>
                <a:effectLst/>
              </a:rPr>
              <a:t>Тематический </a:t>
            </a:r>
            <a:r>
              <a:rPr lang="ru-RU" sz="2800" cap="small" dirty="0" smtClean="0">
                <a:solidFill>
                  <a:srgbClr val="7030A0"/>
                </a:solidFill>
                <a:effectLst/>
              </a:rPr>
              <a:t>день: Номинация</a:t>
            </a:r>
            <a:r>
              <a:rPr lang="ru-RU" sz="2800" cap="small" dirty="0">
                <a:solidFill>
                  <a:srgbClr val="7030A0"/>
                </a:solidFill>
                <a:effectLst/>
              </a:rPr>
              <a:t>:</a:t>
            </a:r>
            <a:br>
              <a:rPr lang="ru-RU" sz="2800" cap="small" dirty="0">
                <a:solidFill>
                  <a:srgbClr val="7030A0"/>
                </a:solidFill>
                <a:effectLst/>
              </a:rPr>
            </a:br>
            <a:r>
              <a:rPr lang="ru-RU" sz="2800" dirty="0">
                <a:solidFill>
                  <a:srgbClr val="7030A0"/>
                </a:solidFill>
                <a:effectLst/>
              </a:rPr>
              <a:t>«Герои спорта</a:t>
            </a:r>
            <a:br>
              <a:rPr lang="ru-RU" sz="2800" dirty="0">
                <a:solidFill>
                  <a:srgbClr val="7030A0"/>
                </a:solidFill>
                <a:effectLst/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8000" dirty="0">
                <a:solidFill>
                  <a:schemeClr val="bg2">
                    <a:lumMod val="50000"/>
                  </a:schemeClr>
                </a:solidFill>
              </a:rPr>
              <a:t>План проведения мероприятий </a:t>
            </a:r>
            <a:r>
              <a:rPr lang="ru-RU" sz="8000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8000" dirty="0">
                <a:solidFill>
                  <a:schemeClr val="bg2">
                    <a:lumMod val="50000"/>
                  </a:schemeClr>
                </a:solidFill>
              </a:rPr>
              <a:t>течении дня</a:t>
            </a:r>
          </a:p>
          <a:p>
            <a:pPr>
              <a:buFont typeface="Wingdings" pitchFamily="2" charset="2"/>
              <a:buChar char="v"/>
            </a:pPr>
            <a:endParaRPr lang="ru-RU" sz="8000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8000" dirty="0">
                <a:solidFill>
                  <a:srgbClr val="7030A0"/>
                </a:solidFill>
              </a:rPr>
              <a:t> </a:t>
            </a:r>
            <a:r>
              <a:rPr lang="ru-RU" sz="8000" b="1" dirty="0">
                <a:solidFill>
                  <a:srgbClr val="7030A0"/>
                </a:solidFill>
              </a:rPr>
              <a:t>Дошкольники</a:t>
            </a:r>
            <a:endParaRPr lang="ru-RU" sz="8000" dirty="0">
              <a:solidFill>
                <a:srgbClr val="7030A0"/>
              </a:solidFill>
            </a:endParaRPr>
          </a:p>
          <a:p>
            <a:r>
              <a:rPr lang="ru-RU" sz="6400" dirty="0"/>
              <a:t>* Игра— беседа «Путешествие Олимпийского огня»</a:t>
            </a:r>
          </a:p>
          <a:p>
            <a:r>
              <a:rPr lang="ru-RU" sz="6400" dirty="0"/>
              <a:t>* Фото—рассказ «Я в Лондоне» (достопримечательности города)</a:t>
            </a:r>
          </a:p>
          <a:p>
            <a:r>
              <a:rPr lang="ru-RU" sz="6400" dirty="0"/>
              <a:t>* Конкурс «Поздравительный букет для призеров»</a:t>
            </a:r>
          </a:p>
          <a:p>
            <a:r>
              <a:rPr lang="ru-RU" sz="6400" dirty="0"/>
              <a:t>* Спортивная игра «Олимпийские игры для малышей»</a:t>
            </a:r>
          </a:p>
          <a:p>
            <a:r>
              <a:rPr lang="ru-RU" sz="6400" dirty="0"/>
              <a:t> </a:t>
            </a:r>
          </a:p>
          <a:p>
            <a:pPr>
              <a:buFont typeface="Wingdings" pitchFamily="2" charset="2"/>
              <a:buChar char="v"/>
            </a:pPr>
            <a:r>
              <a:rPr lang="ru-RU" sz="7200" dirty="0" smtClean="0">
                <a:solidFill>
                  <a:srgbClr val="7030A0"/>
                </a:solidFill>
              </a:rPr>
              <a:t>Старшие </a:t>
            </a:r>
            <a:r>
              <a:rPr lang="ru-RU" sz="7200" dirty="0">
                <a:solidFill>
                  <a:srgbClr val="7030A0"/>
                </a:solidFill>
              </a:rPr>
              <a:t>и младшие школьники</a:t>
            </a:r>
          </a:p>
          <a:p>
            <a:r>
              <a:rPr lang="ru-RU" sz="6400" dirty="0"/>
              <a:t>* Рассказ презентация «Олимпийские игры 2012»</a:t>
            </a:r>
          </a:p>
          <a:p>
            <a:r>
              <a:rPr lang="ru-RU" sz="6400" dirty="0"/>
              <a:t>* Телевикторина «На Олимпийский волне»</a:t>
            </a:r>
          </a:p>
          <a:p>
            <a:r>
              <a:rPr lang="ru-RU" sz="6400" dirty="0"/>
              <a:t>* Творческое задание: «Мой серебряный шар» (рассказ о победителе Олимпийских игр прошлых лет)</a:t>
            </a:r>
          </a:p>
          <a:p>
            <a:r>
              <a:rPr lang="ru-RU" sz="6400" dirty="0"/>
              <a:t>* Творческое задание: «Информационная программа «Настроение» (Конкурс дикторов программ и пантомим на спортивную тему)</a:t>
            </a:r>
          </a:p>
          <a:p>
            <a:r>
              <a:rPr lang="ru-RU" sz="6400" dirty="0"/>
              <a:t>* Творческое задание: Конкурс поздравительных букетов призерам Олимпиады 2012</a:t>
            </a:r>
          </a:p>
          <a:p>
            <a:r>
              <a:rPr lang="ru-RU" sz="6400" dirty="0"/>
              <a:t>* Спортивная программа «Всем на старт!»</a:t>
            </a:r>
          </a:p>
          <a:p>
            <a:pPr marL="0" indent="0">
              <a:buNone/>
            </a:pPr>
            <a:r>
              <a:rPr lang="ru-RU" sz="6400" dirty="0"/>
              <a:t> </a:t>
            </a:r>
          </a:p>
          <a:p>
            <a:pPr marL="0" indent="0">
              <a:buNone/>
            </a:pPr>
            <a:r>
              <a:rPr lang="ru-RU" sz="6400" dirty="0"/>
              <a:t> </a:t>
            </a:r>
          </a:p>
          <a:p>
            <a:endParaRPr lang="ru-RU" sz="6400" dirty="0"/>
          </a:p>
        </p:txBody>
      </p:sp>
    </p:spTree>
    <p:extLst>
      <p:ext uri="{BB962C8B-B14F-4D97-AF65-F5344CB8AC3E}">
        <p14:creationId xmlns:p14="http://schemas.microsoft.com/office/powerpoint/2010/main" val="5396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Рассказ -презентация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Олимпийские игры 2012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Елена\Desktop\фото лето 2012\DSC032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6" b="3030"/>
          <a:stretch/>
        </p:blipFill>
        <p:spPr bwMode="auto">
          <a:xfrm>
            <a:off x="3419872" y="1700808"/>
            <a:ext cx="5461632" cy="3086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3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Творческое задание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Мой серебряный шар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Рассказ о победителе Олимпийских игр прошлых лет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Елена\Desktop\фото лето 2012\DSC030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3" t="14546" r="25303" b="4444"/>
          <a:stretch/>
        </p:blipFill>
        <p:spPr bwMode="auto">
          <a:xfrm rot="20822853">
            <a:off x="4999922" y="600960"/>
            <a:ext cx="2203542" cy="2553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фото лето 2012\DSC032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t="25859" r="26667" b="13334"/>
          <a:stretch/>
        </p:blipFill>
        <p:spPr bwMode="auto">
          <a:xfrm>
            <a:off x="3851920" y="2904162"/>
            <a:ext cx="4363895" cy="3090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4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Творческое задание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Конкурс поздравительных букетов призерам Олимпиады 2</a:t>
            </a:r>
            <a:r>
              <a:rPr lang="ru-RU" sz="2000" dirty="0" smtClean="0"/>
              <a:t>012</a:t>
            </a:r>
            <a:endParaRPr lang="ru-RU" sz="2000" dirty="0"/>
          </a:p>
        </p:txBody>
      </p:sp>
      <p:pic>
        <p:nvPicPr>
          <p:cNvPr id="3074" name="Picture 2" descr="C:\Users\Елена\Desktop\фото лето 2012\DSC03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4664"/>
            <a:ext cx="419193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48904914"/>
              </p:ext>
            </p:extLst>
          </p:nvPr>
        </p:nvGraphicFramePr>
        <p:xfrm>
          <a:off x="2000250" y="0"/>
          <a:ext cx="51435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55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Спортивная программа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endParaRPr lang="ru-RU" sz="20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Всем на старт!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2" name="Picture 4" descr="C:\Users\Елена\Desktop\фото лето 2012\DSC032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4" t="12323" r="21062"/>
          <a:stretch/>
        </p:blipFill>
        <p:spPr bwMode="auto">
          <a:xfrm rot="20726709">
            <a:off x="3266485" y="1877234"/>
            <a:ext cx="2510041" cy="24100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фото лето 2012\DSC032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t="20606" b="10909"/>
          <a:stretch/>
        </p:blipFill>
        <p:spPr bwMode="auto">
          <a:xfrm>
            <a:off x="4716016" y="3501008"/>
            <a:ext cx="3804479" cy="24754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фото лето 2012\DSC03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350">
            <a:off x="5646243" y="710545"/>
            <a:ext cx="2939819" cy="22048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3008313" cy="1162050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</a:rPr>
              <a:t>Творческое задание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Конкурс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дикторов программ и пантомим на спортивную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тему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«Информационная программа «Настроение»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 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000" dirty="0"/>
          </a:p>
        </p:txBody>
      </p:sp>
      <p:pic>
        <p:nvPicPr>
          <p:cNvPr id="1026" name="Picture 2" descr="C:\Users\Елена\Desktop\фото лето 2012\DSC03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263" y="332656"/>
            <a:ext cx="4170230" cy="31276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фото лето 2012\DSC032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3" r="25454"/>
          <a:stretch/>
        </p:blipFill>
        <p:spPr bwMode="auto">
          <a:xfrm>
            <a:off x="4355976" y="3717032"/>
            <a:ext cx="4231075" cy="2708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5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rgbClr val="7030A0"/>
                </a:solidFill>
              </a:rPr>
              <a:t>Тематический день  </a:t>
            </a:r>
            <a:br>
              <a:rPr lang="ru-RU" sz="3200" dirty="0" smtClean="0">
                <a:solidFill>
                  <a:srgbClr val="7030A0"/>
                </a:solidFill>
              </a:rPr>
            </a:br>
            <a:r>
              <a:rPr lang="ru-RU" sz="3200" dirty="0" smtClean="0">
                <a:solidFill>
                  <a:srgbClr val="7030A0"/>
                </a:solidFill>
              </a:rPr>
              <a:t>«Русский сувенир»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5100" b="1" dirty="0">
                <a:solidFill>
                  <a:schemeClr val="bg2">
                    <a:lumMod val="50000"/>
                  </a:schemeClr>
                </a:solidFill>
              </a:rPr>
              <a:t>План проведения мероприятий в течении дня</a:t>
            </a:r>
          </a:p>
          <a:p>
            <a:endParaRPr lang="ru-RU" sz="3400" b="1" dirty="0" smtClean="0"/>
          </a:p>
          <a:p>
            <a:pPr>
              <a:buFont typeface="Wingdings" pitchFamily="2" charset="2"/>
              <a:buChar char="v"/>
            </a:pPr>
            <a:r>
              <a:rPr lang="ru-RU" sz="4500" b="1" dirty="0" smtClean="0">
                <a:solidFill>
                  <a:srgbClr val="7030A0"/>
                </a:solidFill>
              </a:rPr>
              <a:t>Дошкольники</a:t>
            </a:r>
            <a:endParaRPr lang="ru-RU" sz="4500" b="1" dirty="0">
              <a:solidFill>
                <a:srgbClr val="7030A0"/>
              </a:solidFill>
            </a:endParaRPr>
          </a:p>
          <a:p>
            <a:r>
              <a:rPr lang="ru-RU" sz="3400" dirty="0"/>
              <a:t>*</a:t>
            </a:r>
            <a:r>
              <a:rPr lang="ru-RU" sz="4000" dirty="0"/>
              <a:t> Игра—рассказ о народных промыслах «В гостях у бабушки Агафьи»</a:t>
            </a:r>
          </a:p>
          <a:p>
            <a:r>
              <a:rPr lang="ru-RU" sz="4000" dirty="0"/>
              <a:t>* Подготовка к выставке «Народная ярмарка» (выбор эскизов и росписи посуды, игрушек; оформление работ при помощи красок и аппликации)</a:t>
            </a:r>
          </a:p>
          <a:p>
            <a:r>
              <a:rPr lang="ru-RU" sz="4000" dirty="0"/>
              <a:t>* Игра—эстафета «Путешествие русской матрешки»</a:t>
            </a:r>
          </a:p>
          <a:p>
            <a:r>
              <a:rPr lang="ru-RU" dirty="0"/>
              <a:t> </a:t>
            </a:r>
          </a:p>
          <a:p>
            <a:pPr>
              <a:buFont typeface="Wingdings" pitchFamily="2" charset="2"/>
              <a:buChar char="v"/>
            </a:pPr>
            <a:r>
              <a:rPr lang="ru-RU" sz="4500" b="1" dirty="0" smtClean="0">
                <a:solidFill>
                  <a:srgbClr val="7030A0"/>
                </a:solidFill>
              </a:rPr>
              <a:t>Старшие </a:t>
            </a:r>
            <a:r>
              <a:rPr lang="ru-RU" sz="4500" b="1" dirty="0">
                <a:solidFill>
                  <a:srgbClr val="7030A0"/>
                </a:solidFill>
              </a:rPr>
              <a:t>и младшие школьники</a:t>
            </a:r>
          </a:p>
          <a:p>
            <a:r>
              <a:rPr lang="ru-RU" dirty="0"/>
              <a:t>*</a:t>
            </a:r>
            <a:r>
              <a:rPr lang="ru-RU" sz="4000" dirty="0"/>
              <a:t> Игра –беседа «Праздник русской березки»</a:t>
            </a:r>
          </a:p>
          <a:p>
            <a:r>
              <a:rPr lang="ru-RU" sz="4000" dirty="0"/>
              <a:t>* Подготовка к выставке «Народная ярмарка» (выбор эскизов и росписи посуды, игрушек; оформление работ при помощи красок и аппликации)</a:t>
            </a:r>
          </a:p>
          <a:p>
            <a:r>
              <a:rPr lang="ru-RU" sz="4000" dirty="0"/>
              <a:t>* Подготовка к конкурсу хороводов и народных игр, изготовление атрибутов и деталей одежды к играм</a:t>
            </a:r>
          </a:p>
          <a:p>
            <a:r>
              <a:rPr lang="ru-RU" sz="4000" dirty="0"/>
              <a:t>* Конкурсная программа «Как на горке на пригорке» (конкурс хороводов и игр, показ презентации «Языческие праздники»)</a:t>
            </a:r>
          </a:p>
          <a:p>
            <a:r>
              <a:rPr lang="ru-RU" sz="4000" dirty="0"/>
              <a:t>* Выставка детских работ «Народная ярмарка»</a:t>
            </a:r>
          </a:p>
          <a:p>
            <a:pPr marL="0" indent="0">
              <a:buNone/>
            </a:pPr>
            <a:r>
              <a:rPr lang="ru-RU" sz="4000" dirty="0"/>
              <a:t> </a:t>
            </a:r>
          </a:p>
          <a:p>
            <a:pPr marL="0" indent="0">
              <a:buNone/>
            </a:pPr>
            <a:r>
              <a:rPr lang="ru-RU" sz="4000" dirty="0"/>
              <a:t> </a:t>
            </a:r>
          </a:p>
          <a:p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380693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Тематический день 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Поход: закрытие детского кинофестиваля «Кинотаврик»- Парад киностудий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1256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План проведения мероприятий в течении дня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>
                <a:solidFill>
                  <a:srgbClr val="7030A0"/>
                </a:solidFill>
              </a:rPr>
              <a:t>Задания киностудиям</a:t>
            </a:r>
            <a:r>
              <a:rPr lang="ru-RU" sz="1600" dirty="0">
                <a:solidFill>
                  <a:srgbClr val="7030A0"/>
                </a:solidFill>
              </a:rPr>
              <a:t> - первый </a:t>
            </a:r>
            <a:r>
              <a:rPr lang="ru-RU" sz="1600" dirty="0" smtClean="0">
                <a:solidFill>
                  <a:srgbClr val="7030A0"/>
                </a:solidFill>
              </a:rPr>
              <a:t>этап</a:t>
            </a:r>
          </a:p>
          <a:p>
            <a:r>
              <a:rPr lang="ru-RU" sz="1400" dirty="0"/>
              <a:t>Номинация «Наше старое кино</a:t>
            </a:r>
            <a:r>
              <a:rPr lang="ru-RU" sz="1400" dirty="0" smtClean="0"/>
              <a:t>»</a:t>
            </a:r>
          </a:p>
          <a:p>
            <a:r>
              <a:rPr lang="ru-RU" sz="1400" dirty="0"/>
              <a:t>Номинация «Любимые мультфильмы</a:t>
            </a:r>
            <a:r>
              <a:rPr lang="ru-RU" sz="1400" dirty="0" smtClean="0"/>
              <a:t>»</a:t>
            </a:r>
          </a:p>
          <a:p>
            <a:r>
              <a:rPr lang="ru-RU" sz="1400" dirty="0"/>
              <a:t>Номинация «Песни к </a:t>
            </a:r>
            <a:r>
              <a:rPr lang="ru-RU" sz="1400" dirty="0" smtClean="0"/>
              <a:t>любимым </a:t>
            </a:r>
            <a:r>
              <a:rPr lang="ru-RU" sz="1400" dirty="0"/>
              <a:t>фильмам и  мультфильмам</a:t>
            </a:r>
            <a:r>
              <a:rPr lang="ru-RU" sz="1400" dirty="0" smtClean="0"/>
              <a:t>»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>
                <a:solidFill>
                  <a:srgbClr val="7030A0"/>
                </a:solidFill>
              </a:rPr>
              <a:t>Задания киностудиям</a:t>
            </a:r>
            <a:r>
              <a:rPr lang="ru-RU" sz="1600" dirty="0">
                <a:solidFill>
                  <a:srgbClr val="7030A0"/>
                </a:solidFill>
              </a:rPr>
              <a:t> – второй этап</a:t>
            </a:r>
          </a:p>
          <a:p>
            <a:r>
              <a:rPr lang="ru-RU" sz="1400" i="1" dirty="0"/>
              <a:t>Конкурс на приготовление самого вкусного борща уз кильки. Жюри оценивает кулинарные способности команд.</a:t>
            </a:r>
            <a:endParaRPr lang="ru-RU" sz="1400" b="1" dirty="0"/>
          </a:p>
          <a:p>
            <a:pPr>
              <a:buFont typeface="Wingdings" pitchFamily="2" charset="2"/>
              <a:buChar char="v"/>
            </a:pPr>
            <a:r>
              <a:rPr lang="ru-RU" sz="1600" i="1" dirty="0">
                <a:solidFill>
                  <a:srgbClr val="7030A0"/>
                </a:solidFill>
              </a:rPr>
              <a:t>Задания киностудиям</a:t>
            </a:r>
            <a:r>
              <a:rPr lang="ru-RU" sz="1600" dirty="0">
                <a:solidFill>
                  <a:srgbClr val="7030A0"/>
                </a:solidFill>
              </a:rPr>
              <a:t> – третий этап</a:t>
            </a:r>
          </a:p>
          <a:p>
            <a:r>
              <a:rPr lang="ru-RU" sz="1400" dirty="0"/>
              <a:t>«Фигуры из песка»</a:t>
            </a:r>
          </a:p>
          <a:p>
            <a:pPr marL="0" indent="0">
              <a:buNone/>
            </a:pPr>
            <a:r>
              <a:rPr lang="ru-RU" sz="1400" i="1" dirty="0"/>
              <a:t>Ребята должны придумать эмблему кинофестиваля и построить ее из </a:t>
            </a:r>
            <a:r>
              <a:rPr lang="ru-RU" sz="1400" i="1" dirty="0" smtClean="0"/>
              <a:t>песка.</a:t>
            </a:r>
            <a:endParaRPr lang="ru-RU" sz="1400" dirty="0"/>
          </a:p>
          <a:p>
            <a:pPr>
              <a:buFont typeface="Wingdings" pitchFamily="2" charset="2"/>
              <a:buChar char="v"/>
            </a:pPr>
            <a:r>
              <a:rPr lang="ru-RU" sz="1600" i="1" dirty="0">
                <a:solidFill>
                  <a:srgbClr val="7030A0"/>
                </a:solidFill>
              </a:rPr>
              <a:t>Задания киностудиям</a:t>
            </a:r>
            <a:r>
              <a:rPr lang="ru-RU" sz="1600" dirty="0">
                <a:solidFill>
                  <a:srgbClr val="7030A0"/>
                </a:solidFill>
              </a:rPr>
              <a:t> – четвертый этап</a:t>
            </a:r>
          </a:p>
          <a:p>
            <a:r>
              <a:rPr lang="ru-RU" sz="1400" dirty="0"/>
              <a:t>Номинация «Конкурс каскадеров» </a:t>
            </a:r>
            <a:endParaRPr lang="ru-RU" sz="1400" dirty="0" smtClean="0"/>
          </a:p>
          <a:p>
            <a:pPr>
              <a:buFont typeface="Wingdings" pitchFamily="2" charset="2"/>
              <a:buChar char="v"/>
            </a:pPr>
            <a:r>
              <a:rPr lang="ru-RU" sz="1600" i="1" dirty="0"/>
              <a:t>Задания киностудиям</a:t>
            </a:r>
            <a:r>
              <a:rPr lang="ru-RU" sz="1600" dirty="0"/>
              <a:t> – пятый </a:t>
            </a:r>
            <a:r>
              <a:rPr lang="ru-RU" sz="1600" dirty="0" smtClean="0"/>
              <a:t>этап</a:t>
            </a:r>
          </a:p>
          <a:p>
            <a:r>
              <a:rPr lang="ru-RU" sz="1400" i="1" dirty="0"/>
              <a:t>Конкурс на приготовление десерта из кабачков. Жюри оценивает кулинарные способности и отмечает наиболее активное участие отдельных членов команды.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>
                <a:solidFill>
                  <a:srgbClr val="7030A0"/>
                </a:solidFill>
              </a:rPr>
              <a:t>Задания киностудиям</a:t>
            </a:r>
            <a:r>
              <a:rPr lang="ru-RU" sz="1600" dirty="0">
                <a:solidFill>
                  <a:srgbClr val="7030A0"/>
                </a:solidFill>
              </a:rPr>
              <a:t> – шестой этап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В течение 30 минут ребята готовят грим, распределяют роли и обсуждают показ своего фильма</a:t>
            </a:r>
            <a:r>
              <a:rPr lang="ru-RU" sz="1600" dirty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1600" i="1" cap="small" dirty="0">
                <a:solidFill>
                  <a:srgbClr val="7030A0"/>
                </a:solidFill>
              </a:rPr>
              <a:t>Проводится подведение итогов </a:t>
            </a:r>
            <a:r>
              <a:rPr lang="ru-RU" sz="1600" i="1" cap="small" dirty="0" err="1">
                <a:solidFill>
                  <a:srgbClr val="7030A0"/>
                </a:solidFill>
              </a:rPr>
              <a:t>конкурсно</a:t>
            </a:r>
            <a:r>
              <a:rPr lang="ru-RU" sz="1600" i="1" cap="small" dirty="0">
                <a:solidFill>
                  <a:srgbClr val="7030A0"/>
                </a:solidFill>
              </a:rPr>
              <a:t> – игровой </a:t>
            </a:r>
            <a:r>
              <a:rPr lang="ru-RU" sz="1600" i="1" cap="small" dirty="0" smtClean="0">
                <a:solidFill>
                  <a:srgbClr val="7030A0"/>
                </a:solidFill>
              </a:rPr>
              <a:t>программы, </a:t>
            </a:r>
            <a:r>
              <a:rPr lang="ru-RU" sz="1600" i="1" cap="small" dirty="0">
                <a:solidFill>
                  <a:srgbClr val="7030A0"/>
                </a:solidFill>
              </a:rPr>
              <a:t>награждаются победители  в </a:t>
            </a:r>
            <a:r>
              <a:rPr lang="ru-RU" sz="1600" i="1" cap="small" dirty="0" smtClean="0">
                <a:solidFill>
                  <a:srgbClr val="7030A0"/>
                </a:solidFill>
              </a:rPr>
              <a:t> различных номинациях.</a:t>
            </a:r>
            <a:endParaRPr lang="ru-RU" sz="16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i="1" dirty="0">
                <a:effectLst/>
              </a:rPr>
              <a:t>Задания киностудиям</a:t>
            </a:r>
            <a:r>
              <a:rPr lang="ru-RU" dirty="0">
                <a:effectLst/>
              </a:rPr>
              <a:t> – второй этап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endParaRPr lang="ru-RU" i="1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Конкурс 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</a:rPr>
              <a:t>на приготовление самого вкусного борща уз кильки. Жюри оценивает кулинарные способности 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команд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 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7" name="Picture 3" descr="C:\Users\Елена\Desktop\фото лето 2012\DSC03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656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лена\Desktop\фото лето 2012\DSC03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1577946"/>
              </p:ext>
            </p:extLst>
          </p:nvPr>
        </p:nvGraphicFramePr>
        <p:xfrm>
          <a:off x="1454727" y="0"/>
          <a:ext cx="719051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897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i="1" dirty="0">
                <a:effectLst/>
              </a:rPr>
              <a:t>Задания киностудиям</a:t>
            </a:r>
            <a:r>
              <a:rPr lang="ru-RU" dirty="0">
                <a:effectLst/>
              </a:rPr>
              <a:t> – третий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endParaRPr lang="ru-RU" b="1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Фигуры из песка»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</a:rPr>
              <a:t>Ребята должны придумать эмблему кинофестиваля и построить ее из 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песка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Елена\Desktop\фото лето 2012\DSC033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/>
          <a:stretch/>
        </p:blipFill>
        <p:spPr bwMode="auto">
          <a:xfrm>
            <a:off x="3563888" y="332656"/>
            <a:ext cx="4023919" cy="26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Елена\Desktop\фото лето 2012\DSC03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3717032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Елена\Desktop\фото лето 2012\DSC03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24055"/>
            <a:ext cx="2867810" cy="215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9021733"/>
              </p:ext>
            </p:extLst>
          </p:nvPr>
        </p:nvGraphicFramePr>
        <p:xfrm>
          <a:off x="1103086" y="841828"/>
          <a:ext cx="6792685" cy="6016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5896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i="1" dirty="0">
                <a:effectLst/>
              </a:rPr>
              <a:t>Задания киностудиям</a:t>
            </a:r>
            <a:r>
              <a:rPr lang="ru-RU" dirty="0">
                <a:effectLst/>
              </a:rPr>
              <a:t> – четвертый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ru-RU" sz="2000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Номинация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«Конкурс каскадеров</a:t>
            </a:r>
          </a:p>
        </p:txBody>
      </p:sp>
      <p:pic>
        <p:nvPicPr>
          <p:cNvPr id="10242" name="Picture 2" descr="C:\Users\Елена\Desktop\фото лето 2012\DSC03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3861048"/>
            <a:ext cx="2027718" cy="15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Елена\Desktop\фото лето 2012\DSC033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1" t="9495" r="8400"/>
          <a:stretch/>
        </p:blipFill>
        <p:spPr bwMode="auto">
          <a:xfrm>
            <a:off x="3563888" y="1844824"/>
            <a:ext cx="4235962" cy="4259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85394549"/>
              </p:ext>
            </p:extLst>
          </p:nvPr>
        </p:nvGraphicFramePr>
        <p:xfrm>
          <a:off x="5364088" y="332656"/>
          <a:ext cx="3165816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047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i="1" dirty="0">
                <a:effectLst/>
              </a:rPr>
              <a:t>Задания киностудиям</a:t>
            </a:r>
            <a:r>
              <a:rPr lang="ru-RU" dirty="0">
                <a:effectLst/>
              </a:rPr>
              <a:t> – шестой этап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endParaRPr lang="ru-RU" sz="20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Творческое задание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течение 30 минут ребята готовят грим, распределяют роли и обсуждают показ своего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фильма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Елена\Desktop\фото лето 2012\DSC03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624" y="2207033"/>
            <a:ext cx="32643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Елена\Desktop\фото лето 2012\DSC033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4"/>
          <a:stretch/>
        </p:blipFill>
        <p:spPr bwMode="auto">
          <a:xfrm>
            <a:off x="4954173" y="3284984"/>
            <a:ext cx="3757270" cy="3140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Desktop\фото лето 2012\DSC033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0101" r="9865"/>
          <a:stretch/>
        </p:blipFill>
        <p:spPr bwMode="auto">
          <a:xfrm rot="20919038">
            <a:off x="3491881" y="1034707"/>
            <a:ext cx="2333071" cy="3460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Елена\Desktop\фото лето 2012\DSC034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54"/>
          <a:stretch/>
        </p:blipFill>
        <p:spPr bwMode="auto">
          <a:xfrm>
            <a:off x="6073661" y="332656"/>
            <a:ext cx="2657661" cy="27064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25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Творческое задание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endParaRPr lang="ru-RU" sz="24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Театр миниатюр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«Поход за медом»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219" name="Picture 3" descr="C:\Users\Елена\Desktop\фото лето 2012\DSC03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8760"/>
            <a:ext cx="5340085" cy="40050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0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dirty="0" smtClean="0"/>
              <a:t>Статья на сайт( в сокращении)</a:t>
            </a:r>
            <a:br>
              <a:rPr lang="ru-RU" sz="2000" dirty="0" smtClean="0"/>
            </a:br>
            <a:r>
              <a:rPr lang="ru-RU" sz="2000" dirty="0" smtClean="0"/>
              <a:t>Совместная деятельность – путь развития творческих способностей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accent4"/>
                </a:solidFill>
              </a:rPr>
              <a:t>Одним из способов сплочения детского коллектива является совместная деятельность педагога и воспитанника. Успешность реализации совместной деятельности во многом зависит от позиции педагога: наставник, советник, организатор или помощник. При любой позиции он демонстрирует воспитанникам, способы планирования и организации совместных действий, создает проблемные ситуации, требующие коллективного сотрудничества, поводит тренинги, развивающие у подростков умение действовать сообща. При таком подходе очень важно подчеркнуть успешность каждого участника совместной деятельности, стимулировать у воспитанников творческий поиск направленной на создание привлекательной для них интимно - эмоциональной среды общения.</a:t>
            </a:r>
          </a:p>
          <a:p>
            <a:r>
              <a:rPr lang="ru-RU" sz="1600" dirty="0">
                <a:solidFill>
                  <a:schemeClr val="accent4"/>
                </a:solidFill>
              </a:rPr>
              <a:t>Опыт организации и проведения летнего оздоровления показал, что эту задачу помогает решить организация коллективно – творческих дел. Использование коллективно - творческих дел – это показ достижений и приобретений детей в совместной деятельности через участие в игровых, творческих конкурсах, делах команды и т. д. </a:t>
            </a:r>
          </a:p>
          <a:p>
            <a:r>
              <a:rPr lang="ru-RU" sz="1600" dirty="0">
                <a:solidFill>
                  <a:schemeClr val="accent4"/>
                </a:solidFill>
              </a:rPr>
              <a:t>За период летнего  оздоровления программой физкультурно - оздоровительной работы  было запланировано четыре тематических дня. Все подготовленные мероприятия объединяла одна общая тема, игровые программы, конкурсы, викторины, спортивные состязания, занятия – прогулки  распределялись в течение дня и  проходили во всех возрастных группах.</a:t>
            </a:r>
          </a:p>
          <a:p>
            <a:endParaRPr lang="ru-RU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562074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accent4"/>
                </a:solidFill>
              </a:rPr>
              <a:t>Статья на сайт</a:t>
            </a:r>
            <a:endParaRPr lang="ru-RU" sz="1200" dirty="0">
              <a:solidFill>
                <a:schemeClr val="accent4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Тематический день </a:t>
            </a:r>
            <a:r>
              <a:rPr lang="ru-RU" b="1" i="1" dirty="0">
                <a:solidFill>
                  <a:srgbClr val="FFC000"/>
                </a:solidFill>
              </a:rPr>
              <a:t>«Русский сувенир» </a:t>
            </a:r>
            <a:r>
              <a:rPr lang="ru-RU" dirty="0"/>
              <a:t>(первая летняя тематическая  смена «Волшебная страна») - ведущей идеей является формирование интереса детей к русскому </a:t>
            </a:r>
            <a:r>
              <a:rPr lang="ru-RU" dirty="0">
                <a:solidFill>
                  <a:schemeClr val="accent4"/>
                </a:solidFill>
              </a:rPr>
              <a:t>национальном</a:t>
            </a:r>
            <a:r>
              <a:rPr lang="ru-RU" dirty="0">
                <a:solidFill>
                  <a:schemeClr val="tx1"/>
                </a:solidFill>
              </a:rPr>
              <a:t>у</a:t>
            </a:r>
            <a:r>
              <a:rPr lang="ru-RU" dirty="0"/>
              <a:t> творчеству.</a:t>
            </a:r>
          </a:p>
          <a:p>
            <a:r>
              <a:rPr lang="ru-RU" dirty="0"/>
              <a:t>В группе дошкольного возраста прошли следующие мероприятия: Игра—рассказ о народных промыслах «В гостях у бабушки Агафьи», выставка «Народная ярмарка» (выбор эскизов и росписи посуды, игрушек; оформление работ при помощи красок и аппликации), игра—эстафета «Путешествие русской матрешки».</a:t>
            </a:r>
          </a:p>
          <a:p>
            <a:r>
              <a:rPr lang="en-US" dirty="0"/>
              <a:t> </a:t>
            </a:r>
            <a:r>
              <a:rPr lang="ru-RU" dirty="0"/>
              <a:t>Среди старших и младших школьников прошло ряд мероприятий: игра – беседа «Праздник русской березки» (проводится с младшими школьниками с помощью детей среднего и старшего возраста), выставка «Народная ярмарка» (выбор эскизов и росписи посуды, игрушек; оформление работ при помощи красок и аппликации),  конкурс хороводов и народных игр, изготовление атрибутов и деталей одежды к играм,  конкурсная программа «Как на горке на пригорке» (конкурс хороводов и игр, показ презентации «Языческие праздники»).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2592288" cy="576064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ru-RU" sz="1200" dirty="0" smtClean="0"/>
              <a:t>Статья на сайт</a:t>
            </a: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Тематический день: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b="1" i="1" dirty="0">
                <a:solidFill>
                  <a:srgbClr val="FFC000"/>
                </a:solidFill>
              </a:rPr>
              <a:t>«Номинация «Герои спорта»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sz="2600" dirty="0"/>
              <a:t>(вторая летняя тематическая  смена «Золотой кадр») – ведущей идеей стало формирование интереса к важнейшим событиям  в мире спорта, Олимпийские игры в Лондоне. </a:t>
            </a:r>
          </a:p>
          <a:p>
            <a:r>
              <a:rPr lang="ru-RU" sz="2600" dirty="0"/>
              <a:t>Среди детей дошкольного возраста прошла игра —  беседа «Путешествие Олимпийского огня», фото—рассказ «Я в Лондоне» (достопримечательности города),  конкурс «Поздравительный букет для призеров»,  спортивная игра «Олимпийские игры для малышей».</a:t>
            </a:r>
          </a:p>
          <a:p>
            <a:r>
              <a:rPr lang="ru-RU" sz="2600" dirty="0"/>
              <a:t>Для детей старшего  и младшего школьников возраста был подготовлен рассказ  -презентация «Олимпийские игры 2012», прошла телевикторина «На Олимпийский волне». Проводился ряд творческих заданий: «Мой серебряный шар» (рассказ о победителе Олимпийских игр прошлых лет), «Информационная программа «Настроение» (Конкурс дикторов программ и пантомим на спортивную тему), конкурс поздравительных букетов призерам Олимпиады 2012,  спортивная программа «Всем на старт!».</a:t>
            </a:r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2692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624" cy="562074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ru-RU" sz="1200" dirty="0" smtClean="0"/>
              <a:t>Статья на сайт</a:t>
            </a: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Тематический день: «</a:t>
            </a:r>
            <a:r>
              <a:rPr lang="ru-RU" b="1" i="1" dirty="0">
                <a:solidFill>
                  <a:srgbClr val="FFC000"/>
                </a:solidFill>
              </a:rPr>
              <a:t>Номинация «Запретная зона</a:t>
            </a:r>
            <a:r>
              <a:rPr lang="ru-RU" b="1" dirty="0">
                <a:solidFill>
                  <a:srgbClr val="FFC000"/>
                </a:solidFill>
              </a:rPr>
              <a:t>»</a:t>
            </a:r>
            <a:r>
              <a:rPr lang="ru-RU" dirty="0">
                <a:solidFill>
                  <a:srgbClr val="FFC000"/>
                </a:solidFill>
              </a:rPr>
              <a:t>  </a:t>
            </a:r>
            <a:r>
              <a:rPr lang="ru-RU" dirty="0"/>
              <a:t>(вторая летняя смена «Золотой кадр») – мероприятия были посвящены всемирному дню борьбы со СПИДом.</a:t>
            </a:r>
          </a:p>
          <a:p>
            <a:r>
              <a:rPr lang="ru-RU" dirty="0"/>
              <a:t>  С дошкольниками была проведена беседа—игра «Лесная аптека» (первая помощь при укусах насекомых), выставка киноафиш «Опасные предметы», спортивно—ролевая  игра «Мы знакомимся с улицей», экскурсия «Перекресток» (практическое занятие).</a:t>
            </a:r>
          </a:p>
          <a:p>
            <a:r>
              <a:rPr lang="ru-RU" dirty="0"/>
              <a:t>Для</a:t>
            </a:r>
            <a:r>
              <a:rPr lang="ru-RU" b="1" dirty="0"/>
              <a:t> </a:t>
            </a:r>
            <a:r>
              <a:rPr lang="ru-RU" dirty="0"/>
              <a:t>старших  и младших школьников проведено занятие с элементами тренинга «Моя жизнь в моих руках», ряд творческих заданий: «Телевизионный ролик» (придумай и поставь телевизионный ролик о вреде наркотиков),  «Письмо в редакцию» (написать ответ на вопрос телезрителя),  «Альтернативная реклама» (придумать рекламу одного из алкогольных напитков, табачных изделий или лекарств), итогом дня стало Ток—шоу «Пусть говорят», на тему: «Наркомания соблазн, приводящий к зависимости»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3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Конкурсная программа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Конкурсная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программа «Как на горке на пригорке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конкурс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хороводов и игр, показ презентации «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Языческие праздники»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 </a:t>
            </a:r>
          </a:p>
          <a:p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фото 19\DSC028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r="20486"/>
          <a:stretch/>
        </p:blipFill>
        <p:spPr bwMode="auto">
          <a:xfrm>
            <a:off x="3563888" y="332655"/>
            <a:ext cx="3096344" cy="3091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Елена\Desktop\фото 19\DSC028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t="31717" r="9401" b="6869"/>
          <a:stretch/>
        </p:blipFill>
        <p:spPr bwMode="auto">
          <a:xfrm>
            <a:off x="6084168" y="2204864"/>
            <a:ext cx="2706724" cy="2962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Елена\Desktop\фото 19\DSC028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2"/>
          <a:stretch/>
        </p:blipFill>
        <p:spPr bwMode="auto">
          <a:xfrm>
            <a:off x="3563888" y="4353261"/>
            <a:ext cx="3549293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60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2674640" cy="576064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ru-RU" sz="1200" dirty="0" smtClean="0"/>
              <a:t>Статья на сайт</a:t>
            </a: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 </a:t>
            </a:r>
            <a:r>
              <a:rPr lang="ru-RU" b="1" dirty="0">
                <a:solidFill>
                  <a:srgbClr val="FFC000"/>
                </a:solidFill>
              </a:rPr>
              <a:t>Тематический день</a:t>
            </a:r>
            <a:r>
              <a:rPr lang="ru-RU" dirty="0">
                <a:solidFill>
                  <a:srgbClr val="FFC000"/>
                </a:solidFill>
              </a:rPr>
              <a:t>:</a:t>
            </a:r>
            <a:r>
              <a:rPr lang="ru-RU" b="1" i="1" dirty="0">
                <a:solidFill>
                  <a:srgbClr val="FFC000"/>
                </a:solidFill>
              </a:rPr>
              <a:t> Поход «Парад киностудий»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/>
              <a:t>(вторая летняя тематическая  смена «Золотой кадр») – ведущей идеей стало формирование духовных ценностей воспитанников средствами визуальных искусств, раскрытие творческих способностей.</a:t>
            </a:r>
          </a:p>
          <a:p>
            <a:r>
              <a:rPr lang="ru-RU" dirty="0"/>
              <a:t>В начале и в конце каждой смены проходит коллективно – творческая игра «Социологический опрос». Предлагается заполнить ряд анкет «Фестиваль», «Выявление интересов», задание – тест «Допиши тезис». Эти приемы используются для определения интересов детей, выявления  лидеров. Все материалы обрабатываются,  и  дальнейшая работа корректируется с учётом полученных данных.</a:t>
            </a:r>
          </a:p>
          <a:p>
            <a:r>
              <a:rPr lang="ru-RU" dirty="0"/>
              <a:t>Летнее оздоровление детей в стенах социально – реабилитационных  центров это один из возможных вариантов жизнеобеспечение подростов в условиях временного детского объединения, направленный на стимулирование их социальной активности, самоопределение и самореализацию в социально и  лично значимых видах деятельности и отношений, а также на определение детьми опыта самопознания, самореализации и организации коллективной жизни.</a:t>
            </a:r>
          </a:p>
          <a:p>
            <a:pPr marL="0" indent="0" algn="r">
              <a:buNone/>
            </a:pPr>
            <a:r>
              <a:rPr lang="ru-RU" dirty="0" smtClean="0"/>
              <a:t>Составила:</a:t>
            </a:r>
          </a:p>
          <a:p>
            <a:pPr marL="0" indent="0" algn="r">
              <a:buNone/>
            </a:pPr>
            <a:r>
              <a:rPr lang="ru-RU" dirty="0" smtClean="0"/>
              <a:t> руководитель физического воспитания </a:t>
            </a:r>
          </a:p>
          <a:p>
            <a:pPr marL="0" indent="0" algn="r">
              <a:buNone/>
            </a:pPr>
            <a:r>
              <a:rPr lang="ru-RU" dirty="0" smtClean="0"/>
              <a:t>Худякова Е.В.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8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Елена\Desktop\фото лето 2012\DSC03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6" y="452109"/>
            <a:ext cx="8088899" cy="6066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Арка 1"/>
          <p:cNvSpPr/>
          <p:nvPr/>
        </p:nvSpPr>
        <p:spPr>
          <a:xfrm>
            <a:off x="644006" y="836712"/>
            <a:ext cx="7855997" cy="1834158"/>
          </a:xfrm>
          <a:prstGeom prst="blockArc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Вот оно какое наше лето!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341934" y="34625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6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Выставка детских работ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endParaRPr lang="ru-RU" sz="2000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Тема: 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«Народная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ярмарка»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 </a:t>
            </a:r>
          </a:p>
        </p:txBody>
      </p:sp>
      <p:pic>
        <p:nvPicPr>
          <p:cNvPr id="2052" name="Picture 4" descr="C:\Users\Елена\Desktop\фото 19\DSC028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/>
          <a:stretch/>
        </p:blipFill>
        <p:spPr bwMode="auto">
          <a:xfrm>
            <a:off x="3923928" y="476672"/>
            <a:ext cx="4572000" cy="5652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51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Статья на сайт «Русский сувенир»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400" dirty="0"/>
              <a:t>14 июня в Черноярском реабилитационном центре прошел тематический день «Русский сувенир». Тематический день являлся продолжением целого цикла мероприятий духовно патриотического воспитания молодежи. Воспитание гражданина и патриота, знающего и любящего свою Родину, не может быть успешно решена без глубокого познания духовного богатства своего народа, освоения народной культуры.</a:t>
            </a:r>
          </a:p>
          <a:p>
            <a:r>
              <a:rPr lang="ru-RU" sz="1400" dirty="0"/>
              <a:t>Все мероприятия, проводимые в этот день в центре, были направлены на развития интереса детей к традициям русского народного календаря и в частности к трем летним месяцам. В этот день предпочтение отдавалось  проведению народной  игры, знакомству с традициями древних славян, чтению произведений художественной литературы, рассказыванию сказок и преданий, разучиванию потешек, загадок, знакомство с изобразительным искусством – классическим и народным.</a:t>
            </a:r>
          </a:p>
          <a:p>
            <a:r>
              <a:rPr lang="ru-RU" sz="1400" dirty="0"/>
              <a:t>С детьми дошкольного возраста была организована игра – рассказ «В гостях у бабушки Агафьи». Дети в игровой форме познакомились и многообразием народного декоративно – прикладного искусства, а затем на  практическом занятии сами  при помощи красок и карандашей расписывали предметы деревенской утвари.  Ребята постарше учились создавать разнообразные изображения росписи из одного набора форм и деталей. Все работы детей были, продемонстрированы на выставке «Народная ярмарка» и, по мнению многих, были самыми яркими и запоминающимися. В игре – эстафете «Путешествие русской матрёшки» ребята не только узнали об истории создания этой игрушки, но и познакомить с новыми русскими народными играми: хороводами, запевками, кричалками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2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4644"/>
            <a:ext cx="8229600" cy="140415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Ребята </a:t>
            </a:r>
            <a:r>
              <a:rPr lang="ru-RU" sz="1400" dirty="0"/>
              <a:t>школьного возраста на линейке получили маршрутные листы для выполнения отрядных заданий.  Были организованны творческие группы: часть детей  трудилась в мастерской «Дело мастера боится», ребята осваивали разные виды росписи: хохломская, городецкая, дымковская. Вторая группа ребят работала в мастерской  «Золотошвейка» по изготовлению атрибутов и деталей костюмов к конкурсу хороводов и игр.  Старшая  группа  ребят  работала в творческой мастерской «Двое из ларца», совместно с педагогами  ребята отбирали игры и хороводы. Группа мальчиков и девочек должна была представить на конкурс русские народные игры: рассказать о правилах игры, об истории возникновения игры и провести эту игру между ребятами. Среди детей старшего и среднего возраста была проведена игра – беседа «Праздник русской берёзки». Дети узнали, что береза  у древних  славян считалась символом счастья, о праздниках и обрядах в которых главным действующим лицом была русская  березка.</a:t>
            </a:r>
          </a:p>
          <a:p>
            <a:r>
              <a:rPr lang="ru-RU" sz="1400" dirty="0"/>
              <a:t>Завершился тематический день Конкурсной программой  «Как на горке на пригорке». Ребята соревновались в красноречии, раскалывали народных обрядах и традициях, показывали свою молодецкую удаль в поединках и играх, демонстрировали сделанные своими руками детали костюмов к предлагаемым играм. На протяжении всей игры координатором мероприятия была презентация,  подготовленная непосредственно к конкурсу «Языческие праздники». Конкурсные выступления ребят дополнялись рассказом педагога о самых ярких праздниках лета:  праздник Ивана Купалы, Аграфены Купальницы, День Скипера </a:t>
            </a:r>
            <a:r>
              <a:rPr lang="ru-RU" sz="1400" dirty="0" smtClean="0"/>
              <a:t>Змея</a:t>
            </a:r>
            <a:endParaRPr lang="ru-RU" sz="1400" dirty="0"/>
          </a:p>
        </p:txBody>
      </p:sp>
      <p:pic>
        <p:nvPicPr>
          <p:cNvPr id="4" name="Рисунок 3" descr="C:\Users\Елена\Desktop\фото 19\DSC0286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0"/>
          <a:stretch/>
        </p:blipFill>
        <p:spPr bwMode="auto">
          <a:xfrm>
            <a:off x="579796" y="297780"/>
            <a:ext cx="2047988" cy="1234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Елена\Desktop\фото 19\DSC028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3"/>
          <a:stretch/>
        </p:blipFill>
        <p:spPr bwMode="auto">
          <a:xfrm>
            <a:off x="3707904" y="297989"/>
            <a:ext cx="1523287" cy="1268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Елена\Desktop\фото 19\DSC0286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282"/>
          <a:stretch/>
        </p:blipFill>
        <p:spPr bwMode="auto">
          <a:xfrm>
            <a:off x="6948264" y="297989"/>
            <a:ext cx="1487230" cy="1268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49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56207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1050" dirty="0" smtClean="0"/>
              <a:t>Статья на сайт</a:t>
            </a:r>
            <a:endParaRPr lang="ru-RU" sz="105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25000" lnSpcReduction="20000"/>
          </a:bodyPr>
          <a:lstStyle/>
          <a:p>
            <a:endParaRPr lang="ru-RU" sz="1600" dirty="0" smtClean="0"/>
          </a:p>
          <a:p>
            <a:endParaRPr lang="ru-RU" sz="6400" dirty="0" smtClean="0"/>
          </a:p>
          <a:p>
            <a:r>
              <a:rPr lang="ru-RU" sz="6400" dirty="0" smtClean="0"/>
              <a:t>. </a:t>
            </a:r>
            <a:r>
              <a:rPr lang="ru-RU" sz="6400" dirty="0"/>
              <a:t>Особенный интерес вызвал у ребят рассказ о самом  много обрядовом празднике – летние Зеленый святки или русалочья  неделя. Ребята узнали названия языческих богов, увидели, как их изображали славяне, как относились к ним и как почитали. Многие были удивлены, узнав  о многообразии добрых и злых духов. </a:t>
            </a:r>
            <a:endParaRPr lang="ru-RU" sz="6400" dirty="0" smtClean="0"/>
          </a:p>
          <a:p>
            <a:endParaRPr lang="ru-RU" sz="6400" dirty="0" smtClean="0"/>
          </a:p>
          <a:p>
            <a:r>
              <a:rPr lang="ru-RU" sz="6400" dirty="0" smtClean="0"/>
              <a:t>Дух </a:t>
            </a:r>
            <a:r>
              <a:rPr lang="ru-RU" sz="6400" dirty="0"/>
              <a:t>– это состояние души, нечто, энергетическая ценность. Имеется свой дух и у каждого народа, разобрали понятие «Русский Дух». В заключение конкурсной программы все команды приняли участие в викторине «Боги и духи», а также при помощи компьютерной игры «Проверь себя» и закрепили свои знания  полученные на занятии.</a:t>
            </a:r>
          </a:p>
          <a:p>
            <a:endParaRPr lang="ru-RU" sz="6400" dirty="0" smtClean="0"/>
          </a:p>
          <a:p>
            <a:r>
              <a:rPr lang="ru-RU" sz="6400" dirty="0" smtClean="0"/>
              <a:t>Здесь </a:t>
            </a:r>
            <a:r>
              <a:rPr lang="ru-RU" sz="6400" dirty="0"/>
              <a:t>же ребята рассказали и показали свои работы, подготовленные к выставке «Народная ярмарка».</a:t>
            </a:r>
          </a:p>
          <a:p>
            <a:endParaRPr lang="ru-RU" sz="6400" dirty="0" smtClean="0"/>
          </a:p>
          <a:p>
            <a:r>
              <a:rPr lang="ru-RU" sz="6400" dirty="0" smtClean="0"/>
              <a:t>Мы </a:t>
            </a:r>
            <a:r>
              <a:rPr lang="ru-RU" sz="6400" dirty="0"/>
              <a:t>убеждены, что изучая народные традиции, обряды, верования предков, познавая произведения народного искусства, дети усваивают мудрость народа, его духовное богатство, доброту, веру в справедливость, необходимость добросовестного труда, уважение к человеку, бережное отношение к природе.</a:t>
            </a:r>
          </a:p>
          <a:p>
            <a:pPr marL="0" indent="0" algn="r">
              <a:buNone/>
            </a:pPr>
            <a:r>
              <a:rPr lang="ru-RU" sz="5600" dirty="0" smtClean="0"/>
              <a:t>Составила</a:t>
            </a:r>
            <a:r>
              <a:rPr lang="ru-RU" sz="5600" dirty="0"/>
              <a:t>:</a:t>
            </a:r>
          </a:p>
          <a:p>
            <a:pPr marL="0" indent="0" algn="r">
              <a:buNone/>
            </a:pPr>
            <a:r>
              <a:rPr lang="ru-RU" sz="5600" dirty="0"/>
              <a:t> руководитель физического</a:t>
            </a:r>
          </a:p>
          <a:p>
            <a:pPr marL="0" indent="0" algn="r">
              <a:buNone/>
            </a:pPr>
            <a:r>
              <a:rPr lang="ru-RU" sz="5600" dirty="0"/>
              <a:t> воспитания </a:t>
            </a:r>
          </a:p>
          <a:p>
            <a:pPr marL="0" indent="0" algn="r">
              <a:buNone/>
            </a:pPr>
            <a:r>
              <a:rPr lang="ru-RU" sz="5600" dirty="0"/>
              <a:t> Худякова Е.В.</a:t>
            </a:r>
          </a:p>
          <a:p>
            <a:pPr algn="r"/>
            <a:r>
              <a:rPr lang="ru-RU" sz="6400" dirty="0"/>
              <a:t> </a:t>
            </a:r>
          </a:p>
          <a:p>
            <a:r>
              <a:rPr lang="ru-RU" sz="6400" dirty="0"/>
              <a:t> </a:t>
            </a:r>
          </a:p>
          <a:p>
            <a:endParaRPr lang="ru-RU" sz="6400" dirty="0"/>
          </a:p>
        </p:txBody>
      </p:sp>
    </p:spTree>
    <p:extLst>
      <p:ext uri="{BB962C8B-B14F-4D97-AF65-F5344CB8AC3E}">
        <p14:creationId xmlns:p14="http://schemas.microsoft.com/office/powerpoint/2010/main" val="321418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rgbClr val="7030A0"/>
                </a:solidFill>
              </a:rPr>
              <a:t>27 июня: Тематический день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 номинация: «Запретная зона»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5100" dirty="0" smtClean="0">
                <a:solidFill>
                  <a:schemeClr val="bg2">
                    <a:lumMod val="50000"/>
                  </a:schemeClr>
                </a:solidFill>
              </a:rPr>
              <a:t>План </a:t>
            </a:r>
            <a:r>
              <a:rPr lang="ru-RU" sz="5100" dirty="0">
                <a:solidFill>
                  <a:schemeClr val="bg2">
                    <a:lumMod val="50000"/>
                  </a:schemeClr>
                </a:solidFill>
              </a:rPr>
              <a:t>проведения мероприятий в течении дня</a:t>
            </a:r>
          </a:p>
          <a:p>
            <a:pPr>
              <a:buFont typeface="Wingdings" pitchFamily="2" charset="2"/>
              <a:buChar char="v"/>
            </a:pPr>
            <a:r>
              <a:rPr lang="ru-RU" sz="3800" dirty="0"/>
              <a:t> </a:t>
            </a:r>
            <a:r>
              <a:rPr lang="ru-RU" sz="3800" b="1" dirty="0">
                <a:solidFill>
                  <a:srgbClr val="7030A0"/>
                </a:solidFill>
              </a:rPr>
              <a:t>Дошкольники</a:t>
            </a:r>
            <a:endParaRPr lang="ru-RU" sz="3800" dirty="0">
              <a:solidFill>
                <a:srgbClr val="7030A0"/>
              </a:solidFill>
            </a:endParaRPr>
          </a:p>
          <a:p>
            <a:r>
              <a:rPr lang="ru-RU" sz="3400" dirty="0"/>
              <a:t>* Беседа—игра Лесная аптека» (первая помощь при укусах насекомых)</a:t>
            </a:r>
          </a:p>
          <a:p>
            <a:r>
              <a:rPr lang="ru-RU" sz="3400" dirty="0"/>
              <a:t>* Выставка киноафиш «Опасные предметы»</a:t>
            </a:r>
          </a:p>
          <a:p>
            <a:r>
              <a:rPr lang="ru-RU" sz="3400" dirty="0"/>
              <a:t>* Спортивно—ролевая  игра «Мы знакомимся с улицей»</a:t>
            </a:r>
          </a:p>
          <a:p>
            <a:r>
              <a:rPr lang="ru-RU" sz="3400" dirty="0"/>
              <a:t>* Экскурсия «Перекресток» (практическое занятие)</a:t>
            </a:r>
          </a:p>
          <a:p>
            <a:r>
              <a:rPr lang="ru-RU" b="1" dirty="0"/>
              <a:t> </a:t>
            </a:r>
            <a:endParaRPr lang="ru-RU" sz="3800" dirty="0"/>
          </a:p>
          <a:p>
            <a:pPr>
              <a:buFont typeface="Wingdings" pitchFamily="2" charset="2"/>
              <a:buChar char="v"/>
            </a:pPr>
            <a:r>
              <a:rPr lang="ru-RU" sz="3800" b="1" dirty="0" smtClean="0">
                <a:solidFill>
                  <a:srgbClr val="7030A0"/>
                </a:solidFill>
              </a:rPr>
              <a:t>Старшие </a:t>
            </a:r>
            <a:r>
              <a:rPr lang="ru-RU" sz="3800" b="1" dirty="0">
                <a:solidFill>
                  <a:srgbClr val="7030A0"/>
                </a:solidFill>
              </a:rPr>
              <a:t>и младшие школьники</a:t>
            </a:r>
            <a:endParaRPr lang="ru-RU" sz="3800" dirty="0">
              <a:solidFill>
                <a:srgbClr val="7030A0"/>
              </a:solidFill>
            </a:endParaRPr>
          </a:p>
          <a:p>
            <a:r>
              <a:rPr lang="ru-RU" sz="3400" dirty="0"/>
              <a:t>* Занятие с элементами тренинга «Моя жизнь в моих руках»</a:t>
            </a:r>
          </a:p>
          <a:p>
            <a:r>
              <a:rPr lang="ru-RU" sz="3400" dirty="0"/>
              <a:t>* Творческое задание: «Телевизионный ролик» (придумай и поставь телевизионный ролик о вреде наркотиков)</a:t>
            </a:r>
          </a:p>
          <a:p>
            <a:r>
              <a:rPr lang="ru-RU" sz="3400" dirty="0"/>
              <a:t>* Творческое задание: «Письмо в редакцию» (написать ответ на вопрос телезрителя)</a:t>
            </a:r>
          </a:p>
          <a:p>
            <a:r>
              <a:rPr lang="ru-RU" sz="3400" dirty="0"/>
              <a:t>* Творческое задание: «Альтернативная реклама» ( придумать рекламу одного из алкогольных напитков, табачных изделий или лекарств)</a:t>
            </a:r>
          </a:p>
          <a:p>
            <a:r>
              <a:rPr lang="ru-RU" sz="3400" dirty="0"/>
              <a:t>* Ток—шоу «Пусть говорят», на тему: «Наркомания соблазн, приводящий к зависимости»</a:t>
            </a:r>
          </a:p>
          <a:p>
            <a:r>
              <a:rPr lang="ru-RU" sz="3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815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Ток-шоу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endParaRPr lang="ru-RU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Ток –шоу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«Пусть говорят»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Тема: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«Наркомания- соблазн, приводящий к зависимости»</a:t>
            </a:r>
          </a:p>
          <a:p>
            <a:endParaRPr lang="ru-RU" sz="2000" dirty="0"/>
          </a:p>
        </p:txBody>
      </p:sp>
      <p:pic>
        <p:nvPicPr>
          <p:cNvPr id="1026" name="Picture 2" descr="F:\фото\SDC112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1363" b="34747"/>
          <a:stretch/>
        </p:blipFill>
        <p:spPr bwMode="auto">
          <a:xfrm>
            <a:off x="3707904" y="332656"/>
            <a:ext cx="4846890" cy="2942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F:\фото\SDC11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888" y="2924944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\SDC112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11270" b="17460"/>
          <a:stretch/>
        </p:blipFill>
        <p:spPr bwMode="auto">
          <a:xfrm>
            <a:off x="3866262" y="3519473"/>
            <a:ext cx="4671065" cy="2582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08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to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leto</Template>
  <TotalTime>1308</TotalTime>
  <Words>1471</Words>
  <Application>Microsoft Office PowerPoint</Application>
  <PresentationFormat>Экран (4:3)</PresentationFormat>
  <Paragraphs>189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leto</vt:lpstr>
      <vt:lpstr>Тематические дни</vt:lpstr>
      <vt:lpstr>Тематический день   «Русский сувенир»</vt:lpstr>
      <vt:lpstr>Конкурсная программа</vt:lpstr>
      <vt:lpstr>Выставка детских работ</vt:lpstr>
      <vt:lpstr>Статья на сайт «Русский сувенир»</vt:lpstr>
      <vt:lpstr>Презентация PowerPoint</vt:lpstr>
      <vt:lpstr>Статья на сайт</vt:lpstr>
      <vt:lpstr>27 июня: Тематический день  номинация: «Запретная зона»</vt:lpstr>
      <vt:lpstr>Ток-шоу</vt:lpstr>
      <vt:lpstr>Творческое задание</vt:lpstr>
      <vt:lpstr>Творческое задание</vt:lpstr>
      <vt:lpstr>Интегрированное занятие</vt:lpstr>
      <vt:lpstr>Спортивно – познавательная игра</vt:lpstr>
      <vt:lpstr>Тематический день: Номинация: «Герои спорта </vt:lpstr>
      <vt:lpstr>Рассказ -презентация</vt:lpstr>
      <vt:lpstr>Творческое задание</vt:lpstr>
      <vt:lpstr>Творческое задание</vt:lpstr>
      <vt:lpstr>Спортивная программа</vt:lpstr>
      <vt:lpstr>Творческое задание</vt:lpstr>
      <vt:lpstr>Тематический день  Поход: закрытие детского кинофестиваля «Кинотаврик»- Парад киностудий</vt:lpstr>
      <vt:lpstr>Задания киностудиям – второй этап </vt:lpstr>
      <vt:lpstr>Задания киностудиям – третий этап</vt:lpstr>
      <vt:lpstr>Задания киностудиям – четвертый этап</vt:lpstr>
      <vt:lpstr>Задания киностудиям – шестой этап </vt:lpstr>
      <vt:lpstr>Творческое задание</vt:lpstr>
      <vt:lpstr>Статья на сайт( в сокращении) Совместная деятельность – путь развития творческих способностей</vt:lpstr>
      <vt:lpstr>Статья на сайт</vt:lpstr>
      <vt:lpstr>Статья на сайт</vt:lpstr>
      <vt:lpstr>Статья на сайт</vt:lpstr>
      <vt:lpstr>Статья на сайт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Тематические дни</dc:title>
  <dc:creator>Елена</dc:creator>
  <cp:lastModifiedBy>Елена</cp:lastModifiedBy>
  <cp:revision>42</cp:revision>
  <dcterms:created xsi:type="dcterms:W3CDTF">2012-08-25T09:20:57Z</dcterms:created>
  <dcterms:modified xsi:type="dcterms:W3CDTF">2013-01-20T12:40:16Z</dcterms:modified>
</cp:coreProperties>
</file>