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7" r:id="rId2"/>
    <p:sldId id="256" r:id="rId3"/>
    <p:sldId id="257" r:id="rId4"/>
    <p:sldId id="273" r:id="rId5"/>
    <p:sldId id="264" r:id="rId6"/>
    <p:sldId id="265" r:id="rId7"/>
    <p:sldId id="259" r:id="rId8"/>
    <p:sldId id="269" r:id="rId9"/>
    <p:sldId id="260" r:id="rId10"/>
    <p:sldId id="268" r:id="rId11"/>
    <p:sldId id="266" r:id="rId12"/>
    <p:sldId id="261" r:id="rId13"/>
    <p:sldId id="262" r:id="rId14"/>
    <p:sldId id="271" r:id="rId15"/>
    <p:sldId id="278" r:id="rId16"/>
    <p:sldId id="279" r:id="rId17"/>
    <p:sldId id="284" r:id="rId18"/>
    <p:sldId id="274" r:id="rId19"/>
    <p:sldId id="277" r:id="rId20"/>
    <p:sldId id="276" r:id="rId21"/>
    <p:sldId id="286" r:id="rId22"/>
    <p:sldId id="275" r:id="rId23"/>
    <p:sldId id="289" r:id="rId24"/>
    <p:sldId id="280" r:id="rId25"/>
    <p:sldId id="288" r:id="rId26"/>
    <p:sldId id="287" r:id="rId27"/>
    <p:sldId id="281" r:id="rId28"/>
    <p:sldId id="282" r:id="rId29"/>
    <p:sldId id="285" r:id="rId30"/>
    <p:sldId id="283" r:id="rId31"/>
    <p:sldId id="263"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F6FC"/>
    <a:srgbClr val="66FF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76" autoAdjust="0"/>
  </p:normalViewPr>
  <p:slideViewPr>
    <p:cSldViewPr>
      <p:cViewPr varScale="1">
        <p:scale>
          <a:sx n="70" d="100"/>
          <a:sy n="70" d="100"/>
        </p:scale>
        <p:origin x="-138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C35F939-EE33-42B4-941C-46F8AF59A417}" type="datetimeFigureOut">
              <a:rPr lang="ru-RU"/>
              <a:pPr>
                <a:defRPr/>
              </a:pPr>
              <a:t>24.01.2013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CFC08D1-BB8F-4448-9FD4-AF9D3915A62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FC9CEF-B375-4A77-BCF3-7D27D18CFAF1}" type="slidenum">
              <a:rPr lang="ru-RU" smtClean="0"/>
              <a:pPr/>
              <a:t>30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0D2CD96-3BF8-48C8-93BF-1CEF49D3E198}" type="datetimeFigureOut">
              <a:rPr lang="ru-RU"/>
              <a:pPr>
                <a:defRPr/>
              </a:pPr>
              <a:t>24.01.2013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700D6F-C61A-42A1-96B5-EE0DEC1ACC6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D7339ED-2A76-4855-919E-CD49CBAF0326}" type="datetimeFigureOut">
              <a:rPr lang="ru-RU"/>
              <a:pPr>
                <a:defRPr/>
              </a:pPr>
              <a:t>24.01.2013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8E45147-FB24-4464-92A6-79C95AA9B54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D3B94AB-C028-4932-A606-9F3B568C8FCB}" type="datetimeFigureOut">
              <a:rPr lang="ru-RU"/>
              <a:pPr>
                <a:defRPr/>
              </a:pPr>
              <a:t>24.01.2013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36FE27D-4A3B-4237-9022-637598F3BB2C}"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78563"/>
            <a:ext cx="21336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78563"/>
            <a:ext cx="28956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78563"/>
            <a:ext cx="2133600" cy="457200"/>
          </a:xfrm>
        </p:spPr>
        <p:txBody>
          <a:bodyPr/>
          <a:lstStyle>
            <a:lvl1pPr>
              <a:defRPr/>
            </a:lvl1pPr>
          </a:lstStyle>
          <a:p>
            <a:pPr>
              <a:defRPr/>
            </a:pPr>
            <a:fld id="{FD086B9A-16A8-413C-B016-B51BDCA91F5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D7EF984-AB2C-43EF-8934-82F1BB7454C1}" type="datetimeFigureOut">
              <a:rPr lang="ru-RU"/>
              <a:pPr>
                <a:defRPr/>
              </a:pPr>
              <a:t>24.01.2013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1D4B32-2D35-49C4-AF7F-3967BA18E54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611D067-C88A-4418-95DB-EE9E68E7F4F5}" type="datetimeFigureOut">
              <a:rPr lang="ru-RU"/>
              <a:pPr>
                <a:defRPr/>
              </a:pPr>
              <a:t>24.01.2013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461ECA8-FCC2-4A46-9627-155E930200B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6827108-9082-41CB-8B40-D06AD602D6C2}" type="datetimeFigureOut">
              <a:rPr lang="ru-RU"/>
              <a:pPr>
                <a:defRPr/>
              </a:pPr>
              <a:t>24.01.2013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9ACD861-2B19-4448-9283-DEF60B8526C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E061302-65CE-4C1D-A091-A09DE952E8C5}" type="datetimeFigureOut">
              <a:rPr lang="ru-RU"/>
              <a:pPr>
                <a:defRPr/>
              </a:pPr>
              <a:t>24.01.2013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9A39BC4-BE25-4C26-830C-801955AB1CB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1C134AB-4992-4593-AC16-EE36EC742B5E}" type="datetimeFigureOut">
              <a:rPr lang="ru-RU"/>
              <a:pPr>
                <a:defRPr/>
              </a:pPr>
              <a:t>24.01.2013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8D435B1-75F8-4223-8E64-2F642C67A31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094F33B-3819-41AB-AE6C-550347D48104}" type="datetimeFigureOut">
              <a:rPr lang="ru-RU"/>
              <a:pPr>
                <a:defRPr/>
              </a:pPr>
              <a:t>24.01.2013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1046090-B8A7-4168-9E60-B66CBC3C33C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5FC32A-20D0-4028-8322-38714ACD3B5F}" type="datetimeFigureOut">
              <a:rPr lang="ru-RU"/>
              <a:pPr>
                <a:defRPr/>
              </a:pPr>
              <a:t>24.01.2013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3AAB177-7800-4F66-93C8-4B72AD96B91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E37EFE2-BDDA-4657-BC55-F37DC284E9D5}" type="datetimeFigureOut">
              <a:rPr lang="ru-RU"/>
              <a:pPr>
                <a:defRPr/>
              </a:pPr>
              <a:t>24.01.2013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C3A6B67-2A34-476C-BA86-B6DEB5263B9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6F6FC"/>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E096CD7-D5DC-4AF5-BAF2-762B5EC8BB4C}" type="datetimeFigureOut">
              <a:rPr lang="ru-RU"/>
              <a:pPr>
                <a:defRPr/>
              </a:pPr>
              <a:t>24.01.2013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29C9D2-9790-41F7-AD5D-326562D0512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900igr.net/kartinki/obschestvoznanie/Zakony/045-Vseobschaja-Deklaratsija-prav-cheloveka.html" TargetMode="External"/><Relationship Id="rId2" Type="http://schemas.openxmlformats.org/officeDocument/2006/relationships/hyperlink" Target="http://lib.rus.ec/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pPr eaLnBrk="1" hangingPunct="1"/>
            <a:r>
              <a:rPr lang="ru-RU" sz="2800" smtClean="0"/>
              <a:t>Социальная жизнь нормирована</a:t>
            </a:r>
          </a:p>
        </p:txBody>
      </p:sp>
      <p:pic>
        <p:nvPicPr>
          <p:cNvPr id="3075" name="Содержимое 3"/>
          <p:cNvPicPr>
            <a:picLocks noGrp="1"/>
          </p:cNvPicPr>
          <p:nvPr>
            <p:ph idx="1"/>
          </p:nvPr>
        </p:nvPicPr>
        <p:blipFill>
          <a:blip r:embed="rId2"/>
          <a:srcRect/>
          <a:stretch>
            <a:fillRect/>
          </a:stretch>
        </p:blipFill>
        <p:spPr>
          <a:xfrm>
            <a:off x="357188" y="1928813"/>
            <a:ext cx="8429625" cy="3786187"/>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eaLnBrk="1" hangingPunct="1"/>
            <a:endParaRPr lang="ru-RU" smtClean="0"/>
          </a:p>
        </p:txBody>
      </p:sp>
      <p:sp>
        <p:nvSpPr>
          <p:cNvPr id="12291" name="Содержимое 2"/>
          <p:cNvSpPr>
            <a:spLocks noGrp="1"/>
          </p:cNvSpPr>
          <p:nvPr>
            <p:ph idx="1"/>
          </p:nvPr>
        </p:nvSpPr>
        <p:spPr/>
        <p:txBody>
          <a:bodyPr/>
          <a:lstStyle/>
          <a:p>
            <a:pPr eaLnBrk="1" hangingPunct="1"/>
            <a:r>
              <a:rPr lang="ru-RU" smtClean="0"/>
              <a:t>Всеобщая декларация прав человека, ст. 29: «Каждый человек имеет свои обязанности перед обществом, в котором только и возможно свободное и полное развитие личности»</a:t>
            </a:r>
          </a:p>
          <a:p>
            <a:pPr eaLnBrk="1" hangingPunct="1"/>
            <a:r>
              <a:rPr lang="ru-RU" smtClean="0"/>
              <a:t>«Обязанность – определенный круг действий, возложенных на кого-нибудь и безусловных для выполнения». (Ожегов, С. И. Словарь русского языка. – М., 1989.)</a:t>
            </a:r>
          </a:p>
          <a:p>
            <a:pPr eaLnBrk="1" hangingPunct="1"/>
            <a:endParaRPr lang="ru-RU"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endParaRPr lang="ru-RU" smtClean="0"/>
          </a:p>
        </p:txBody>
      </p:sp>
      <p:sp>
        <p:nvSpPr>
          <p:cNvPr id="13315" name="Содержимое 2"/>
          <p:cNvSpPr>
            <a:spLocks noGrp="1"/>
          </p:cNvSpPr>
          <p:nvPr>
            <p:ph idx="1"/>
          </p:nvPr>
        </p:nvSpPr>
        <p:spPr/>
        <p:txBody>
          <a:bodyPr/>
          <a:lstStyle/>
          <a:p>
            <a:pPr eaLnBrk="1" hangingPunct="1"/>
            <a:r>
              <a:rPr lang="ru-RU" sz="2400" smtClean="0"/>
              <a:t>Нет прав без обязанностей, нет обязанностей без прав.</a:t>
            </a:r>
          </a:p>
          <a:p>
            <a:pPr eaLnBrk="1" hangingPunct="1">
              <a:buFont typeface="Arial" charset="0"/>
              <a:buNone/>
            </a:pPr>
            <a:r>
              <a:rPr lang="ru-RU" sz="2400" i="1" smtClean="0"/>
              <a:t>    К. Маркс</a:t>
            </a:r>
            <a:endParaRPr lang="ru-RU" sz="2400" smtClean="0"/>
          </a:p>
          <a:p>
            <a:pPr eaLnBrk="1" hangingPunct="1"/>
            <a:r>
              <a:rPr lang="ru-RU" sz="2400" smtClean="0"/>
              <a:t>Обязанность без права есть рабство; право без обязанности – анархия.</a:t>
            </a:r>
          </a:p>
          <a:p>
            <a:pPr eaLnBrk="1" hangingPunct="1">
              <a:buFont typeface="Arial" charset="0"/>
              <a:buNone/>
            </a:pPr>
            <a:r>
              <a:rPr lang="ru-RU" sz="2400" i="1" smtClean="0"/>
              <a:t>    Г. Ламене – богослов, философ</a:t>
            </a:r>
            <a:endParaRPr lang="ru-RU" sz="2400" smtClean="0"/>
          </a:p>
          <a:p>
            <a:pPr eaLnBrk="1" hangingPunct="1"/>
            <a:r>
              <a:rPr lang="ru-RU" sz="2400" smtClean="0"/>
              <a:t>Быть человеком в человеческом обществе вовсе не тяжкая обязанность, а простое развитие внутренней потребности, никто не говорит, что на пчеле лежит священный долг делать мед, она его делает, потому что она пчела.</a:t>
            </a:r>
          </a:p>
          <a:p>
            <a:pPr eaLnBrk="1" hangingPunct="1">
              <a:buFont typeface="Arial" charset="0"/>
              <a:buNone/>
            </a:pPr>
            <a:r>
              <a:rPr lang="ru-RU" sz="2400" i="1" smtClean="0"/>
              <a:t>    А. И. Герцен</a:t>
            </a:r>
            <a:endParaRPr lang="ru-RU" sz="2400" smtClean="0"/>
          </a:p>
          <a:p>
            <a:pPr eaLnBrk="1" hangingPunct="1"/>
            <a:endParaRPr lang="ru-RU"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274638"/>
            <a:ext cx="8229600" cy="654050"/>
          </a:xfrm>
        </p:spPr>
        <p:txBody>
          <a:bodyPr/>
          <a:lstStyle/>
          <a:p>
            <a:pPr eaLnBrk="1" hangingPunct="1"/>
            <a:r>
              <a:rPr lang="ru-RU" smtClean="0"/>
              <a:t>Обязанности гражданина</a:t>
            </a:r>
          </a:p>
        </p:txBody>
      </p:sp>
      <p:sp>
        <p:nvSpPr>
          <p:cNvPr id="3" name="Содержимое 2"/>
          <p:cNvSpPr>
            <a:spLocks noGrp="1"/>
          </p:cNvSpPr>
          <p:nvPr>
            <p:ph idx="1"/>
          </p:nvPr>
        </p:nvSpPr>
        <p:spPr/>
        <p:txBody>
          <a:bodyPr rtlCol="0">
            <a:normAutofit fontScale="47500" lnSpcReduction="20000"/>
          </a:bodyPr>
          <a:lstStyle/>
          <a:p>
            <a:pPr eaLnBrk="1" fontAlgn="auto" hangingPunct="1">
              <a:spcAft>
                <a:spcPts val="0"/>
              </a:spcAft>
              <a:buFont typeface="Arial" charset="0"/>
              <a:buNone/>
              <a:defRPr/>
            </a:pPr>
            <a:r>
              <a:rPr lang="ru-RU" dirty="0" smtClean="0"/>
              <a:t>1) соблюдать Конституцию РФ и законы (ч. 2 ст. 15);</a:t>
            </a:r>
          </a:p>
          <a:p>
            <a:pPr eaLnBrk="1" fontAlgn="auto" hangingPunct="1">
              <a:spcAft>
                <a:spcPts val="0"/>
              </a:spcAft>
              <a:buFont typeface="Arial" charset="0"/>
              <a:buNone/>
              <a:defRPr/>
            </a:pPr>
            <a:r>
              <a:rPr lang="ru-RU" dirty="0" smtClean="0"/>
              <a:t>2) уважать права и свободы других лиц (ч. 3 ст. 17);</a:t>
            </a:r>
          </a:p>
          <a:p>
            <a:pPr eaLnBrk="1" fontAlgn="auto" hangingPunct="1">
              <a:spcAft>
                <a:spcPts val="0"/>
              </a:spcAft>
              <a:buFont typeface="Arial" charset="0"/>
              <a:buNone/>
              <a:defRPr/>
            </a:pPr>
            <a:r>
              <a:rPr lang="ru-RU" dirty="0" smtClean="0"/>
              <a:t>3) обязанность родителей заботиться о детях, их воспитании и обязанность совершеннолетних трудоспособных детей заботиться о своих нетрудоспособных родителях (ч. 2, 3 ст. 38 Конституции РФ, Семейный кодекс РФ);</a:t>
            </a:r>
          </a:p>
          <a:p>
            <a:pPr eaLnBrk="1" fontAlgn="auto" hangingPunct="1">
              <a:spcAft>
                <a:spcPts val="0"/>
              </a:spcAft>
              <a:buFont typeface="Arial" charset="0"/>
              <a:buNone/>
              <a:defRPr/>
            </a:pPr>
            <a:r>
              <a:rPr lang="ru-RU" dirty="0" smtClean="0"/>
              <a:t>4) обязанность каждого получить основное общее образование и обязанность родителей или лиц, их заменяющих (усыновителей, опекунов, попечителей), обеспечить получение детьми образования данного уровня (ч. 4 ст. 43 Конституции РФ, Закон РФ «Об образовании»);</a:t>
            </a:r>
          </a:p>
          <a:p>
            <a:pPr eaLnBrk="1" fontAlgn="auto" hangingPunct="1">
              <a:spcAft>
                <a:spcPts val="0"/>
              </a:spcAft>
              <a:buFont typeface="Arial" charset="0"/>
              <a:buNone/>
              <a:defRPr/>
            </a:pPr>
            <a:r>
              <a:rPr lang="ru-RU" dirty="0" smtClean="0"/>
              <a:t>5) заботиться о сохранении исторического и культурного наследия, беречь памятники истории и культуры (ч. 3 ст. 44 Конституции РФ, Основы законодательства РФ о культуре, Федеральный закон «Об объектах культурного наследия (памятниках истории и культуры) народов Российской Федерации» и др.);</a:t>
            </a:r>
          </a:p>
          <a:p>
            <a:pPr eaLnBrk="1" fontAlgn="auto" hangingPunct="1">
              <a:spcAft>
                <a:spcPts val="0"/>
              </a:spcAft>
              <a:buFont typeface="Arial" charset="0"/>
              <a:buNone/>
              <a:defRPr/>
            </a:pPr>
            <a:r>
              <a:rPr lang="ru-RU" dirty="0" smtClean="0"/>
              <a:t>6) платить законно установленные налоги и сборы (ст. 57 Конституции РФ, Налоговый кодекс РФ);</a:t>
            </a:r>
          </a:p>
          <a:p>
            <a:pPr eaLnBrk="1" fontAlgn="auto" hangingPunct="1">
              <a:spcAft>
                <a:spcPts val="0"/>
              </a:spcAft>
              <a:buFont typeface="Arial" charset="0"/>
              <a:buNone/>
              <a:defRPr/>
            </a:pPr>
            <a:r>
              <a:rPr lang="ru-RU" dirty="0" smtClean="0"/>
              <a:t>7) сохранять природу и окружающую среду, бережно относиться к природным богатствам (ст. 58 Конституции РФ, Водный кодекс РФ, Лесной кодекс РФ, Федеральные законы от 10.01.2002 № 7-ФЗ «Об охране окружающей среды», от 14.03.1995 № 33-ФЗ «Об особо охраняемых природных территориях», от 24.04.1995 № 55-ФЗ «О животном мире», Закон РФ от 21.02.1992 № 2395-1 «О недрах» и др.).</a:t>
            </a:r>
          </a:p>
          <a:p>
            <a:pPr eaLnBrk="1" fontAlgn="auto" hangingPunct="1">
              <a:spcAft>
                <a:spcPts val="0"/>
              </a:spcAft>
              <a:buFont typeface="Arial" charset="0"/>
              <a:buNone/>
              <a:defRPr/>
            </a:pPr>
            <a:r>
              <a:rPr lang="ru-RU" dirty="0" smtClean="0"/>
              <a:t>8) обязанность граждан Российской Федерации защищать Отечество (ч. 1 ст. 59 Конституции РФ, Федеральные законы от 31.05.1996 № 61-ФЗ «Об обороне», от 28.03.1998 № 53-ФЗ «О воинской обязанности и военной службе», Федеральный закон от 25.07.2002 «Об альтернативной гражданской службе»</a:t>
            </a:r>
          </a:p>
          <a:p>
            <a:pPr eaLnBrk="1" fontAlgn="auto" hangingPunct="1">
              <a:spcAft>
                <a:spcPts val="0"/>
              </a:spcAft>
              <a:buFont typeface="Arial" charset="0"/>
              <a:buNone/>
              <a:defRPr/>
            </a:pPr>
            <a:endParaRPr lang="ru-RU"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500063" y="642938"/>
            <a:ext cx="8001000" cy="564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341313"/>
            <a:ext cx="8229600" cy="1143000"/>
          </a:xfrm>
          <a:effectLst>
            <a:outerShdw dist="107763" dir="18900000" algn="ctr" rotWithShape="0">
              <a:schemeClr val="bg2">
                <a:alpha val="50000"/>
              </a:schemeClr>
            </a:outerShdw>
          </a:effectLst>
        </p:spPr>
        <p:txBody>
          <a:bodyPr/>
          <a:lstStyle/>
          <a:p>
            <a:pPr eaLnBrk="1" hangingPunct="1">
              <a:defRPr/>
            </a:pPr>
            <a:r>
              <a:rPr lang="ru-RU" b="1">
                <a:latin typeface="Comic Sans MS" pitchFamily="66" charset="0"/>
              </a:rPr>
              <a:t>Гарантии прав и свобод личности</a:t>
            </a:r>
            <a:r>
              <a:rPr lang="ru-RU" sz="4000"/>
              <a:t> </a:t>
            </a:r>
          </a:p>
        </p:txBody>
      </p:sp>
      <p:sp>
        <p:nvSpPr>
          <p:cNvPr id="76803" name="Rectangle 3"/>
          <p:cNvSpPr>
            <a:spLocks noGrp="1" noChangeArrowheads="1"/>
          </p:cNvSpPr>
          <p:nvPr>
            <p:ph type="body" sz="half" idx="1"/>
          </p:nvPr>
        </p:nvSpPr>
        <p:spPr>
          <a:xfrm>
            <a:off x="0" y="1844675"/>
            <a:ext cx="9144000" cy="1468438"/>
          </a:xfrm>
        </p:spPr>
        <p:txBody>
          <a:bodyPr/>
          <a:lstStyle/>
          <a:p>
            <a:pPr eaLnBrk="1" hangingPunct="1">
              <a:buFont typeface="Wingdings" pitchFamily="2" charset="2"/>
              <a:buNone/>
            </a:pPr>
            <a:r>
              <a:rPr lang="ru-RU" sz="2800" smtClean="0">
                <a:latin typeface="Comic Sans MS" pitchFamily="66" charset="0"/>
              </a:rPr>
              <a:t>   С точки зрения общей системы, гарантии прав человека и гражданина, рассматривают как: общие и юридические</a:t>
            </a:r>
            <a:r>
              <a:rPr lang="ru-RU" sz="2800" i="1" smtClean="0">
                <a:latin typeface="Comic Sans MS" pitchFamily="66" charset="0"/>
              </a:rPr>
              <a:t>.</a:t>
            </a:r>
            <a:r>
              <a:rPr lang="ru-RU" sz="2800" smtClean="0">
                <a:latin typeface="Comic Sans MS" pitchFamily="66" charset="0"/>
              </a:rPr>
              <a:t> </a:t>
            </a:r>
          </a:p>
        </p:txBody>
      </p:sp>
      <p:sp>
        <p:nvSpPr>
          <p:cNvPr id="76805" name="Text Box 5"/>
          <p:cNvSpPr txBox="1">
            <a:spLocks noChangeArrowheads="1"/>
          </p:cNvSpPr>
          <p:nvPr/>
        </p:nvSpPr>
        <p:spPr bwMode="auto">
          <a:xfrm>
            <a:off x="5867400" y="3676650"/>
            <a:ext cx="2619375" cy="1552575"/>
          </a:xfrm>
          <a:prstGeom prst="rect">
            <a:avLst/>
          </a:prstGeom>
          <a:noFill/>
          <a:ln w="9525">
            <a:noFill/>
            <a:miter lim="800000"/>
            <a:headEnd/>
            <a:tailEnd/>
          </a:ln>
          <a:effectLst/>
        </p:spPr>
        <p:txBody>
          <a:bodyPr wrap="none">
            <a:spAutoFit/>
          </a:bodyPr>
          <a:lstStyle/>
          <a:p>
            <a:pPr>
              <a:defRPr/>
            </a:pPr>
            <a:r>
              <a:rPr lang="ru-RU" sz="2400">
                <a:effectLst>
                  <a:outerShdw blurRad="38100" dist="38100" dir="2700000" algn="tl">
                    <a:srgbClr val="000000"/>
                  </a:outerShdw>
                </a:effectLst>
              </a:rPr>
              <a:t>    </a:t>
            </a:r>
            <a:r>
              <a:rPr lang="ru-RU" sz="2400" u="sng">
                <a:effectLst>
                  <a:outerShdw blurRad="38100" dist="38100" dir="2700000" algn="tl">
                    <a:srgbClr val="000000"/>
                  </a:outerShdw>
                </a:effectLst>
              </a:rPr>
              <a:t>Юридические</a:t>
            </a:r>
          </a:p>
          <a:p>
            <a:pPr>
              <a:buFontTx/>
              <a:buBlip>
                <a:blip r:embed="rId2"/>
              </a:buBlip>
              <a:defRPr/>
            </a:pPr>
            <a:r>
              <a:rPr lang="ru-RU" sz="2400">
                <a:effectLst>
                  <a:outerShdw blurRad="38100" dist="38100" dir="2700000" algn="tl">
                    <a:srgbClr val="000000"/>
                  </a:outerShdw>
                </a:effectLst>
              </a:rPr>
              <a:t> охраны </a:t>
            </a:r>
          </a:p>
          <a:p>
            <a:pPr>
              <a:buFontTx/>
              <a:buBlip>
                <a:blip r:embed="rId2"/>
              </a:buBlip>
              <a:defRPr/>
            </a:pPr>
            <a:r>
              <a:rPr lang="ru-RU" sz="2400">
                <a:effectLst>
                  <a:outerShdw blurRad="38100" dist="38100" dir="2700000" algn="tl">
                    <a:srgbClr val="000000"/>
                  </a:outerShdw>
                </a:effectLst>
              </a:rPr>
              <a:t> реализации </a:t>
            </a:r>
          </a:p>
          <a:p>
            <a:pPr>
              <a:defRPr/>
            </a:pPr>
            <a:endParaRPr lang="ru-RU" sz="2400"/>
          </a:p>
        </p:txBody>
      </p:sp>
      <p:sp>
        <p:nvSpPr>
          <p:cNvPr id="76806" name="Text Box 6"/>
          <p:cNvSpPr txBox="1">
            <a:spLocks noChangeArrowheads="1"/>
          </p:cNvSpPr>
          <p:nvPr/>
        </p:nvSpPr>
        <p:spPr bwMode="auto">
          <a:xfrm>
            <a:off x="395288" y="3716338"/>
            <a:ext cx="5256212" cy="2282825"/>
          </a:xfrm>
          <a:prstGeom prst="rect">
            <a:avLst/>
          </a:prstGeom>
          <a:noFill/>
          <a:ln w="9525">
            <a:noFill/>
            <a:miter lim="800000"/>
            <a:headEnd/>
            <a:tailEnd/>
          </a:ln>
          <a:effectLst/>
        </p:spPr>
        <p:txBody>
          <a:bodyPr>
            <a:spAutoFit/>
          </a:bodyPr>
          <a:lstStyle/>
          <a:p>
            <a:pPr>
              <a:defRPr/>
            </a:pPr>
            <a:r>
              <a:rPr lang="ru-RU"/>
              <a:t>    </a:t>
            </a:r>
            <a:r>
              <a:rPr lang="ru-RU" sz="2400" u="sng">
                <a:effectLst>
                  <a:outerShdw blurRad="38100" dist="38100" dir="2700000" algn="tl">
                    <a:srgbClr val="000000"/>
                  </a:outerShdw>
                </a:effectLst>
              </a:rPr>
              <a:t>Общие</a:t>
            </a:r>
            <a:r>
              <a:rPr lang="ru-RU" sz="2400">
                <a:effectLst>
                  <a:outerShdw blurRad="38100" dist="38100" dir="2700000" algn="tl">
                    <a:srgbClr val="000000"/>
                  </a:outerShdw>
                </a:effectLst>
              </a:rPr>
              <a:t> </a:t>
            </a:r>
          </a:p>
          <a:p>
            <a:pPr>
              <a:buFontTx/>
              <a:buBlip>
                <a:blip r:embed="rId2"/>
              </a:buBlip>
              <a:defRPr/>
            </a:pPr>
            <a:r>
              <a:rPr lang="ru-RU" sz="2400">
                <a:effectLst>
                  <a:outerShdw blurRad="38100" dist="38100" dir="2700000" algn="tl">
                    <a:srgbClr val="000000"/>
                  </a:outerShdw>
                </a:effectLst>
              </a:rPr>
              <a:t>экономические (материальные)</a:t>
            </a:r>
          </a:p>
          <a:p>
            <a:pPr>
              <a:buFontTx/>
              <a:buBlip>
                <a:blip r:embed="rId2"/>
              </a:buBlip>
              <a:defRPr/>
            </a:pPr>
            <a:r>
              <a:rPr lang="ru-RU" sz="2400">
                <a:effectLst>
                  <a:outerShdw blurRad="38100" dist="38100" dir="2700000" algn="tl">
                    <a:srgbClr val="000000"/>
                  </a:outerShdw>
                </a:effectLst>
              </a:rPr>
              <a:t>социальные </a:t>
            </a:r>
          </a:p>
          <a:p>
            <a:pPr>
              <a:buFontTx/>
              <a:buBlip>
                <a:blip r:embed="rId2"/>
              </a:buBlip>
              <a:defRPr/>
            </a:pPr>
            <a:r>
              <a:rPr lang="ru-RU" sz="2400">
                <a:effectLst>
                  <a:outerShdw blurRad="38100" dist="38100" dir="2700000" algn="tl">
                    <a:srgbClr val="000000"/>
                  </a:outerShdw>
                </a:effectLst>
              </a:rPr>
              <a:t>идеологические</a:t>
            </a:r>
          </a:p>
          <a:p>
            <a:pPr>
              <a:buFontTx/>
              <a:buBlip>
                <a:blip r:embed="rId2"/>
              </a:buBlip>
              <a:defRPr/>
            </a:pPr>
            <a:r>
              <a:rPr lang="ru-RU" sz="2400">
                <a:effectLst>
                  <a:outerShdw blurRad="38100" dist="38100" dir="2700000" algn="tl">
                    <a:srgbClr val="000000"/>
                  </a:outerShdw>
                </a:effectLst>
              </a:rPr>
              <a:t>политические </a:t>
            </a:r>
          </a:p>
          <a:p>
            <a:pPr>
              <a:defRPr/>
            </a:pPr>
            <a:endParaRPr lang="ru-RU" sz="24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6802"/>
                                        </p:tgtEl>
                                        <p:attrNameLst>
                                          <p:attrName>style.visibility</p:attrName>
                                        </p:attrNameLst>
                                      </p:cBhvr>
                                      <p:to>
                                        <p:strVal val="visible"/>
                                      </p:to>
                                    </p:set>
                                    <p:anim calcmode="discrete" valueType="clr">
                                      <p:cBhvr override="childStyle">
                                        <p:cTn id="7" dur="80"/>
                                        <p:tgtEl>
                                          <p:spTgt spid="768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802"/>
                                        </p:tgtEl>
                                        <p:attrNameLst>
                                          <p:attrName>fillcolor</p:attrName>
                                        </p:attrNameLst>
                                      </p:cBhvr>
                                      <p:tavLst>
                                        <p:tav tm="0">
                                          <p:val>
                                            <p:clrVal>
                                              <a:schemeClr val="accent2"/>
                                            </p:clrVal>
                                          </p:val>
                                        </p:tav>
                                        <p:tav tm="50000">
                                          <p:val>
                                            <p:clrVal>
                                              <a:schemeClr val="hlink"/>
                                            </p:clrVal>
                                          </p:val>
                                        </p:tav>
                                      </p:tavLst>
                                    </p:anim>
                                    <p:set>
                                      <p:cBhvr>
                                        <p:cTn id="9" dur="80"/>
                                        <p:tgtEl>
                                          <p:spTgt spid="76802"/>
                                        </p:tgtEl>
                                        <p:attrNameLst>
                                          <p:attrName>fill.type</p:attrName>
                                        </p:attrNameLst>
                                      </p:cBhvr>
                                      <p:to>
                                        <p:strVal val="solid"/>
                                      </p:to>
                                    </p:set>
                                  </p:childTnLst>
                                </p:cTn>
                              </p:par>
                            </p:childTnLst>
                          </p:cTn>
                        </p:par>
                        <p:par>
                          <p:cTn id="10" fill="hold">
                            <p:stCondLst>
                              <p:cond delay="1120"/>
                            </p:stCondLst>
                            <p:childTnLst>
                              <p:par>
                                <p:cTn id="11" presetID="26" presetClass="entr" presetSubtype="0" fill="hold" nodeType="afterEffect">
                                  <p:stCondLst>
                                    <p:cond delay="0"/>
                                  </p:stCondLst>
                                  <p:childTnLst>
                                    <p:set>
                                      <p:cBhvr>
                                        <p:cTn id="12" dur="1" fill="hold">
                                          <p:stCondLst>
                                            <p:cond delay="0"/>
                                          </p:stCondLst>
                                        </p:cTn>
                                        <p:tgtEl>
                                          <p:spTgt spid="76803">
                                            <p:txEl>
                                              <p:pRg st="0" end="0"/>
                                            </p:txEl>
                                          </p:spTgt>
                                        </p:tgtEl>
                                        <p:attrNameLst>
                                          <p:attrName>style.visibility</p:attrName>
                                        </p:attrNameLst>
                                      </p:cBhvr>
                                      <p:to>
                                        <p:strVal val="visible"/>
                                      </p:to>
                                    </p:set>
                                    <p:animEffect transition="in" filter="wipe(down)">
                                      <p:cBhvr>
                                        <p:cTn id="13" dur="580">
                                          <p:stCondLst>
                                            <p:cond delay="0"/>
                                          </p:stCondLst>
                                        </p:cTn>
                                        <p:tgtEl>
                                          <p:spTgt spid="76803">
                                            <p:txEl>
                                              <p:pRg st="0" end="0"/>
                                            </p:txEl>
                                          </p:spTgt>
                                        </p:tgtEl>
                                      </p:cBhvr>
                                    </p:animEffect>
                                    <p:anim calcmode="lin" valueType="num">
                                      <p:cBhvr>
                                        <p:cTn id="14" dur="1822" tmFilter="0,0; 0.14,0.36; 0.43,0.73; 0.71,0.91; 1.0,1.0">
                                          <p:stCondLst>
                                            <p:cond delay="0"/>
                                          </p:stCondLst>
                                        </p:cTn>
                                        <p:tgtEl>
                                          <p:spTgt spid="7680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680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680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680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680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76803">
                                            <p:txEl>
                                              <p:pRg st="0" end="0"/>
                                            </p:txEl>
                                          </p:spTgt>
                                        </p:tgtEl>
                                      </p:cBhvr>
                                      <p:to x="100000" y="60000"/>
                                    </p:animScale>
                                    <p:animScale>
                                      <p:cBhvr>
                                        <p:cTn id="20" dur="166" decel="50000">
                                          <p:stCondLst>
                                            <p:cond delay="676"/>
                                          </p:stCondLst>
                                        </p:cTn>
                                        <p:tgtEl>
                                          <p:spTgt spid="76803">
                                            <p:txEl>
                                              <p:pRg st="0" end="0"/>
                                            </p:txEl>
                                          </p:spTgt>
                                        </p:tgtEl>
                                      </p:cBhvr>
                                      <p:to x="100000" y="100000"/>
                                    </p:animScale>
                                    <p:animScale>
                                      <p:cBhvr>
                                        <p:cTn id="21" dur="26">
                                          <p:stCondLst>
                                            <p:cond delay="1312"/>
                                          </p:stCondLst>
                                        </p:cTn>
                                        <p:tgtEl>
                                          <p:spTgt spid="76803">
                                            <p:txEl>
                                              <p:pRg st="0" end="0"/>
                                            </p:txEl>
                                          </p:spTgt>
                                        </p:tgtEl>
                                      </p:cBhvr>
                                      <p:to x="100000" y="80000"/>
                                    </p:animScale>
                                    <p:animScale>
                                      <p:cBhvr>
                                        <p:cTn id="22" dur="166" decel="50000">
                                          <p:stCondLst>
                                            <p:cond delay="1338"/>
                                          </p:stCondLst>
                                        </p:cTn>
                                        <p:tgtEl>
                                          <p:spTgt spid="76803">
                                            <p:txEl>
                                              <p:pRg st="0" end="0"/>
                                            </p:txEl>
                                          </p:spTgt>
                                        </p:tgtEl>
                                      </p:cBhvr>
                                      <p:to x="100000" y="100000"/>
                                    </p:animScale>
                                    <p:animScale>
                                      <p:cBhvr>
                                        <p:cTn id="23" dur="26">
                                          <p:stCondLst>
                                            <p:cond delay="1642"/>
                                          </p:stCondLst>
                                        </p:cTn>
                                        <p:tgtEl>
                                          <p:spTgt spid="76803">
                                            <p:txEl>
                                              <p:pRg st="0" end="0"/>
                                            </p:txEl>
                                          </p:spTgt>
                                        </p:tgtEl>
                                      </p:cBhvr>
                                      <p:to x="100000" y="90000"/>
                                    </p:animScale>
                                    <p:animScale>
                                      <p:cBhvr>
                                        <p:cTn id="24" dur="166" decel="50000">
                                          <p:stCondLst>
                                            <p:cond delay="1668"/>
                                          </p:stCondLst>
                                        </p:cTn>
                                        <p:tgtEl>
                                          <p:spTgt spid="76803">
                                            <p:txEl>
                                              <p:pRg st="0" end="0"/>
                                            </p:txEl>
                                          </p:spTgt>
                                        </p:tgtEl>
                                      </p:cBhvr>
                                      <p:to x="100000" y="100000"/>
                                    </p:animScale>
                                    <p:animScale>
                                      <p:cBhvr>
                                        <p:cTn id="25" dur="26">
                                          <p:stCondLst>
                                            <p:cond delay="1808"/>
                                          </p:stCondLst>
                                        </p:cTn>
                                        <p:tgtEl>
                                          <p:spTgt spid="76803">
                                            <p:txEl>
                                              <p:pRg st="0" end="0"/>
                                            </p:txEl>
                                          </p:spTgt>
                                        </p:tgtEl>
                                      </p:cBhvr>
                                      <p:to x="100000" y="95000"/>
                                    </p:animScale>
                                    <p:animScale>
                                      <p:cBhvr>
                                        <p:cTn id="26" dur="166" decel="50000">
                                          <p:stCondLst>
                                            <p:cond delay="1834"/>
                                          </p:stCondLst>
                                        </p:cTn>
                                        <p:tgtEl>
                                          <p:spTgt spid="76803">
                                            <p:txEl>
                                              <p:pRg st="0" end="0"/>
                                            </p:txEl>
                                          </p:spTgt>
                                        </p:tgtEl>
                                      </p:cBhvr>
                                      <p:to x="100000" y="100000"/>
                                    </p:animScale>
                                  </p:childTnLst>
                                </p:cTn>
                              </p:par>
                            </p:childTnLst>
                          </p:cTn>
                        </p:par>
                        <p:par>
                          <p:cTn id="27" fill="hold">
                            <p:stCondLst>
                              <p:cond delay="3120"/>
                            </p:stCondLst>
                            <p:childTnLst>
                              <p:par>
                                <p:cTn id="28" presetID="41" presetClass="entr" presetSubtype="0" fill="hold" nodeType="afterEffect">
                                  <p:stCondLst>
                                    <p:cond delay="0"/>
                                  </p:stCondLst>
                                  <p:iterate type="lt">
                                    <p:tmPct val="10000"/>
                                  </p:iterate>
                                  <p:childTnLst>
                                    <p:set>
                                      <p:cBhvr>
                                        <p:cTn id="29" dur="1" fill="hold">
                                          <p:stCondLst>
                                            <p:cond delay="0"/>
                                          </p:stCondLst>
                                        </p:cTn>
                                        <p:tgtEl>
                                          <p:spTgt spid="76806">
                                            <p:txEl>
                                              <p:pRg st="0" end="0"/>
                                            </p:txEl>
                                          </p:spTgt>
                                        </p:tgtEl>
                                        <p:attrNameLst>
                                          <p:attrName>style.visibility</p:attrName>
                                        </p:attrNameLst>
                                      </p:cBhvr>
                                      <p:to>
                                        <p:strVal val="visible"/>
                                      </p:to>
                                    </p:set>
                                    <p:anim calcmode="lin" valueType="num">
                                      <p:cBhvr>
                                        <p:cTn id="30" dur="500" fill="hold"/>
                                        <p:tgtEl>
                                          <p:spTgt spid="7680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6806">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7680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680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6806">
                                            <p:txEl>
                                              <p:pRg st="0" end="0"/>
                                            </p:txEl>
                                          </p:spTgt>
                                        </p:tgtEl>
                                      </p:cBhvr>
                                    </p:animEffect>
                                  </p:childTnLst>
                                </p:cTn>
                              </p:par>
                              <p:par>
                                <p:cTn id="35" presetID="41" presetClass="entr" presetSubtype="0" fill="hold" nodeType="withEffect">
                                  <p:stCondLst>
                                    <p:cond delay="0"/>
                                  </p:stCondLst>
                                  <p:iterate type="lt">
                                    <p:tmPct val="10000"/>
                                  </p:iterate>
                                  <p:childTnLst>
                                    <p:set>
                                      <p:cBhvr>
                                        <p:cTn id="36" dur="1" fill="hold">
                                          <p:stCondLst>
                                            <p:cond delay="0"/>
                                          </p:stCondLst>
                                        </p:cTn>
                                        <p:tgtEl>
                                          <p:spTgt spid="76805">
                                            <p:txEl>
                                              <p:pRg st="0" end="0"/>
                                            </p:txEl>
                                          </p:spTgt>
                                        </p:tgtEl>
                                        <p:attrNameLst>
                                          <p:attrName>style.visibility</p:attrName>
                                        </p:attrNameLst>
                                      </p:cBhvr>
                                      <p:to>
                                        <p:strVal val="visible"/>
                                      </p:to>
                                    </p:set>
                                    <p:anim calcmode="lin" valueType="num">
                                      <p:cBhvr>
                                        <p:cTn id="37" dur="500" fill="hold"/>
                                        <p:tgtEl>
                                          <p:spTgt spid="7680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76805">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7680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7680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76805">
                                            <p:txEl>
                                              <p:pRg st="0" end="0"/>
                                            </p:txEl>
                                          </p:spTgt>
                                        </p:tgtEl>
                                      </p:cBhvr>
                                    </p:animEffect>
                                  </p:childTnLst>
                                </p:cTn>
                              </p:par>
                            </p:childTnLst>
                          </p:cTn>
                        </p:par>
                        <p:par>
                          <p:cTn id="42" fill="hold">
                            <p:stCondLst>
                              <p:cond delay="4120"/>
                            </p:stCondLst>
                            <p:childTnLst>
                              <p:par>
                                <p:cTn id="43" presetID="25" presetClass="entr" presetSubtype="0" fill="hold" nodeType="afterEffect">
                                  <p:stCondLst>
                                    <p:cond delay="0"/>
                                  </p:stCondLst>
                                  <p:childTnLst>
                                    <p:set>
                                      <p:cBhvr>
                                        <p:cTn id="44" dur="1" fill="hold">
                                          <p:stCondLst>
                                            <p:cond delay="0"/>
                                          </p:stCondLst>
                                        </p:cTn>
                                        <p:tgtEl>
                                          <p:spTgt spid="76806">
                                            <p:txEl>
                                              <p:pRg st="1" end="1"/>
                                            </p:txEl>
                                          </p:spTgt>
                                        </p:tgtEl>
                                        <p:attrNameLst>
                                          <p:attrName>style.visibility</p:attrName>
                                        </p:attrNameLst>
                                      </p:cBhvr>
                                      <p:to>
                                        <p:strVal val="visible"/>
                                      </p:to>
                                    </p:set>
                                    <p:anim calcmode="lin" valueType="num">
                                      <p:cBhvr>
                                        <p:cTn id="45" dur="500" decel="50000" fill="hold">
                                          <p:stCondLst>
                                            <p:cond delay="0"/>
                                          </p:stCondLst>
                                        </p:cTn>
                                        <p:tgtEl>
                                          <p:spTgt spid="76806">
                                            <p:txEl>
                                              <p:pRg st="1" end="1"/>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76806">
                                            <p:txEl>
                                              <p:pRg st="1" end="1"/>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76806">
                                            <p:txEl>
                                              <p:pRg st="1" end="1"/>
                                            </p:txEl>
                                          </p:spTgt>
                                        </p:tgtEl>
                                        <p:attrNameLst>
                                          <p:attrName>ppt_w</p:attrName>
                                        </p:attrNameLst>
                                      </p:cBhvr>
                                      <p:tavLst>
                                        <p:tav tm="0">
                                          <p:val>
                                            <p:strVal val="#ppt_w*.05"/>
                                          </p:val>
                                        </p:tav>
                                        <p:tav tm="100000">
                                          <p:val>
                                            <p:strVal val="#ppt_w"/>
                                          </p:val>
                                        </p:tav>
                                      </p:tavLst>
                                    </p:anim>
                                    <p:anim calcmode="lin" valueType="num">
                                      <p:cBhvr>
                                        <p:cTn id="48" dur="1000" fill="hold"/>
                                        <p:tgtEl>
                                          <p:spTgt spid="76806">
                                            <p:txEl>
                                              <p:pRg st="1" end="1"/>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76806">
                                            <p:txEl>
                                              <p:pRg st="1" end="1"/>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76806">
                                            <p:txEl>
                                              <p:pRg st="1" end="1"/>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76806">
                                            <p:txEl>
                                              <p:pRg st="1" end="1"/>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76806">
                                            <p:txEl>
                                              <p:pRg st="1" end="1"/>
                                            </p:txEl>
                                          </p:spTgt>
                                        </p:tgtEl>
                                      </p:cBhvr>
                                    </p:animEffect>
                                  </p:childTnLst>
                                </p:cTn>
                              </p:par>
                              <p:par>
                                <p:cTn id="53" presetID="25" presetClass="entr" presetSubtype="0" fill="hold" nodeType="withEffect">
                                  <p:stCondLst>
                                    <p:cond delay="0"/>
                                  </p:stCondLst>
                                  <p:childTnLst>
                                    <p:set>
                                      <p:cBhvr>
                                        <p:cTn id="54" dur="1" fill="hold">
                                          <p:stCondLst>
                                            <p:cond delay="0"/>
                                          </p:stCondLst>
                                        </p:cTn>
                                        <p:tgtEl>
                                          <p:spTgt spid="76806">
                                            <p:txEl>
                                              <p:pRg st="2" end="2"/>
                                            </p:txEl>
                                          </p:spTgt>
                                        </p:tgtEl>
                                        <p:attrNameLst>
                                          <p:attrName>style.visibility</p:attrName>
                                        </p:attrNameLst>
                                      </p:cBhvr>
                                      <p:to>
                                        <p:strVal val="visible"/>
                                      </p:to>
                                    </p:set>
                                    <p:anim calcmode="lin" valueType="num">
                                      <p:cBhvr>
                                        <p:cTn id="55" dur="500" decel="50000" fill="hold">
                                          <p:stCondLst>
                                            <p:cond delay="0"/>
                                          </p:stCondLst>
                                        </p:cTn>
                                        <p:tgtEl>
                                          <p:spTgt spid="76806">
                                            <p:txEl>
                                              <p:pRg st="2" end="2"/>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6806">
                                            <p:txEl>
                                              <p:pRg st="2" end="2"/>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6806">
                                            <p:txEl>
                                              <p:pRg st="2" end="2"/>
                                            </p:txEl>
                                          </p:spTgt>
                                        </p:tgtEl>
                                        <p:attrNameLst>
                                          <p:attrName>ppt_w</p:attrName>
                                        </p:attrNameLst>
                                      </p:cBhvr>
                                      <p:tavLst>
                                        <p:tav tm="0">
                                          <p:val>
                                            <p:strVal val="#ppt_w*.05"/>
                                          </p:val>
                                        </p:tav>
                                        <p:tav tm="100000">
                                          <p:val>
                                            <p:strVal val="#ppt_w"/>
                                          </p:val>
                                        </p:tav>
                                      </p:tavLst>
                                    </p:anim>
                                    <p:anim calcmode="lin" valueType="num">
                                      <p:cBhvr>
                                        <p:cTn id="58" dur="1000" fill="hold"/>
                                        <p:tgtEl>
                                          <p:spTgt spid="76806">
                                            <p:txEl>
                                              <p:pRg st="2" end="2"/>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6806">
                                            <p:txEl>
                                              <p:pRg st="2" end="2"/>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6806">
                                            <p:txEl>
                                              <p:pRg st="2" end="2"/>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6806">
                                            <p:txEl>
                                              <p:pRg st="2" end="2"/>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6806">
                                            <p:txEl>
                                              <p:pRg st="2" end="2"/>
                                            </p:txEl>
                                          </p:spTgt>
                                        </p:tgtEl>
                                      </p:cBhvr>
                                    </p:animEffect>
                                  </p:childTnLst>
                                </p:cTn>
                              </p:par>
                              <p:par>
                                <p:cTn id="63" presetID="25" presetClass="entr" presetSubtype="0" fill="hold" nodeType="withEffect">
                                  <p:stCondLst>
                                    <p:cond delay="0"/>
                                  </p:stCondLst>
                                  <p:childTnLst>
                                    <p:set>
                                      <p:cBhvr>
                                        <p:cTn id="64" dur="1" fill="hold">
                                          <p:stCondLst>
                                            <p:cond delay="0"/>
                                          </p:stCondLst>
                                        </p:cTn>
                                        <p:tgtEl>
                                          <p:spTgt spid="76806">
                                            <p:txEl>
                                              <p:pRg st="3" end="3"/>
                                            </p:txEl>
                                          </p:spTgt>
                                        </p:tgtEl>
                                        <p:attrNameLst>
                                          <p:attrName>style.visibility</p:attrName>
                                        </p:attrNameLst>
                                      </p:cBhvr>
                                      <p:to>
                                        <p:strVal val="visible"/>
                                      </p:to>
                                    </p:set>
                                    <p:anim calcmode="lin" valueType="num">
                                      <p:cBhvr>
                                        <p:cTn id="65" dur="500" decel="50000" fill="hold">
                                          <p:stCondLst>
                                            <p:cond delay="0"/>
                                          </p:stCondLst>
                                        </p:cTn>
                                        <p:tgtEl>
                                          <p:spTgt spid="76806">
                                            <p:txEl>
                                              <p:pRg st="3" end="3"/>
                                            </p:txEl>
                                          </p:spTgt>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76806">
                                            <p:txEl>
                                              <p:pRg st="3" end="3"/>
                                            </p:txEl>
                                          </p:spTgt>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76806">
                                            <p:txEl>
                                              <p:pRg st="3" end="3"/>
                                            </p:txEl>
                                          </p:spTgt>
                                        </p:tgtEl>
                                        <p:attrNameLst>
                                          <p:attrName>ppt_w</p:attrName>
                                        </p:attrNameLst>
                                      </p:cBhvr>
                                      <p:tavLst>
                                        <p:tav tm="0">
                                          <p:val>
                                            <p:strVal val="#ppt_w*.05"/>
                                          </p:val>
                                        </p:tav>
                                        <p:tav tm="100000">
                                          <p:val>
                                            <p:strVal val="#ppt_w"/>
                                          </p:val>
                                        </p:tav>
                                      </p:tavLst>
                                    </p:anim>
                                    <p:anim calcmode="lin" valueType="num">
                                      <p:cBhvr>
                                        <p:cTn id="68" dur="1000" fill="hold"/>
                                        <p:tgtEl>
                                          <p:spTgt spid="76806">
                                            <p:txEl>
                                              <p:pRg st="3" end="3"/>
                                            </p:txEl>
                                          </p:spTgt>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76806">
                                            <p:txEl>
                                              <p:pRg st="3" end="3"/>
                                            </p:txEl>
                                          </p:spTgt>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76806">
                                            <p:txEl>
                                              <p:pRg st="3" end="3"/>
                                            </p:txEl>
                                          </p:spTgt>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76806">
                                            <p:txEl>
                                              <p:pRg st="3" end="3"/>
                                            </p:txEl>
                                          </p:spTgt>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76806">
                                            <p:txEl>
                                              <p:pRg st="3" end="3"/>
                                            </p:txEl>
                                          </p:spTgt>
                                        </p:tgtEl>
                                      </p:cBhvr>
                                    </p:animEffect>
                                  </p:childTnLst>
                                </p:cTn>
                              </p:par>
                              <p:par>
                                <p:cTn id="73" presetID="25" presetClass="entr" presetSubtype="0" fill="hold" nodeType="withEffect">
                                  <p:stCondLst>
                                    <p:cond delay="0"/>
                                  </p:stCondLst>
                                  <p:childTnLst>
                                    <p:set>
                                      <p:cBhvr>
                                        <p:cTn id="74" dur="1" fill="hold">
                                          <p:stCondLst>
                                            <p:cond delay="0"/>
                                          </p:stCondLst>
                                        </p:cTn>
                                        <p:tgtEl>
                                          <p:spTgt spid="76806">
                                            <p:txEl>
                                              <p:pRg st="4" end="4"/>
                                            </p:txEl>
                                          </p:spTgt>
                                        </p:tgtEl>
                                        <p:attrNameLst>
                                          <p:attrName>style.visibility</p:attrName>
                                        </p:attrNameLst>
                                      </p:cBhvr>
                                      <p:to>
                                        <p:strVal val="visible"/>
                                      </p:to>
                                    </p:set>
                                    <p:anim calcmode="lin" valueType="num">
                                      <p:cBhvr>
                                        <p:cTn id="75" dur="500" decel="50000" fill="hold">
                                          <p:stCondLst>
                                            <p:cond delay="0"/>
                                          </p:stCondLst>
                                        </p:cTn>
                                        <p:tgtEl>
                                          <p:spTgt spid="76806">
                                            <p:txEl>
                                              <p:pRg st="4" end="4"/>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76806">
                                            <p:txEl>
                                              <p:pRg st="4" end="4"/>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76806">
                                            <p:txEl>
                                              <p:pRg st="4" end="4"/>
                                            </p:txEl>
                                          </p:spTgt>
                                        </p:tgtEl>
                                        <p:attrNameLst>
                                          <p:attrName>ppt_w</p:attrName>
                                        </p:attrNameLst>
                                      </p:cBhvr>
                                      <p:tavLst>
                                        <p:tav tm="0">
                                          <p:val>
                                            <p:strVal val="#ppt_w*.05"/>
                                          </p:val>
                                        </p:tav>
                                        <p:tav tm="100000">
                                          <p:val>
                                            <p:strVal val="#ppt_w"/>
                                          </p:val>
                                        </p:tav>
                                      </p:tavLst>
                                    </p:anim>
                                    <p:anim calcmode="lin" valueType="num">
                                      <p:cBhvr>
                                        <p:cTn id="78" dur="1000" fill="hold"/>
                                        <p:tgtEl>
                                          <p:spTgt spid="76806">
                                            <p:txEl>
                                              <p:pRg st="4" end="4"/>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76806">
                                            <p:txEl>
                                              <p:pRg st="4" end="4"/>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76806">
                                            <p:txEl>
                                              <p:pRg st="4" end="4"/>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76806">
                                            <p:txEl>
                                              <p:pRg st="4" end="4"/>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76806">
                                            <p:txEl>
                                              <p:pRg st="4" end="4"/>
                                            </p:txEl>
                                          </p:spTgt>
                                        </p:tgtEl>
                                      </p:cBhvr>
                                    </p:animEffect>
                                  </p:childTnLst>
                                </p:cTn>
                              </p:par>
                              <p:par>
                                <p:cTn id="83" presetID="25" presetClass="entr" presetSubtype="0" fill="hold" nodeType="withEffect">
                                  <p:stCondLst>
                                    <p:cond delay="0"/>
                                  </p:stCondLst>
                                  <p:childTnLst>
                                    <p:set>
                                      <p:cBhvr>
                                        <p:cTn id="84" dur="1" fill="hold">
                                          <p:stCondLst>
                                            <p:cond delay="0"/>
                                          </p:stCondLst>
                                        </p:cTn>
                                        <p:tgtEl>
                                          <p:spTgt spid="76805">
                                            <p:txEl>
                                              <p:pRg st="1" end="1"/>
                                            </p:txEl>
                                          </p:spTgt>
                                        </p:tgtEl>
                                        <p:attrNameLst>
                                          <p:attrName>style.visibility</p:attrName>
                                        </p:attrNameLst>
                                      </p:cBhvr>
                                      <p:to>
                                        <p:strVal val="visible"/>
                                      </p:to>
                                    </p:set>
                                    <p:anim calcmode="lin" valueType="num">
                                      <p:cBhvr>
                                        <p:cTn id="85" dur="500" decel="50000" fill="hold">
                                          <p:stCondLst>
                                            <p:cond delay="0"/>
                                          </p:stCondLst>
                                        </p:cTn>
                                        <p:tgtEl>
                                          <p:spTgt spid="76805">
                                            <p:txEl>
                                              <p:pRg st="1" end="1"/>
                                            </p:txEl>
                                          </p:spTgt>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76805">
                                            <p:txEl>
                                              <p:pRg st="1" end="1"/>
                                            </p:txEl>
                                          </p:spTgt>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76805">
                                            <p:txEl>
                                              <p:pRg st="1" end="1"/>
                                            </p:txEl>
                                          </p:spTgt>
                                        </p:tgtEl>
                                        <p:attrNameLst>
                                          <p:attrName>ppt_w</p:attrName>
                                        </p:attrNameLst>
                                      </p:cBhvr>
                                      <p:tavLst>
                                        <p:tav tm="0">
                                          <p:val>
                                            <p:strVal val="#ppt_w*.05"/>
                                          </p:val>
                                        </p:tav>
                                        <p:tav tm="100000">
                                          <p:val>
                                            <p:strVal val="#ppt_w"/>
                                          </p:val>
                                        </p:tav>
                                      </p:tavLst>
                                    </p:anim>
                                    <p:anim calcmode="lin" valueType="num">
                                      <p:cBhvr>
                                        <p:cTn id="88" dur="1000" fill="hold"/>
                                        <p:tgtEl>
                                          <p:spTgt spid="76805">
                                            <p:txEl>
                                              <p:pRg st="1" end="1"/>
                                            </p:txEl>
                                          </p:spTgt>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76805">
                                            <p:txEl>
                                              <p:pRg st="1" end="1"/>
                                            </p:txEl>
                                          </p:spTgt>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76805">
                                            <p:txEl>
                                              <p:pRg st="1" end="1"/>
                                            </p:txEl>
                                          </p:spTgt>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76805">
                                            <p:txEl>
                                              <p:pRg st="1" end="1"/>
                                            </p:txEl>
                                          </p:spTgt>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76805">
                                            <p:txEl>
                                              <p:pRg st="1" end="1"/>
                                            </p:txEl>
                                          </p:spTgt>
                                        </p:tgtEl>
                                      </p:cBhvr>
                                    </p:animEffect>
                                  </p:childTnLst>
                                </p:cTn>
                              </p:par>
                              <p:par>
                                <p:cTn id="93" presetID="25" presetClass="entr" presetSubtype="0" fill="hold" nodeType="withEffect">
                                  <p:stCondLst>
                                    <p:cond delay="0"/>
                                  </p:stCondLst>
                                  <p:childTnLst>
                                    <p:set>
                                      <p:cBhvr>
                                        <p:cTn id="94" dur="1" fill="hold">
                                          <p:stCondLst>
                                            <p:cond delay="0"/>
                                          </p:stCondLst>
                                        </p:cTn>
                                        <p:tgtEl>
                                          <p:spTgt spid="76805">
                                            <p:txEl>
                                              <p:pRg st="2" end="2"/>
                                            </p:txEl>
                                          </p:spTgt>
                                        </p:tgtEl>
                                        <p:attrNameLst>
                                          <p:attrName>style.visibility</p:attrName>
                                        </p:attrNameLst>
                                      </p:cBhvr>
                                      <p:to>
                                        <p:strVal val="visible"/>
                                      </p:to>
                                    </p:set>
                                    <p:anim calcmode="lin" valueType="num">
                                      <p:cBhvr>
                                        <p:cTn id="95" dur="500" decel="50000" fill="hold">
                                          <p:stCondLst>
                                            <p:cond delay="0"/>
                                          </p:stCondLst>
                                        </p:cTn>
                                        <p:tgtEl>
                                          <p:spTgt spid="76805">
                                            <p:txEl>
                                              <p:pRg st="2" end="2"/>
                                            </p:txEl>
                                          </p:spTgt>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76805">
                                            <p:txEl>
                                              <p:pRg st="2" end="2"/>
                                            </p:txEl>
                                          </p:spTgt>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76805">
                                            <p:txEl>
                                              <p:pRg st="2" end="2"/>
                                            </p:txEl>
                                          </p:spTgt>
                                        </p:tgtEl>
                                        <p:attrNameLst>
                                          <p:attrName>ppt_w</p:attrName>
                                        </p:attrNameLst>
                                      </p:cBhvr>
                                      <p:tavLst>
                                        <p:tav tm="0">
                                          <p:val>
                                            <p:strVal val="#ppt_w*.05"/>
                                          </p:val>
                                        </p:tav>
                                        <p:tav tm="100000">
                                          <p:val>
                                            <p:strVal val="#ppt_w"/>
                                          </p:val>
                                        </p:tav>
                                      </p:tavLst>
                                    </p:anim>
                                    <p:anim calcmode="lin" valueType="num">
                                      <p:cBhvr>
                                        <p:cTn id="98" dur="1000" fill="hold"/>
                                        <p:tgtEl>
                                          <p:spTgt spid="76805">
                                            <p:txEl>
                                              <p:pRg st="2" end="2"/>
                                            </p:txEl>
                                          </p:spTgt>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76805">
                                            <p:txEl>
                                              <p:pRg st="2" end="2"/>
                                            </p:txEl>
                                          </p:spTgt>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76805">
                                            <p:txEl>
                                              <p:pRg st="2" end="2"/>
                                            </p:txEl>
                                          </p:spTgt>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76805">
                                            <p:txEl>
                                              <p:pRg st="2" end="2"/>
                                            </p:txEl>
                                          </p:spTgt>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274638"/>
            <a:ext cx="8229600" cy="868362"/>
          </a:xfrm>
        </p:spPr>
        <p:txBody>
          <a:bodyPr/>
          <a:lstStyle/>
          <a:p>
            <a:r>
              <a:rPr lang="en-US" sz="3200" smtClean="0"/>
              <a:t/>
            </a:r>
            <a:br>
              <a:rPr lang="en-US" sz="3200" smtClean="0"/>
            </a:br>
            <a:r>
              <a:rPr lang="ru-RU" sz="3200" smtClean="0"/>
              <a:t>защита прав человека. </a:t>
            </a:r>
            <a:br>
              <a:rPr lang="ru-RU" sz="3200" smtClean="0"/>
            </a:br>
            <a:endParaRPr lang="ru-RU" sz="3200" smtClean="0"/>
          </a:p>
        </p:txBody>
      </p:sp>
      <p:sp>
        <p:nvSpPr>
          <p:cNvPr id="17411" name="Содержимое 2"/>
          <p:cNvSpPr>
            <a:spLocks noGrp="1"/>
          </p:cNvSpPr>
          <p:nvPr>
            <p:ph idx="1"/>
          </p:nvPr>
        </p:nvSpPr>
        <p:spPr>
          <a:xfrm>
            <a:off x="457200" y="1214438"/>
            <a:ext cx="8229600" cy="4911725"/>
          </a:xfrm>
        </p:spPr>
        <p:txBody>
          <a:bodyPr/>
          <a:lstStyle/>
          <a:p>
            <a:r>
              <a:rPr lang="ru-RU" sz="2000" b="1" i="1" smtClean="0"/>
              <a:t>самозащита</a:t>
            </a:r>
            <a:r>
              <a:rPr lang="ru-RU" sz="2000" smtClean="0"/>
              <a:t> - необходимая оборона, товарищеская взаимопомощь;</a:t>
            </a:r>
          </a:p>
          <a:p>
            <a:r>
              <a:rPr lang="ru-RU" sz="2000" b="1" i="1" smtClean="0"/>
              <a:t>гражданское общество </a:t>
            </a:r>
            <a:r>
              <a:rPr lang="ru-RU" sz="2000" smtClean="0"/>
              <a:t>- правозащитные организации, общества потребителей, объединения женщин, молодежи, экологические организации, СМИ, партии, адвокатура, частные детективы и др.;</a:t>
            </a:r>
          </a:p>
          <a:p>
            <a:r>
              <a:rPr lang="ru-RU" sz="2000" b="1" smtClean="0"/>
              <a:t>государство: </a:t>
            </a:r>
            <a:endParaRPr lang="ru-RU" sz="2000" smtClean="0"/>
          </a:p>
          <a:p>
            <a:r>
              <a:rPr lang="ru-RU" sz="2000" smtClean="0"/>
              <a:t>судебные (суды общей юрисдикции, Конституционный суд, Арбитражный суд);</a:t>
            </a:r>
          </a:p>
          <a:p>
            <a:r>
              <a:rPr lang="ru-RU" sz="2000" smtClean="0"/>
              <a:t>несудебные (Уполномоченный по правам человека, Прокуратура, Нотариат, Комиссия по правам человека при Президенте и др.);</a:t>
            </a:r>
          </a:p>
          <a:p>
            <a:r>
              <a:rPr lang="ru-RU" sz="2000" b="1" smtClean="0"/>
              <a:t>международные структуры:</a:t>
            </a:r>
          </a:p>
          <a:p>
            <a:r>
              <a:rPr lang="ru-RU" sz="2000" smtClean="0"/>
              <a:t>межгосударственные (структуры ООН, Органы Совета Европы, Международный Суд в Гааге и др.);</a:t>
            </a:r>
          </a:p>
          <a:p>
            <a:r>
              <a:rPr lang="ru-RU" sz="2000" smtClean="0"/>
              <a:t>неправительственные (Международная амнистия, Международный комитет Красного Креста и др.).</a:t>
            </a:r>
          </a:p>
          <a:p>
            <a:endParaRPr lang="ru-RU"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274638"/>
            <a:ext cx="8229600" cy="582612"/>
          </a:xfrm>
        </p:spPr>
        <p:txBody>
          <a:bodyPr/>
          <a:lstStyle/>
          <a:p>
            <a:endParaRPr lang="ru-RU" smtClean="0"/>
          </a:p>
        </p:txBody>
      </p:sp>
      <p:sp>
        <p:nvSpPr>
          <p:cNvPr id="18435" name="Содержимое 2"/>
          <p:cNvSpPr>
            <a:spLocks noGrp="1"/>
          </p:cNvSpPr>
          <p:nvPr>
            <p:ph idx="1"/>
          </p:nvPr>
        </p:nvSpPr>
        <p:spPr>
          <a:xfrm>
            <a:off x="457200" y="1071563"/>
            <a:ext cx="8229600" cy="5286375"/>
          </a:xfrm>
        </p:spPr>
        <p:txBody>
          <a:bodyPr/>
          <a:lstStyle/>
          <a:p>
            <a:r>
              <a:rPr lang="ru-RU" sz="1800" smtClean="0"/>
              <a:t>Конституция РФ устанавливает, что правосудие в Российской Федерации может осуществляется только судами. </a:t>
            </a:r>
            <a:endParaRPr lang="en-US" sz="1800" smtClean="0"/>
          </a:p>
          <a:p>
            <a:r>
              <a:rPr lang="ru-RU" sz="1800" smtClean="0"/>
              <a:t>Судебная защита прав человека - </a:t>
            </a:r>
            <a:r>
              <a:rPr lang="ru-RU" sz="1800" i="1" smtClean="0"/>
              <a:t>совокупность материальных и процессуальных прав любого физического лица </a:t>
            </a:r>
            <a:r>
              <a:rPr lang="ru-RU" sz="1800" smtClean="0"/>
              <a:t>(независимо от каких-либо различий по признакам государственной, социальной, половой, расовой, национальной, языковой или политической принадлежности либо от происхождения, имущественного и должностного положения, места жительства, места рождения, отношения к религии, убеждений, принадлежности к общественным объединениям, а также других обстоятельств), </a:t>
            </a:r>
            <a:r>
              <a:rPr lang="ru-RU" sz="1800" i="1" smtClean="0"/>
              <a:t>обеспечивающих восстановление нарушенных прав либо предотвращение неправомерного применения правовых норм посредством обращения в суды</a:t>
            </a:r>
            <a:r>
              <a:rPr lang="ru-RU" sz="1800" smtClean="0"/>
              <a:t>.</a:t>
            </a:r>
          </a:p>
          <a:p>
            <a:r>
              <a:rPr lang="ru-RU" sz="1800" smtClean="0"/>
              <a:t>Конституция РФ гарантирует каждому судебную защиту его прав и свобод</a:t>
            </a:r>
            <a:endParaRPr lang="en-US" sz="1800" smtClean="0"/>
          </a:p>
          <a:p>
            <a:pPr>
              <a:buFont typeface="Arial" charset="0"/>
              <a:buNone/>
            </a:pPr>
            <a:r>
              <a:rPr lang="en-US" sz="1800" smtClean="0"/>
              <a:t>     </a:t>
            </a:r>
            <a:r>
              <a:rPr lang="ru-RU" sz="1800" smtClean="0"/>
              <a:t> (ст. 46). Иностранные граждане и лица без гражданства пользуются в Российской Федерации правами и несут обязанности наравне с гражданами Российской Федерации, за исключением реализации политических прав и выполнения воинских обязанностей. </a:t>
            </a:r>
          </a:p>
          <a:p>
            <a:endParaRPr lang="ru-RU"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57200" y="274638"/>
            <a:ext cx="8229600" cy="582612"/>
          </a:xfrm>
        </p:spPr>
        <p:txBody>
          <a:bodyPr/>
          <a:lstStyle/>
          <a:p>
            <a:endParaRPr lang="ru-RU" smtClean="0"/>
          </a:p>
        </p:txBody>
      </p:sp>
      <p:sp>
        <p:nvSpPr>
          <p:cNvPr id="19459" name="Содержимое 2"/>
          <p:cNvSpPr>
            <a:spLocks noGrp="1"/>
          </p:cNvSpPr>
          <p:nvPr>
            <p:ph idx="1"/>
          </p:nvPr>
        </p:nvSpPr>
        <p:spPr>
          <a:xfrm>
            <a:off x="457200" y="1143000"/>
            <a:ext cx="8229600" cy="5357813"/>
          </a:xfrm>
        </p:spPr>
        <p:txBody>
          <a:bodyPr/>
          <a:lstStyle/>
          <a:p>
            <a:r>
              <a:rPr lang="ru-RU" smtClean="0"/>
              <a:t>Уполномоченный по правам человека РФ;</a:t>
            </a:r>
          </a:p>
          <a:p>
            <a:r>
              <a:rPr lang="ru-RU" smtClean="0"/>
              <a:t> Комиссия по правам человека при Президенте РФ (1993 г.);</a:t>
            </a:r>
          </a:p>
          <a:p>
            <a:r>
              <a:rPr lang="ru-RU" smtClean="0"/>
              <a:t> Специализированные комиссии, комитеты по отдельным проблемам в области прав человека при Президенте РФ (по вопросам помилования, реабилитации жертв политических репрессий, гражданства) при Государственной Думе РФ, Правительстве РФ.</a:t>
            </a:r>
          </a:p>
          <a:p>
            <a:endParaRPr lang="ru-RU"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ru-RU" sz="3200" smtClean="0"/>
              <a:t>Соблюдение прав человека - это признак цивилизованного общества</a:t>
            </a:r>
            <a:r>
              <a:rPr lang="ru-RU" smtClean="0"/>
              <a:t>.</a:t>
            </a:r>
          </a:p>
        </p:txBody>
      </p:sp>
      <p:sp>
        <p:nvSpPr>
          <p:cNvPr id="20483" name="Текст 2"/>
          <p:cNvSpPr>
            <a:spLocks noGrp="1"/>
          </p:cNvSpPr>
          <p:nvPr>
            <p:ph type="body" sz="half" idx="1"/>
          </p:nvPr>
        </p:nvSpPr>
        <p:spPr/>
        <p:txBody>
          <a:bodyPr/>
          <a:lstStyle/>
          <a:p>
            <a:endParaRPr lang="ru-RU" smtClean="0"/>
          </a:p>
        </p:txBody>
      </p:sp>
      <p:sp>
        <p:nvSpPr>
          <p:cNvPr id="20484" name="Содержимое 3"/>
          <p:cNvSpPr>
            <a:spLocks noGrp="1"/>
          </p:cNvSpPr>
          <p:nvPr>
            <p:ph sz="half" idx="2"/>
          </p:nvPr>
        </p:nvSpPr>
        <p:spPr/>
        <p:txBody>
          <a:bodyPr/>
          <a:lstStyle/>
          <a:p>
            <a:r>
              <a:rPr lang="ru-RU" sz="2800" smtClean="0"/>
              <a:t>Важным способом защиты прав человека является кодификация (формулирование) и публикация законов. Первый свод законов - Законы царя Хаммурапи появился в Вавилоне 4000 лет назад.</a:t>
            </a:r>
          </a:p>
        </p:txBody>
      </p:sp>
      <p:pic>
        <p:nvPicPr>
          <p:cNvPr id="20485" name="Picture 2"/>
          <p:cNvPicPr>
            <a:picLocks noChangeAspect="1" noChangeArrowheads="1"/>
          </p:cNvPicPr>
          <p:nvPr/>
        </p:nvPicPr>
        <p:blipFill>
          <a:blip r:embed="rId2"/>
          <a:srcRect/>
          <a:stretch>
            <a:fillRect/>
          </a:stretch>
        </p:blipFill>
        <p:spPr bwMode="auto">
          <a:xfrm>
            <a:off x="500063" y="1643063"/>
            <a:ext cx="4000500"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endParaRPr lang="ru-RU" smtClean="0"/>
          </a:p>
        </p:txBody>
      </p:sp>
      <p:sp>
        <p:nvSpPr>
          <p:cNvPr id="21507" name="Содержимое 2"/>
          <p:cNvSpPr>
            <a:spLocks noGrp="1"/>
          </p:cNvSpPr>
          <p:nvPr>
            <p:ph idx="1"/>
          </p:nvPr>
        </p:nvSpPr>
        <p:spPr/>
        <p:txBody>
          <a:bodyPr/>
          <a:lstStyle/>
          <a:p>
            <a:r>
              <a:rPr lang="ru-RU" sz="2000" smtClean="0"/>
              <a:t>В Древнем Риме была разработана понятная и во многом приемлемая до сегодняшнего дня концепция справедливости, ставшая основой европейского законодательства (Римское право).</a:t>
            </a:r>
          </a:p>
          <a:p>
            <a:r>
              <a:rPr lang="ru-RU" sz="2000" smtClean="0"/>
              <a:t>Кодекс (свод) или Хартия, которая могла бы ограничить права правителей утверждать несправедливые законы весьма отличается от сводов законов, созданных самими правителями. Известным примером такого Свода является Магна Карта (Великая Хартия). Группа дворян заставила короля Иоанна подписать её в 1215 году, что удержало английскую монархию от новых налогов и от ареста людей без суда: стал действовать принцип - "Касаемое каждого, решается с участием каждого". Парламент стал собираться с 12</a:t>
            </a:r>
            <a:r>
              <a:rPr lang="en-US" sz="2000" smtClean="0"/>
              <a:t>6</a:t>
            </a:r>
            <a:r>
              <a:rPr lang="ru-RU" sz="2000" smtClean="0"/>
              <a:t>5 года - был положено начало парламентаризма.</a:t>
            </a:r>
          </a:p>
          <a:p>
            <a:endParaRPr lang="ru-RU"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p:txBody>
          <a:bodyPr/>
          <a:lstStyle/>
          <a:p>
            <a:pPr eaLnBrk="1" hangingPunct="1"/>
            <a:r>
              <a:rPr lang="ru-RU" smtClean="0"/>
              <a:t>Правовой статус личности</a:t>
            </a:r>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4"/>
          <p:cNvSpPr>
            <a:spLocks noGrp="1"/>
          </p:cNvSpPr>
          <p:nvPr>
            <p:ph type="title"/>
          </p:nvPr>
        </p:nvSpPr>
        <p:spPr/>
        <p:txBody>
          <a:bodyPr/>
          <a:lstStyle/>
          <a:p>
            <a:endParaRPr lang="ru-RU" smtClean="0"/>
          </a:p>
        </p:txBody>
      </p:sp>
      <p:sp>
        <p:nvSpPr>
          <p:cNvPr id="22531" name="Содержимое 5"/>
          <p:cNvSpPr>
            <a:spLocks noGrp="1"/>
          </p:cNvSpPr>
          <p:nvPr>
            <p:ph idx="1"/>
          </p:nvPr>
        </p:nvSpPr>
        <p:spPr/>
        <p:txBody>
          <a:bodyPr/>
          <a:lstStyle/>
          <a:p>
            <a:r>
              <a:rPr lang="ru-RU" sz="2800" smtClean="0"/>
              <a:t>Эпоха Возрождения (XIV-XVI вв.) положила начало новому взгляду на человека как на личность, наделенную способностью самостоятельно строить свою жизнь.</a:t>
            </a:r>
          </a:p>
          <a:p>
            <a:r>
              <a:rPr lang="ru-RU" sz="2800" smtClean="0"/>
              <a:t>Новый взгляд на человека получил развитие в эпоху Просвещения (XVII - первая половина XIX вв.). в это время господствовала вера в разум человека, в возможности человечества преобразовать мир по законам разума. </a:t>
            </a:r>
          </a:p>
          <a:p>
            <a:endParaRPr lang="ru-RU"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4294967295"/>
          </p:nvPr>
        </p:nvPicPr>
        <p:blipFill>
          <a:blip r:embed="rId2"/>
          <a:srcRect/>
          <a:stretch>
            <a:fillRect/>
          </a:stretch>
        </p:blipFill>
        <p:spPr>
          <a:xfrm>
            <a:off x="357188" y="571500"/>
            <a:ext cx="8358187" cy="5786438"/>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endParaRPr lang="ru-RU" smtClean="0"/>
          </a:p>
        </p:txBody>
      </p:sp>
      <p:sp>
        <p:nvSpPr>
          <p:cNvPr id="24579" name="Текст 2"/>
          <p:cNvSpPr>
            <a:spLocks noGrp="1"/>
          </p:cNvSpPr>
          <p:nvPr>
            <p:ph type="body" sz="half" idx="1"/>
          </p:nvPr>
        </p:nvSpPr>
        <p:spPr/>
        <p:txBody>
          <a:bodyPr/>
          <a:lstStyle/>
          <a:p>
            <a:endParaRPr lang="ru-RU" smtClean="0"/>
          </a:p>
        </p:txBody>
      </p:sp>
      <p:sp>
        <p:nvSpPr>
          <p:cNvPr id="24580" name="Содержимое 3"/>
          <p:cNvSpPr>
            <a:spLocks noGrp="1"/>
          </p:cNvSpPr>
          <p:nvPr>
            <p:ph sz="half" idx="2"/>
          </p:nvPr>
        </p:nvSpPr>
        <p:spPr/>
        <p:txBody>
          <a:bodyPr/>
          <a:lstStyle/>
          <a:p>
            <a:r>
              <a:rPr lang="ru-RU" sz="2000" smtClean="0"/>
              <a:t>В ХХ веке признание прав человека становится основой в международных отношениях. Международное признание прав человека стало одним из первых шагов созданной Организации Объединенных Наций. Всеобщее уважение прав человека - один из десяти принципов сотрудничества государств и народов на международной арене.</a:t>
            </a:r>
          </a:p>
        </p:txBody>
      </p:sp>
      <p:pic>
        <p:nvPicPr>
          <p:cNvPr id="24581" name="Picture 2"/>
          <p:cNvPicPr>
            <a:picLocks noChangeAspect="1" noChangeArrowheads="1"/>
          </p:cNvPicPr>
          <p:nvPr/>
        </p:nvPicPr>
        <p:blipFill>
          <a:blip r:embed="rId2"/>
          <a:srcRect/>
          <a:stretch>
            <a:fillRect/>
          </a:stretch>
        </p:blipFill>
        <p:spPr bwMode="auto">
          <a:xfrm>
            <a:off x="428625" y="1714500"/>
            <a:ext cx="4214813"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571500" y="374650"/>
            <a:ext cx="8072438" cy="605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r>
              <a:rPr lang="ru-RU" sz="3200" smtClean="0"/>
              <a:t>Комитет по правам человека при ООН</a:t>
            </a:r>
          </a:p>
        </p:txBody>
      </p:sp>
      <p:sp>
        <p:nvSpPr>
          <p:cNvPr id="26627" name="Содержимое 2"/>
          <p:cNvSpPr>
            <a:spLocks noGrp="1"/>
          </p:cNvSpPr>
          <p:nvPr>
            <p:ph idx="1"/>
          </p:nvPr>
        </p:nvSpPr>
        <p:spPr>
          <a:xfrm>
            <a:off x="457200" y="1285875"/>
            <a:ext cx="8229600" cy="4840288"/>
          </a:xfrm>
        </p:spPr>
        <p:txBody>
          <a:bodyPr/>
          <a:lstStyle/>
          <a:p>
            <a:r>
              <a:rPr lang="ru-RU" sz="2800" smtClean="0"/>
              <a:t>Комитет состоит из 18 членов, работающих в личном качестве и избранных на четыре года. Он создан Международным пактом о гражданских и политических правах (в соответствии с условиями его статей 28-32) для контроля за выполнением государствами-участниками условий Пакта и двух Факультативных протоколов к нему. </a:t>
            </a:r>
          </a:p>
          <a:p>
            <a:r>
              <a:rPr lang="ru-RU" sz="2800" smtClean="0"/>
              <a:t>Комитет обычно заседает трижды в год. Его сессии длятся по три недели и проводятся следующим образом: в марте-апреле - в штаб-квартире ООН в Нью-Йорке, в июле и октябре-ноябре - в Отделении ООН в Женеве. </a:t>
            </a:r>
          </a:p>
          <a:p>
            <a:endParaRPr lang="ru-RU"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500063" y="642938"/>
            <a:ext cx="8215312"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4294967295"/>
          </p:nvPr>
        </p:nvPicPr>
        <p:blipFill>
          <a:blip r:embed="rId2"/>
          <a:srcRect/>
          <a:stretch>
            <a:fillRect/>
          </a:stretch>
        </p:blipFill>
        <p:spPr>
          <a:xfrm>
            <a:off x="571500" y="425450"/>
            <a:ext cx="7929563" cy="586105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endParaRPr lang="ru-RU" smtClean="0"/>
          </a:p>
        </p:txBody>
      </p:sp>
      <p:sp>
        <p:nvSpPr>
          <p:cNvPr id="29699" name="Содержимое 2"/>
          <p:cNvSpPr>
            <a:spLocks noGrp="1"/>
          </p:cNvSpPr>
          <p:nvPr>
            <p:ph idx="1"/>
          </p:nvPr>
        </p:nvSpPr>
        <p:spPr/>
        <p:txBody>
          <a:bodyPr/>
          <a:lstStyle/>
          <a:p>
            <a:r>
              <a:rPr lang="ru-RU" sz="2400" smtClean="0"/>
              <a:t>Поскольку деятельность этой организации носит сессионный характер, она не способны принимать экстренные меры в условиях кризисов. В качестве меры по разрешению этой ситуации были учреждены должности </a:t>
            </a:r>
            <a:r>
              <a:rPr lang="ru-RU" sz="2400" b="1" smtClean="0"/>
              <a:t>Верховного комиссара ООН по правам человека</a:t>
            </a:r>
            <a:r>
              <a:rPr lang="ru-RU" sz="2400" smtClean="0"/>
              <a:t>, а также </a:t>
            </a:r>
            <a:r>
              <a:rPr lang="ru-RU" sz="2400" b="1" smtClean="0"/>
              <a:t>Верховного комиссара ООН по правам беженцев,</a:t>
            </a:r>
            <a:r>
              <a:rPr lang="ru-RU" sz="2400" smtClean="0"/>
              <a:t> которые координируют практическую работу ООН по защите прав человека в мирное время и в периоды военных конфликтов.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r>
              <a:rPr lang="ru-RU" sz="3200" b="1" smtClean="0"/>
              <a:t>ЕВРОПЕЙСКАЯ СИСТЕМА ЗАЩИТЫ ПРАВ ЧЕЛОВЕКА </a:t>
            </a:r>
            <a:endParaRPr lang="ru-RU" sz="3200" smtClean="0"/>
          </a:p>
        </p:txBody>
      </p:sp>
      <p:sp>
        <p:nvSpPr>
          <p:cNvPr id="30723" name="Содержимое 2"/>
          <p:cNvSpPr>
            <a:spLocks noGrp="1"/>
          </p:cNvSpPr>
          <p:nvPr>
            <p:ph idx="1"/>
          </p:nvPr>
        </p:nvSpPr>
        <p:spPr/>
        <p:txBody>
          <a:bodyPr/>
          <a:lstStyle/>
          <a:p>
            <a:r>
              <a:rPr lang="ru-RU" sz="2000" b="1" i="1" smtClean="0"/>
              <a:t>Европейская конвенция о защите прав человека и основных свобод </a:t>
            </a:r>
            <a:r>
              <a:rPr lang="ru-RU" sz="2000" smtClean="0"/>
              <a:t>вступила в силу 3 сентября 1953 г. </a:t>
            </a:r>
          </a:p>
          <a:p>
            <a:r>
              <a:rPr lang="ru-RU" sz="2000" smtClean="0"/>
              <a:t>На основании этой Конвенции были образованы два органа —</a:t>
            </a:r>
            <a:r>
              <a:rPr lang="ru-RU" sz="2000" b="1" smtClean="0"/>
              <a:t>Европейская комиссия по правам человека и Европейский Суд по правам человека</a:t>
            </a:r>
            <a:r>
              <a:rPr lang="ru-RU" sz="2000" smtClean="0"/>
              <a:t>, которые наделены полномочиями по рассмотрению сообщений государств, отдельных лиц, неправительственных организаций и групп лиц о нарушении их прав государствами — участниками Конвенции. Отдельные индивиды, неправительственные организации и группы лиц имеют возможность направлять петиции непосредственно в Суд. В связи с этим Европейская комиссия по правам человека была упразднена, и единственным органом защиты прав человека стал </a:t>
            </a:r>
            <a:r>
              <a:rPr lang="ru-RU" sz="2000" b="1" smtClean="0"/>
              <a:t>Суд</a:t>
            </a:r>
            <a:r>
              <a:rPr lang="ru-RU" sz="200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3"/>
          <p:cNvSpPr>
            <a:spLocks noGrp="1"/>
          </p:cNvSpPr>
          <p:nvPr>
            <p:ph type="title"/>
          </p:nvPr>
        </p:nvSpPr>
        <p:spPr>
          <a:xfrm>
            <a:off x="457200" y="274638"/>
            <a:ext cx="8229600" cy="368300"/>
          </a:xfrm>
        </p:spPr>
        <p:txBody>
          <a:bodyPr/>
          <a:lstStyle/>
          <a:p>
            <a:endParaRPr lang="ru-RU" smtClean="0"/>
          </a:p>
        </p:txBody>
      </p:sp>
      <p:pic>
        <p:nvPicPr>
          <p:cNvPr id="31747" name="Picture 2"/>
          <p:cNvPicPr>
            <a:picLocks noGrp="1" noChangeAspect="1" noChangeArrowheads="1"/>
          </p:cNvPicPr>
          <p:nvPr>
            <p:ph sz="half" idx="1"/>
          </p:nvPr>
        </p:nvPicPr>
        <p:blipFill>
          <a:blip r:embed="rId2"/>
          <a:srcRect/>
          <a:stretch>
            <a:fillRect/>
          </a:stretch>
        </p:blipFill>
        <p:spPr>
          <a:xfrm>
            <a:off x="877888" y="1600200"/>
            <a:ext cx="3197225" cy="4525963"/>
          </a:xfrm>
          <a:noFill/>
        </p:spPr>
      </p:pic>
      <p:pic>
        <p:nvPicPr>
          <p:cNvPr id="31748" name="Picture 4"/>
          <p:cNvPicPr>
            <a:picLocks noGrp="1" noChangeAspect="1" noChangeArrowheads="1"/>
          </p:cNvPicPr>
          <p:nvPr>
            <p:ph sz="half" idx="2"/>
          </p:nvPr>
        </p:nvPicPr>
        <p:blipFill>
          <a:blip r:embed="rId3"/>
          <a:srcRect/>
          <a:stretch>
            <a:fillRect/>
          </a:stretch>
        </p:blipFill>
        <p:spPr>
          <a:xfrm>
            <a:off x="4648200" y="2493963"/>
            <a:ext cx="4038600" cy="2738437"/>
          </a:xfrm>
          <a:noFill/>
        </p:spPr>
      </p:pic>
      <p:sp>
        <p:nvSpPr>
          <p:cNvPr id="11" name="Скругленный прямоугольник 10"/>
          <p:cNvSpPr/>
          <p:nvPr/>
        </p:nvSpPr>
        <p:spPr>
          <a:xfrm>
            <a:off x="4714875" y="1500188"/>
            <a:ext cx="3929063"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rgbClr val="7030A0"/>
                </a:solidFill>
              </a:rPr>
              <a:t>Европейский Суд </a:t>
            </a:r>
          </a:p>
          <a:p>
            <a:pPr algn="ctr">
              <a:defRPr/>
            </a:pPr>
            <a:r>
              <a:rPr lang="ru-RU" sz="2000" dirty="0">
                <a:solidFill>
                  <a:srgbClr val="7030A0"/>
                </a:solidFill>
              </a:rPr>
              <a:t>по правам человека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a:srcRect/>
          <a:stretch>
            <a:fillRect/>
          </a:stretch>
        </p:blipFill>
        <p:spPr>
          <a:xfrm>
            <a:off x="190500" y="428625"/>
            <a:ext cx="8739188" cy="6072188"/>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endParaRPr lang="ru-RU" smtClean="0"/>
          </a:p>
        </p:txBody>
      </p:sp>
      <p:sp>
        <p:nvSpPr>
          <p:cNvPr id="32771" name="Содержимое 2"/>
          <p:cNvSpPr>
            <a:spLocks noGrp="1"/>
          </p:cNvSpPr>
          <p:nvPr>
            <p:ph idx="1"/>
          </p:nvPr>
        </p:nvSpPr>
        <p:spPr/>
        <p:txBody>
          <a:bodyPr/>
          <a:lstStyle/>
          <a:p>
            <a:r>
              <a:rPr lang="ru-RU" sz="2400" smtClean="0"/>
              <a:t>Для рассмотрения дел Суд учреждает комитеты из 3 судей, палаты из 7 судей и большие палаты из 17 судей. Вопросы о приемлемости жалоб решаются комитетами из 3 судей. Это связано с непрерывным возрастанием числа жалоб, по которым необходимо принимать оперативные решения. Сами же дела решаются палатами. Большие палаты обсуждают наиболее серьезные вопросы, а также дела, переданные им по требованию участвующих в споре сторон. </a:t>
            </a:r>
          </a:p>
          <a:p>
            <a:r>
              <a:rPr lang="ru-RU" sz="2400" smtClean="0"/>
              <a:t>Решения Суда обязательны для государств-участников, и за их осуществлением наблюдает Комитет министров Совета Европы.</a:t>
            </a:r>
          </a:p>
          <a:p>
            <a:endParaRPr lang="ru-RU"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5"/>
          <p:cNvSpPr>
            <a:spLocks noGrp="1"/>
          </p:cNvSpPr>
          <p:nvPr>
            <p:ph type="title"/>
          </p:nvPr>
        </p:nvSpPr>
        <p:spPr/>
        <p:txBody>
          <a:bodyPr/>
          <a:lstStyle/>
          <a:p>
            <a:pPr eaLnBrk="1" hangingPunct="1"/>
            <a:endParaRPr lang="ru-RU" smtClean="0"/>
          </a:p>
        </p:txBody>
      </p:sp>
      <p:sp>
        <p:nvSpPr>
          <p:cNvPr id="33795" name="Содержимое 6"/>
          <p:cNvSpPr>
            <a:spLocks noGrp="1"/>
          </p:cNvSpPr>
          <p:nvPr>
            <p:ph idx="1"/>
          </p:nvPr>
        </p:nvSpPr>
        <p:spPr/>
        <p:txBody>
          <a:bodyPr/>
          <a:lstStyle/>
          <a:p>
            <a:pPr eaLnBrk="1" hangingPunct="1"/>
            <a:r>
              <a:rPr lang="en-US" smtClean="0">
                <a:hlinkClick r:id="rId2"/>
              </a:rPr>
              <a:t>http://lib.rus.ec/b</a:t>
            </a:r>
            <a:endParaRPr lang="ru-RU" smtClean="0"/>
          </a:p>
          <a:p>
            <a:pPr eaLnBrk="1" hangingPunct="1"/>
            <a:r>
              <a:rPr lang="en-US" smtClean="0">
                <a:hlinkClick r:id="rId3"/>
              </a:rPr>
              <a:t>http://900igr.net/kartinki/obschestvoznanie/Zakony/045-Vseobschaja-Deklaratsija-prav-cheloveka.html</a:t>
            </a:r>
            <a:endParaRPr lang="ru-RU" smtClean="0"/>
          </a:p>
          <a:p>
            <a:pPr eaLnBrk="1" hangingPunct="1"/>
            <a:r>
              <a:rPr lang="en-US" smtClean="0"/>
              <a:t>http://lic1.admsurgut.ru/news/90/</a:t>
            </a:r>
            <a:endParaRPr lang="ru-RU" smtClean="0"/>
          </a:p>
          <a:p>
            <a:pPr eaLnBrk="1" hangingPunct="1"/>
            <a:endParaRPr lang="ru-RU"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27000"/>
            <a:ext cx="8229600" cy="854075"/>
          </a:xfrm>
          <a:effectLst>
            <a:outerShdw dist="107763" dir="18900000" algn="ctr" rotWithShape="0">
              <a:schemeClr val="bg2">
                <a:alpha val="50000"/>
              </a:schemeClr>
            </a:outerShdw>
          </a:effectLst>
        </p:spPr>
        <p:txBody>
          <a:bodyPr/>
          <a:lstStyle/>
          <a:p>
            <a:pPr eaLnBrk="1" hangingPunct="1">
              <a:defRPr/>
            </a:pPr>
            <a:r>
              <a:rPr lang="ru-RU" b="1">
                <a:latin typeface="Comic Sans MS" pitchFamily="66" charset="0"/>
              </a:rPr>
              <a:t>Гражданство в РФ</a:t>
            </a:r>
            <a:r>
              <a:rPr lang="ru-RU"/>
              <a:t> </a:t>
            </a:r>
          </a:p>
        </p:txBody>
      </p:sp>
      <p:sp>
        <p:nvSpPr>
          <p:cNvPr id="73731" name="Rectangle 3"/>
          <p:cNvSpPr>
            <a:spLocks noGrp="1" noChangeArrowheads="1"/>
          </p:cNvSpPr>
          <p:nvPr>
            <p:ph type="body" idx="1"/>
          </p:nvPr>
        </p:nvSpPr>
        <p:spPr>
          <a:xfrm>
            <a:off x="0" y="1196975"/>
            <a:ext cx="9144000" cy="5472113"/>
          </a:xfrm>
        </p:spPr>
        <p:txBody>
          <a:bodyPr/>
          <a:lstStyle/>
          <a:p>
            <a:pPr eaLnBrk="1" hangingPunct="1">
              <a:buFont typeface="Wingdings" pitchFamily="2" charset="2"/>
              <a:buNone/>
            </a:pPr>
            <a:r>
              <a:rPr lang="ru-RU" sz="2400" u="sng" smtClean="0">
                <a:latin typeface="Comic Sans MS" pitchFamily="66" charset="0"/>
              </a:rPr>
              <a:t>Гражданство</a:t>
            </a:r>
            <a:r>
              <a:rPr lang="ru-RU" sz="2000" smtClean="0">
                <a:latin typeface="Comic Sans MS" pitchFamily="66" charset="0"/>
              </a:rPr>
              <a:t> – устойчивая правовая связь человека с государством, выражающаяся в совокупности их взаимных прав, обязанностей и ответственности, основанная на признании и уважении достоинства основных прав и свобод человека.</a:t>
            </a:r>
          </a:p>
          <a:p>
            <a:pPr eaLnBrk="1" hangingPunct="1">
              <a:buFont typeface="Wingdings" pitchFamily="2" charset="2"/>
              <a:buNone/>
            </a:pPr>
            <a:r>
              <a:rPr lang="ru-RU" sz="2000" smtClean="0">
                <a:latin typeface="Comic Sans MS" pitchFamily="66" charset="0"/>
              </a:rPr>
              <a:t>Гражданство подтверждается документами: паспортом, удостоверением личности, а до их получения – свидетельством о рождении или иными документом, содержащем указание на гражданство лица. </a:t>
            </a:r>
          </a:p>
          <a:p>
            <a:pPr eaLnBrk="1" hangingPunct="1">
              <a:buFont typeface="Wingdings" pitchFamily="2" charset="2"/>
              <a:buNone/>
            </a:pPr>
            <a:r>
              <a:rPr lang="ru-RU" sz="2000" smtClean="0">
                <a:latin typeface="Comic Sans MS" pitchFamily="66" charset="0"/>
              </a:rPr>
              <a:t>Гражданство РФ может быть приобретено по ряду оснований</a:t>
            </a:r>
            <a:r>
              <a:rPr lang="en-US" sz="2000" smtClean="0">
                <a:latin typeface="Comic Sans MS" pitchFamily="66" charset="0"/>
              </a:rPr>
              <a:t>: </a:t>
            </a:r>
            <a:endParaRPr lang="ru-RU" sz="2000" smtClean="0">
              <a:latin typeface="Comic Sans MS" pitchFamily="66" charset="0"/>
            </a:endParaRPr>
          </a:p>
          <a:p>
            <a:pPr eaLnBrk="1" hangingPunct="1">
              <a:buFont typeface="Wingdings" pitchFamily="2" charset="2"/>
              <a:buNone/>
            </a:pPr>
            <a:r>
              <a:rPr lang="ru-RU" sz="2000" smtClean="0">
                <a:latin typeface="Comic Sans MS" pitchFamily="66" charset="0"/>
              </a:rPr>
              <a:t>      - в результате признания гражданства</a:t>
            </a:r>
          </a:p>
          <a:p>
            <a:pPr eaLnBrk="1" hangingPunct="1">
              <a:buFont typeface="Wingdings" pitchFamily="2" charset="2"/>
              <a:buNone/>
            </a:pPr>
            <a:r>
              <a:rPr lang="ru-RU" sz="2000" smtClean="0">
                <a:latin typeface="Comic Sans MS" pitchFamily="66" charset="0"/>
              </a:rPr>
              <a:t>      - по рождению</a:t>
            </a:r>
            <a:endParaRPr lang="en-US" sz="2000" smtClean="0">
              <a:latin typeface="Comic Sans MS" pitchFamily="66" charset="0"/>
            </a:endParaRPr>
          </a:p>
          <a:p>
            <a:pPr eaLnBrk="1" hangingPunct="1">
              <a:buFont typeface="Wingdings" pitchFamily="2" charset="2"/>
              <a:buNone/>
            </a:pPr>
            <a:r>
              <a:rPr lang="ru-RU" sz="2000" smtClean="0">
                <a:latin typeface="Comic Sans MS" pitchFamily="66" charset="0"/>
              </a:rPr>
              <a:t>      - </a:t>
            </a:r>
            <a:r>
              <a:rPr lang="en-US" sz="2000" smtClean="0">
                <a:latin typeface="Comic Sans MS" pitchFamily="66" charset="0"/>
              </a:rPr>
              <a:t>в порядке регистрации</a:t>
            </a:r>
            <a:endParaRPr lang="ru-RU" sz="2000" smtClean="0">
              <a:latin typeface="Comic Sans MS" pitchFamily="66" charset="0"/>
            </a:endParaRPr>
          </a:p>
          <a:p>
            <a:pPr eaLnBrk="1" hangingPunct="1">
              <a:buFont typeface="Wingdings" pitchFamily="2" charset="2"/>
              <a:buNone/>
            </a:pPr>
            <a:r>
              <a:rPr lang="ru-RU" sz="2000" smtClean="0">
                <a:latin typeface="Comic Sans MS" pitchFamily="66" charset="0"/>
              </a:rPr>
              <a:t>      - в результате приема в гражданство</a:t>
            </a:r>
            <a:endParaRPr lang="en-US" sz="2000" smtClean="0">
              <a:latin typeface="Comic Sans MS" pitchFamily="66" charset="0"/>
            </a:endParaRPr>
          </a:p>
          <a:p>
            <a:pPr eaLnBrk="1" hangingPunct="1">
              <a:buFont typeface="Wingdings" pitchFamily="2" charset="2"/>
              <a:buNone/>
            </a:pPr>
            <a:r>
              <a:rPr lang="ru-RU" sz="2000" smtClean="0">
                <a:latin typeface="Comic Sans MS" pitchFamily="66" charset="0"/>
              </a:rPr>
              <a:t>      -</a:t>
            </a:r>
            <a:r>
              <a:rPr lang="en-US" sz="2000" smtClean="0">
                <a:latin typeface="Comic Sans MS" pitchFamily="66" charset="0"/>
              </a:rPr>
              <a:t> результате восстановления гражданства</a:t>
            </a:r>
            <a:endParaRPr lang="ru-RU" sz="2000" smtClean="0">
              <a:latin typeface="Comic Sans MS" pitchFamily="66" charset="0"/>
            </a:endParaRPr>
          </a:p>
          <a:p>
            <a:pPr eaLnBrk="1" hangingPunct="1">
              <a:buFont typeface="Wingdings" pitchFamily="2" charset="2"/>
              <a:buNone/>
            </a:pPr>
            <a:r>
              <a:rPr lang="ru-RU" sz="2000" smtClean="0">
                <a:latin typeface="Comic Sans MS" pitchFamily="66" charset="0"/>
              </a:rPr>
              <a:t>      - путем выбора гражданства (оптации) при изменении</a:t>
            </a:r>
          </a:p>
          <a:p>
            <a:pPr eaLnBrk="1" hangingPunct="1">
              <a:buFont typeface="Wingdings" pitchFamily="2" charset="2"/>
              <a:buNone/>
            </a:pPr>
            <a:r>
              <a:rPr lang="ru-RU" sz="2000" smtClean="0">
                <a:latin typeface="Comic Sans MS" pitchFamily="66" charset="0"/>
              </a:rPr>
              <a:t>       государственной принадлежности</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3730"/>
                                        </p:tgtEl>
                                        <p:attrNameLst>
                                          <p:attrName>style.visibility</p:attrName>
                                        </p:attrNameLst>
                                      </p:cBhvr>
                                      <p:to>
                                        <p:strVal val="visible"/>
                                      </p:to>
                                    </p:set>
                                    <p:anim calcmode="discrete" valueType="clr">
                                      <p:cBhvr override="childStyle">
                                        <p:cTn id="7" dur="80"/>
                                        <p:tgtEl>
                                          <p:spTgt spid="737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3730"/>
                                        </p:tgtEl>
                                        <p:attrNameLst>
                                          <p:attrName>fillcolor</p:attrName>
                                        </p:attrNameLst>
                                      </p:cBhvr>
                                      <p:tavLst>
                                        <p:tav tm="0">
                                          <p:val>
                                            <p:clrVal>
                                              <a:schemeClr val="accent2"/>
                                            </p:clrVal>
                                          </p:val>
                                        </p:tav>
                                        <p:tav tm="50000">
                                          <p:val>
                                            <p:clrVal>
                                              <a:schemeClr val="hlink"/>
                                            </p:clrVal>
                                          </p:val>
                                        </p:tav>
                                      </p:tavLst>
                                    </p:anim>
                                    <p:set>
                                      <p:cBhvr>
                                        <p:cTn id="9" dur="80"/>
                                        <p:tgtEl>
                                          <p:spTgt spid="73730"/>
                                        </p:tgtEl>
                                        <p:attrNameLst>
                                          <p:attrName>fill.type</p:attrName>
                                        </p:attrNameLst>
                                      </p:cBhvr>
                                      <p:to>
                                        <p:strVal val="solid"/>
                                      </p:to>
                                    </p:set>
                                  </p:childTnLst>
                                </p:cTn>
                              </p:par>
                            </p:childTnLst>
                          </p:cTn>
                        </p:par>
                        <p:par>
                          <p:cTn id="10" fill="hold">
                            <p:stCondLst>
                              <p:cond delay="600"/>
                            </p:stCondLst>
                            <p:childTnLst>
                              <p:par>
                                <p:cTn id="11" presetID="49" presetClass="entr" presetSubtype="0" decel="100000" fill="hold" nodeType="afterEffect">
                                  <p:stCondLst>
                                    <p:cond delay="0"/>
                                  </p:stCondLst>
                                  <p:childTnLst>
                                    <p:set>
                                      <p:cBhvr>
                                        <p:cTn id="12" dur="1" fill="hold">
                                          <p:stCondLst>
                                            <p:cond delay="0"/>
                                          </p:stCondLst>
                                        </p:cTn>
                                        <p:tgtEl>
                                          <p:spTgt spid="73731">
                                            <p:txEl>
                                              <p:pRg st="0" end="0"/>
                                            </p:txEl>
                                          </p:spTgt>
                                        </p:tgtEl>
                                        <p:attrNameLst>
                                          <p:attrName>style.visibility</p:attrName>
                                        </p:attrNameLst>
                                      </p:cBhvr>
                                      <p:to>
                                        <p:strVal val="visible"/>
                                      </p:to>
                                    </p:set>
                                    <p:anim calcmode="lin" valueType="num">
                                      <p:cBhvr>
                                        <p:cTn id="13" dur="10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73731">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73731">
                                            <p:txEl>
                                              <p:pRg st="0" end="0"/>
                                            </p:txEl>
                                          </p:spTgt>
                                        </p:tgtEl>
                                        <p:attrNameLst>
                                          <p:attrName>style.rotation</p:attrName>
                                        </p:attrNameLst>
                                      </p:cBhvr>
                                      <p:tavLst>
                                        <p:tav tm="0">
                                          <p:val>
                                            <p:fltVal val="360"/>
                                          </p:val>
                                        </p:tav>
                                        <p:tav tm="100000">
                                          <p:val>
                                            <p:fltVal val="0"/>
                                          </p:val>
                                        </p:tav>
                                      </p:tavLst>
                                    </p:anim>
                                    <p:animEffect transition="in" filter="fade">
                                      <p:cBhvr>
                                        <p:cTn id="16" dur="1000"/>
                                        <p:tgtEl>
                                          <p:spTgt spid="73731">
                                            <p:txEl>
                                              <p:pRg st="0" end="0"/>
                                            </p:txEl>
                                          </p:spTgt>
                                        </p:tgtEl>
                                      </p:cBhvr>
                                    </p:animEffect>
                                  </p:childTnLst>
                                </p:cTn>
                              </p:par>
                            </p:childTnLst>
                          </p:cTn>
                        </p:par>
                        <p:par>
                          <p:cTn id="17" fill="hold">
                            <p:stCondLst>
                              <p:cond delay="1600"/>
                            </p:stCondLst>
                            <p:childTnLst>
                              <p:par>
                                <p:cTn id="18" presetID="49" presetClass="entr" presetSubtype="0" decel="100000" fill="hold" nodeType="afterEffect">
                                  <p:stCondLst>
                                    <p:cond delay="0"/>
                                  </p:stCondLst>
                                  <p:childTnLst>
                                    <p:set>
                                      <p:cBhvr>
                                        <p:cTn id="19" dur="1" fill="hold">
                                          <p:stCondLst>
                                            <p:cond delay="0"/>
                                          </p:stCondLst>
                                        </p:cTn>
                                        <p:tgtEl>
                                          <p:spTgt spid="73731">
                                            <p:txEl>
                                              <p:pRg st="1" end="1"/>
                                            </p:txEl>
                                          </p:spTgt>
                                        </p:tgtEl>
                                        <p:attrNameLst>
                                          <p:attrName>style.visibility</p:attrName>
                                        </p:attrNameLst>
                                      </p:cBhvr>
                                      <p:to>
                                        <p:strVal val="visible"/>
                                      </p:to>
                                    </p:set>
                                    <p:anim calcmode="lin" valueType="num">
                                      <p:cBhvr>
                                        <p:cTn id="20" dur="1000" fill="hold"/>
                                        <p:tgtEl>
                                          <p:spTgt spid="73731">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73731">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73731">
                                            <p:txEl>
                                              <p:pRg st="1" end="1"/>
                                            </p:txEl>
                                          </p:spTgt>
                                        </p:tgtEl>
                                        <p:attrNameLst>
                                          <p:attrName>style.rotation</p:attrName>
                                        </p:attrNameLst>
                                      </p:cBhvr>
                                      <p:tavLst>
                                        <p:tav tm="0">
                                          <p:val>
                                            <p:fltVal val="360"/>
                                          </p:val>
                                        </p:tav>
                                        <p:tav tm="100000">
                                          <p:val>
                                            <p:fltVal val="0"/>
                                          </p:val>
                                        </p:tav>
                                      </p:tavLst>
                                    </p:anim>
                                    <p:animEffect transition="in" filter="fade">
                                      <p:cBhvr>
                                        <p:cTn id="23" dur="1000"/>
                                        <p:tgtEl>
                                          <p:spTgt spid="73731">
                                            <p:txEl>
                                              <p:pRg st="1" end="1"/>
                                            </p:txEl>
                                          </p:spTgt>
                                        </p:tgtEl>
                                      </p:cBhvr>
                                    </p:animEffect>
                                  </p:childTnLst>
                                </p:cTn>
                              </p:par>
                            </p:childTnLst>
                          </p:cTn>
                        </p:par>
                        <p:par>
                          <p:cTn id="24" fill="hold">
                            <p:stCondLst>
                              <p:cond delay="2600"/>
                            </p:stCondLst>
                            <p:childTnLst>
                              <p:par>
                                <p:cTn id="25" presetID="49" presetClass="entr" presetSubtype="0" decel="100000" fill="hold" nodeType="afterEffect">
                                  <p:stCondLst>
                                    <p:cond delay="0"/>
                                  </p:stCondLst>
                                  <p:childTnLst>
                                    <p:set>
                                      <p:cBhvr>
                                        <p:cTn id="26" dur="1" fill="hold">
                                          <p:stCondLst>
                                            <p:cond delay="0"/>
                                          </p:stCondLst>
                                        </p:cTn>
                                        <p:tgtEl>
                                          <p:spTgt spid="73731">
                                            <p:txEl>
                                              <p:pRg st="2" end="2"/>
                                            </p:txEl>
                                          </p:spTgt>
                                        </p:tgtEl>
                                        <p:attrNameLst>
                                          <p:attrName>style.visibility</p:attrName>
                                        </p:attrNameLst>
                                      </p:cBhvr>
                                      <p:to>
                                        <p:strVal val="visible"/>
                                      </p:to>
                                    </p:set>
                                    <p:anim calcmode="lin" valueType="num">
                                      <p:cBhvr>
                                        <p:cTn id="27" dur="1000" fill="hold"/>
                                        <p:tgtEl>
                                          <p:spTgt spid="73731">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73731">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73731">
                                            <p:txEl>
                                              <p:pRg st="2" end="2"/>
                                            </p:txEl>
                                          </p:spTgt>
                                        </p:tgtEl>
                                        <p:attrNameLst>
                                          <p:attrName>style.rotation</p:attrName>
                                        </p:attrNameLst>
                                      </p:cBhvr>
                                      <p:tavLst>
                                        <p:tav tm="0">
                                          <p:val>
                                            <p:fltVal val="360"/>
                                          </p:val>
                                        </p:tav>
                                        <p:tav tm="100000">
                                          <p:val>
                                            <p:fltVal val="0"/>
                                          </p:val>
                                        </p:tav>
                                      </p:tavLst>
                                    </p:anim>
                                    <p:animEffect transition="in" filter="fade">
                                      <p:cBhvr>
                                        <p:cTn id="30" dur="1000"/>
                                        <p:tgtEl>
                                          <p:spTgt spid="73731">
                                            <p:txEl>
                                              <p:pRg st="2" end="2"/>
                                            </p:txEl>
                                          </p:spTgt>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73731">
                                            <p:txEl>
                                              <p:pRg st="3" end="3"/>
                                            </p:txEl>
                                          </p:spTgt>
                                        </p:tgtEl>
                                        <p:attrNameLst>
                                          <p:attrName>style.visibility</p:attrName>
                                        </p:attrNameLst>
                                      </p:cBhvr>
                                      <p:to>
                                        <p:strVal val="visible"/>
                                      </p:to>
                                    </p:set>
                                    <p:anim calcmode="lin" valueType="num">
                                      <p:cBhvr>
                                        <p:cTn id="33" dur="1000" fill="hold"/>
                                        <p:tgtEl>
                                          <p:spTgt spid="73731">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73731">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73731">
                                            <p:txEl>
                                              <p:pRg st="3" end="3"/>
                                            </p:txEl>
                                          </p:spTgt>
                                        </p:tgtEl>
                                        <p:attrNameLst>
                                          <p:attrName>style.rotation</p:attrName>
                                        </p:attrNameLst>
                                      </p:cBhvr>
                                      <p:tavLst>
                                        <p:tav tm="0">
                                          <p:val>
                                            <p:fltVal val="360"/>
                                          </p:val>
                                        </p:tav>
                                        <p:tav tm="100000">
                                          <p:val>
                                            <p:fltVal val="0"/>
                                          </p:val>
                                        </p:tav>
                                      </p:tavLst>
                                    </p:anim>
                                    <p:animEffect transition="in" filter="fade">
                                      <p:cBhvr>
                                        <p:cTn id="36" dur="1000"/>
                                        <p:tgtEl>
                                          <p:spTgt spid="73731">
                                            <p:txEl>
                                              <p:pRg st="3" end="3"/>
                                            </p:txEl>
                                          </p:spTgt>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73731">
                                            <p:txEl>
                                              <p:pRg st="4" end="4"/>
                                            </p:txEl>
                                          </p:spTgt>
                                        </p:tgtEl>
                                        <p:attrNameLst>
                                          <p:attrName>style.visibility</p:attrName>
                                        </p:attrNameLst>
                                      </p:cBhvr>
                                      <p:to>
                                        <p:strVal val="visible"/>
                                      </p:to>
                                    </p:set>
                                    <p:anim calcmode="lin" valueType="num">
                                      <p:cBhvr>
                                        <p:cTn id="39" dur="1000" fill="hold"/>
                                        <p:tgtEl>
                                          <p:spTgt spid="73731">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3731">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3731">
                                            <p:txEl>
                                              <p:pRg st="4" end="4"/>
                                            </p:txEl>
                                          </p:spTgt>
                                        </p:tgtEl>
                                        <p:attrNameLst>
                                          <p:attrName>style.rotation</p:attrName>
                                        </p:attrNameLst>
                                      </p:cBhvr>
                                      <p:tavLst>
                                        <p:tav tm="0">
                                          <p:val>
                                            <p:fltVal val="360"/>
                                          </p:val>
                                        </p:tav>
                                        <p:tav tm="100000">
                                          <p:val>
                                            <p:fltVal val="0"/>
                                          </p:val>
                                        </p:tav>
                                      </p:tavLst>
                                    </p:anim>
                                    <p:animEffect transition="in" filter="fade">
                                      <p:cBhvr>
                                        <p:cTn id="42" dur="1000"/>
                                        <p:tgtEl>
                                          <p:spTgt spid="73731">
                                            <p:txEl>
                                              <p:pRg st="4" end="4"/>
                                            </p:txEl>
                                          </p:spTgt>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73731">
                                            <p:txEl>
                                              <p:pRg st="5" end="5"/>
                                            </p:txEl>
                                          </p:spTgt>
                                        </p:tgtEl>
                                        <p:attrNameLst>
                                          <p:attrName>style.visibility</p:attrName>
                                        </p:attrNameLst>
                                      </p:cBhvr>
                                      <p:to>
                                        <p:strVal val="visible"/>
                                      </p:to>
                                    </p:set>
                                    <p:anim calcmode="lin" valueType="num">
                                      <p:cBhvr>
                                        <p:cTn id="45" dur="1000" fill="hold"/>
                                        <p:tgtEl>
                                          <p:spTgt spid="73731">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73731">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73731">
                                            <p:txEl>
                                              <p:pRg st="5" end="5"/>
                                            </p:txEl>
                                          </p:spTgt>
                                        </p:tgtEl>
                                        <p:attrNameLst>
                                          <p:attrName>style.rotation</p:attrName>
                                        </p:attrNameLst>
                                      </p:cBhvr>
                                      <p:tavLst>
                                        <p:tav tm="0">
                                          <p:val>
                                            <p:fltVal val="360"/>
                                          </p:val>
                                        </p:tav>
                                        <p:tav tm="100000">
                                          <p:val>
                                            <p:fltVal val="0"/>
                                          </p:val>
                                        </p:tav>
                                      </p:tavLst>
                                    </p:anim>
                                    <p:animEffect transition="in" filter="fade">
                                      <p:cBhvr>
                                        <p:cTn id="48" dur="1000"/>
                                        <p:tgtEl>
                                          <p:spTgt spid="73731">
                                            <p:txEl>
                                              <p:pRg st="5" end="5"/>
                                            </p:txEl>
                                          </p:spTgt>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73731">
                                            <p:txEl>
                                              <p:pRg st="6" end="6"/>
                                            </p:txEl>
                                          </p:spTgt>
                                        </p:tgtEl>
                                        <p:attrNameLst>
                                          <p:attrName>style.visibility</p:attrName>
                                        </p:attrNameLst>
                                      </p:cBhvr>
                                      <p:to>
                                        <p:strVal val="visible"/>
                                      </p:to>
                                    </p:set>
                                    <p:anim calcmode="lin" valueType="num">
                                      <p:cBhvr>
                                        <p:cTn id="51" dur="1000" fill="hold"/>
                                        <p:tgtEl>
                                          <p:spTgt spid="73731">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73731">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73731">
                                            <p:txEl>
                                              <p:pRg st="6" end="6"/>
                                            </p:txEl>
                                          </p:spTgt>
                                        </p:tgtEl>
                                        <p:attrNameLst>
                                          <p:attrName>style.rotation</p:attrName>
                                        </p:attrNameLst>
                                      </p:cBhvr>
                                      <p:tavLst>
                                        <p:tav tm="0">
                                          <p:val>
                                            <p:fltVal val="360"/>
                                          </p:val>
                                        </p:tav>
                                        <p:tav tm="100000">
                                          <p:val>
                                            <p:fltVal val="0"/>
                                          </p:val>
                                        </p:tav>
                                      </p:tavLst>
                                    </p:anim>
                                    <p:animEffect transition="in" filter="fade">
                                      <p:cBhvr>
                                        <p:cTn id="54" dur="1000"/>
                                        <p:tgtEl>
                                          <p:spTgt spid="73731">
                                            <p:txEl>
                                              <p:pRg st="6" end="6"/>
                                            </p:txEl>
                                          </p:spTgt>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73731">
                                            <p:txEl>
                                              <p:pRg st="7" end="7"/>
                                            </p:txEl>
                                          </p:spTgt>
                                        </p:tgtEl>
                                        <p:attrNameLst>
                                          <p:attrName>style.visibility</p:attrName>
                                        </p:attrNameLst>
                                      </p:cBhvr>
                                      <p:to>
                                        <p:strVal val="visible"/>
                                      </p:to>
                                    </p:set>
                                    <p:anim calcmode="lin" valueType="num">
                                      <p:cBhvr>
                                        <p:cTn id="57" dur="1000" fill="hold"/>
                                        <p:tgtEl>
                                          <p:spTgt spid="73731">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73731">
                                            <p:txEl>
                                              <p:pRg st="7" end="7"/>
                                            </p:txEl>
                                          </p:spTgt>
                                        </p:tgtEl>
                                        <p:attrNameLst>
                                          <p:attrName>ppt_h</p:attrName>
                                        </p:attrNameLst>
                                      </p:cBhvr>
                                      <p:tavLst>
                                        <p:tav tm="0">
                                          <p:val>
                                            <p:fltVal val="0"/>
                                          </p:val>
                                        </p:tav>
                                        <p:tav tm="100000">
                                          <p:val>
                                            <p:strVal val="#ppt_h"/>
                                          </p:val>
                                        </p:tav>
                                      </p:tavLst>
                                    </p:anim>
                                    <p:anim calcmode="lin" valueType="num">
                                      <p:cBhvr>
                                        <p:cTn id="59" dur="1000" fill="hold"/>
                                        <p:tgtEl>
                                          <p:spTgt spid="73731">
                                            <p:txEl>
                                              <p:pRg st="7" end="7"/>
                                            </p:txEl>
                                          </p:spTgt>
                                        </p:tgtEl>
                                        <p:attrNameLst>
                                          <p:attrName>style.rotation</p:attrName>
                                        </p:attrNameLst>
                                      </p:cBhvr>
                                      <p:tavLst>
                                        <p:tav tm="0">
                                          <p:val>
                                            <p:fltVal val="360"/>
                                          </p:val>
                                        </p:tav>
                                        <p:tav tm="100000">
                                          <p:val>
                                            <p:fltVal val="0"/>
                                          </p:val>
                                        </p:tav>
                                      </p:tavLst>
                                    </p:anim>
                                    <p:animEffect transition="in" filter="fade">
                                      <p:cBhvr>
                                        <p:cTn id="60" dur="1000"/>
                                        <p:tgtEl>
                                          <p:spTgt spid="73731">
                                            <p:txEl>
                                              <p:pRg st="7" end="7"/>
                                            </p:txEl>
                                          </p:spTgt>
                                        </p:tgtEl>
                                      </p:cBhvr>
                                    </p:animEffect>
                                  </p:childTnLst>
                                </p:cTn>
                              </p:par>
                              <p:par>
                                <p:cTn id="61" presetID="49" presetClass="entr" presetSubtype="0" decel="100000" fill="hold" nodeType="withEffect">
                                  <p:stCondLst>
                                    <p:cond delay="0"/>
                                  </p:stCondLst>
                                  <p:childTnLst>
                                    <p:set>
                                      <p:cBhvr>
                                        <p:cTn id="62" dur="1" fill="hold">
                                          <p:stCondLst>
                                            <p:cond delay="0"/>
                                          </p:stCondLst>
                                        </p:cTn>
                                        <p:tgtEl>
                                          <p:spTgt spid="73731">
                                            <p:txEl>
                                              <p:pRg st="8" end="8"/>
                                            </p:txEl>
                                          </p:spTgt>
                                        </p:tgtEl>
                                        <p:attrNameLst>
                                          <p:attrName>style.visibility</p:attrName>
                                        </p:attrNameLst>
                                      </p:cBhvr>
                                      <p:to>
                                        <p:strVal val="visible"/>
                                      </p:to>
                                    </p:set>
                                    <p:anim calcmode="lin" valueType="num">
                                      <p:cBhvr>
                                        <p:cTn id="63" dur="1000" fill="hold"/>
                                        <p:tgtEl>
                                          <p:spTgt spid="73731">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73731">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73731">
                                            <p:txEl>
                                              <p:pRg st="8" end="8"/>
                                            </p:txEl>
                                          </p:spTgt>
                                        </p:tgtEl>
                                        <p:attrNameLst>
                                          <p:attrName>style.rotation</p:attrName>
                                        </p:attrNameLst>
                                      </p:cBhvr>
                                      <p:tavLst>
                                        <p:tav tm="0">
                                          <p:val>
                                            <p:fltVal val="360"/>
                                          </p:val>
                                        </p:tav>
                                        <p:tav tm="100000">
                                          <p:val>
                                            <p:fltVal val="0"/>
                                          </p:val>
                                        </p:tav>
                                      </p:tavLst>
                                    </p:anim>
                                    <p:animEffect transition="in" filter="fade">
                                      <p:cBhvr>
                                        <p:cTn id="66" dur="1000"/>
                                        <p:tgtEl>
                                          <p:spTgt spid="73731">
                                            <p:txEl>
                                              <p:pRg st="8" end="8"/>
                                            </p:txEl>
                                          </p:spTgt>
                                        </p:tgtEl>
                                      </p:cBhvr>
                                    </p:animEffect>
                                  </p:childTnLst>
                                </p:cTn>
                              </p:par>
                              <p:par>
                                <p:cTn id="67" presetID="49" presetClass="entr" presetSubtype="0" decel="100000" fill="hold" nodeType="withEffect">
                                  <p:stCondLst>
                                    <p:cond delay="0"/>
                                  </p:stCondLst>
                                  <p:childTnLst>
                                    <p:set>
                                      <p:cBhvr>
                                        <p:cTn id="68" dur="1" fill="hold">
                                          <p:stCondLst>
                                            <p:cond delay="0"/>
                                          </p:stCondLst>
                                        </p:cTn>
                                        <p:tgtEl>
                                          <p:spTgt spid="73731">
                                            <p:txEl>
                                              <p:pRg st="9" end="9"/>
                                            </p:txEl>
                                          </p:spTgt>
                                        </p:tgtEl>
                                        <p:attrNameLst>
                                          <p:attrName>style.visibility</p:attrName>
                                        </p:attrNameLst>
                                      </p:cBhvr>
                                      <p:to>
                                        <p:strVal val="visible"/>
                                      </p:to>
                                    </p:set>
                                    <p:anim calcmode="lin" valueType="num">
                                      <p:cBhvr>
                                        <p:cTn id="69" dur="1000" fill="hold"/>
                                        <p:tgtEl>
                                          <p:spTgt spid="73731">
                                            <p:txEl>
                                              <p:pRg st="9" end="9"/>
                                            </p:txEl>
                                          </p:spTgt>
                                        </p:tgtEl>
                                        <p:attrNameLst>
                                          <p:attrName>ppt_w</p:attrName>
                                        </p:attrNameLst>
                                      </p:cBhvr>
                                      <p:tavLst>
                                        <p:tav tm="0">
                                          <p:val>
                                            <p:fltVal val="0"/>
                                          </p:val>
                                        </p:tav>
                                        <p:tav tm="100000">
                                          <p:val>
                                            <p:strVal val="#ppt_w"/>
                                          </p:val>
                                        </p:tav>
                                      </p:tavLst>
                                    </p:anim>
                                    <p:anim calcmode="lin" valueType="num">
                                      <p:cBhvr>
                                        <p:cTn id="70" dur="1000" fill="hold"/>
                                        <p:tgtEl>
                                          <p:spTgt spid="73731">
                                            <p:txEl>
                                              <p:pRg st="9" end="9"/>
                                            </p:txEl>
                                          </p:spTgt>
                                        </p:tgtEl>
                                        <p:attrNameLst>
                                          <p:attrName>ppt_h</p:attrName>
                                        </p:attrNameLst>
                                      </p:cBhvr>
                                      <p:tavLst>
                                        <p:tav tm="0">
                                          <p:val>
                                            <p:fltVal val="0"/>
                                          </p:val>
                                        </p:tav>
                                        <p:tav tm="100000">
                                          <p:val>
                                            <p:strVal val="#ppt_h"/>
                                          </p:val>
                                        </p:tav>
                                      </p:tavLst>
                                    </p:anim>
                                    <p:anim calcmode="lin" valueType="num">
                                      <p:cBhvr>
                                        <p:cTn id="71" dur="1000" fill="hold"/>
                                        <p:tgtEl>
                                          <p:spTgt spid="73731">
                                            <p:txEl>
                                              <p:pRg st="9" end="9"/>
                                            </p:txEl>
                                          </p:spTgt>
                                        </p:tgtEl>
                                        <p:attrNameLst>
                                          <p:attrName>style.rotation</p:attrName>
                                        </p:attrNameLst>
                                      </p:cBhvr>
                                      <p:tavLst>
                                        <p:tav tm="0">
                                          <p:val>
                                            <p:fltVal val="360"/>
                                          </p:val>
                                        </p:tav>
                                        <p:tav tm="100000">
                                          <p:val>
                                            <p:fltVal val="0"/>
                                          </p:val>
                                        </p:tav>
                                      </p:tavLst>
                                    </p:anim>
                                    <p:animEffect transition="in" filter="fade">
                                      <p:cBhvr>
                                        <p:cTn id="72" dur="1000"/>
                                        <p:tgtEl>
                                          <p:spTgt spid="737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r>
              <a:rPr lang="ru-RU" sz="3200" b="1" smtClean="0"/>
              <a:t>Права человека</a:t>
            </a:r>
            <a:r>
              <a:rPr lang="ru-RU" sz="3200" smtClean="0"/>
              <a:t/>
            </a:r>
            <a:br>
              <a:rPr lang="ru-RU" sz="3200" smtClean="0"/>
            </a:br>
            <a:endParaRPr lang="ru-RU" sz="3200" smtClean="0"/>
          </a:p>
        </p:txBody>
      </p:sp>
      <p:sp>
        <p:nvSpPr>
          <p:cNvPr id="7171" name="Содержимое 2"/>
          <p:cNvSpPr>
            <a:spLocks noGrp="1"/>
          </p:cNvSpPr>
          <p:nvPr>
            <p:ph idx="1"/>
          </p:nvPr>
        </p:nvSpPr>
        <p:spPr>
          <a:xfrm>
            <a:off x="457200" y="1143000"/>
            <a:ext cx="8229600" cy="4983163"/>
          </a:xfrm>
        </p:spPr>
        <p:txBody>
          <a:bodyPr/>
          <a:lstStyle/>
          <a:p>
            <a:pPr eaLnBrk="1" hangingPunct="1">
              <a:buFont typeface="Arial" charset="0"/>
              <a:buNone/>
            </a:pPr>
            <a:r>
              <a:rPr lang="ru-RU" sz="2000" smtClean="0"/>
              <a:t> </a:t>
            </a:r>
          </a:p>
          <a:p>
            <a:pPr eaLnBrk="1" hangingPunct="1"/>
            <a:endParaRPr lang="ru-RU" smtClean="0"/>
          </a:p>
        </p:txBody>
      </p:sp>
      <p:sp>
        <p:nvSpPr>
          <p:cNvPr id="4" name="Прямоугольник 3"/>
          <p:cNvSpPr/>
          <p:nvPr/>
        </p:nvSpPr>
        <p:spPr>
          <a:xfrm>
            <a:off x="5072063" y="1500188"/>
            <a:ext cx="3143250" cy="9286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dirty="0">
                <a:solidFill>
                  <a:srgbClr val="7030A0"/>
                </a:solidFill>
              </a:rPr>
              <a:t>в объективном смысле</a:t>
            </a:r>
          </a:p>
        </p:txBody>
      </p:sp>
      <p:sp>
        <p:nvSpPr>
          <p:cNvPr id="5" name="Прямоугольник 4"/>
          <p:cNvSpPr/>
          <p:nvPr/>
        </p:nvSpPr>
        <p:spPr>
          <a:xfrm>
            <a:off x="928688" y="1428750"/>
            <a:ext cx="28575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dirty="0">
                <a:solidFill>
                  <a:srgbClr val="7030A0"/>
                </a:solidFill>
              </a:rPr>
              <a:t>в</a:t>
            </a:r>
            <a:r>
              <a:rPr lang="ru-RU" sz="2000" dirty="0"/>
              <a:t> </a:t>
            </a:r>
            <a:r>
              <a:rPr lang="ru-RU" sz="2000" dirty="0">
                <a:solidFill>
                  <a:srgbClr val="7030A0"/>
                </a:solidFill>
              </a:rPr>
              <a:t>субъективном смысле</a:t>
            </a:r>
          </a:p>
        </p:txBody>
      </p:sp>
      <p:sp>
        <p:nvSpPr>
          <p:cNvPr id="6" name="Скругленный прямоугольник 5"/>
          <p:cNvSpPr/>
          <p:nvPr/>
        </p:nvSpPr>
        <p:spPr>
          <a:xfrm>
            <a:off x="5000625" y="3429000"/>
            <a:ext cx="3786188" cy="2143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t>совокупность юридических норм, устанавливающих меру свободы человека и гражданина в политически организованном обществе</a:t>
            </a:r>
          </a:p>
          <a:p>
            <a:pPr>
              <a:defRPr/>
            </a:pPr>
            <a:r>
              <a:rPr lang="ru-RU" dirty="0"/>
              <a:t> </a:t>
            </a:r>
          </a:p>
        </p:txBody>
      </p:sp>
      <p:sp>
        <p:nvSpPr>
          <p:cNvPr id="7" name="Скругленный прямоугольник 6"/>
          <p:cNvSpPr/>
          <p:nvPr/>
        </p:nvSpPr>
        <p:spPr>
          <a:xfrm>
            <a:off x="500063" y="3357563"/>
            <a:ext cx="3714750" cy="2357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t>закрепленная в нормах права мера возможного поведения личности в целях обладания наиболее существенными жизненными благами</a:t>
            </a:r>
          </a:p>
        </p:txBody>
      </p:sp>
      <p:cxnSp>
        <p:nvCxnSpPr>
          <p:cNvPr id="9" name="Прямая со стрелкой 8"/>
          <p:cNvCxnSpPr>
            <a:stCxn id="5" idx="2"/>
          </p:cNvCxnSpPr>
          <p:nvPr/>
        </p:nvCxnSpPr>
        <p:spPr>
          <a:xfrm rot="5400000">
            <a:off x="1743075" y="2671763"/>
            <a:ext cx="94297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4" idx="2"/>
            <a:endCxn id="6" idx="0"/>
          </p:cNvCxnSpPr>
          <p:nvPr/>
        </p:nvCxnSpPr>
        <p:spPr>
          <a:xfrm rot="16200000" flipH="1">
            <a:off x="6269038" y="2803525"/>
            <a:ext cx="1000125" cy="250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r>
              <a:rPr lang="ru-RU" sz="2800" smtClean="0"/>
              <a:t>Классификации прав  человека</a:t>
            </a:r>
          </a:p>
        </p:txBody>
      </p:sp>
      <p:graphicFrame>
        <p:nvGraphicFramePr>
          <p:cNvPr id="4" name="Содержимое 3"/>
          <p:cNvGraphicFramePr>
            <a:graphicFrameLocks noGrp="1"/>
          </p:cNvGraphicFramePr>
          <p:nvPr>
            <p:ph idx="1"/>
          </p:nvPr>
        </p:nvGraphicFramePr>
        <p:xfrm>
          <a:off x="457200" y="1600200"/>
          <a:ext cx="8229600" cy="4674870"/>
        </p:xfrm>
        <a:graphic>
          <a:graphicData uri="http://schemas.openxmlformats.org/drawingml/2006/table">
            <a:tbl>
              <a:tblPr/>
              <a:tblGrid>
                <a:gridCol w="2328863"/>
                <a:gridCol w="590073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критерий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Виды прав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Сфера общественной жизни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Гражданские; политические; экономические; социальные; культурные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Время возникновения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905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Права первого поколения; права второго поколения; права третьего поколения</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Субъект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Индивидуальные, коллективные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Способ существования и отражение в нормах права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Естественные, позитивные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Необходимость совершения действий со стороны государства для осуществления прав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Негативные, позитивные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14375" y="428625"/>
            <a:ext cx="7786688" cy="607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4"/>
          <p:cNvSpPr>
            <a:spLocks noGrp="1"/>
          </p:cNvSpPr>
          <p:nvPr>
            <p:ph type="title"/>
          </p:nvPr>
        </p:nvSpPr>
        <p:spPr>
          <a:xfrm>
            <a:off x="457200" y="274638"/>
            <a:ext cx="8229600" cy="511175"/>
          </a:xfrm>
        </p:spPr>
        <p:txBody>
          <a:bodyPr/>
          <a:lstStyle/>
          <a:p>
            <a:pPr eaLnBrk="1" hangingPunct="1"/>
            <a:endParaRPr lang="ru-RU" smtClean="0"/>
          </a:p>
        </p:txBody>
      </p:sp>
      <p:sp>
        <p:nvSpPr>
          <p:cNvPr id="10243" name="Содержимое 5"/>
          <p:cNvSpPr>
            <a:spLocks noGrp="1"/>
          </p:cNvSpPr>
          <p:nvPr>
            <p:ph idx="1"/>
          </p:nvPr>
        </p:nvSpPr>
        <p:spPr>
          <a:xfrm>
            <a:off x="457200" y="857250"/>
            <a:ext cx="8229600" cy="5715000"/>
          </a:xfrm>
        </p:spPr>
        <p:txBody>
          <a:bodyPr/>
          <a:lstStyle/>
          <a:p>
            <a:pPr eaLnBrk="1" hangingPunct="1">
              <a:buFont typeface="Wingdings" pitchFamily="2" charset="2"/>
              <a:buNone/>
            </a:pPr>
            <a:r>
              <a:rPr lang="ru-RU" sz="1800" smtClean="0">
                <a:latin typeface="Comic Sans MS" pitchFamily="66" charset="0"/>
              </a:rPr>
              <a:t>Все права и свободы неотделимы друг от друга и взаимосвязаны,</a:t>
            </a:r>
          </a:p>
          <a:p>
            <a:pPr eaLnBrk="1" hangingPunct="1">
              <a:buFont typeface="Wingdings" pitchFamily="2" charset="2"/>
              <a:buNone/>
            </a:pPr>
            <a:r>
              <a:rPr lang="ru-RU" sz="1800" smtClean="0">
                <a:latin typeface="Comic Sans MS" pitchFamily="66" charset="0"/>
              </a:rPr>
              <a:t>поэтому такое разделение носит условный характер.</a:t>
            </a:r>
          </a:p>
          <a:p>
            <a:pPr eaLnBrk="1" hangingPunct="1">
              <a:buFont typeface="Wingdings" pitchFamily="2" charset="2"/>
              <a:buNone/>
            </a:pPr>
            <a:r>
              <a:rPr lang="ru-RU" sz="1800" u="sng" smtClean="0">
                <a:latin typeface="Comic Sans MS" pitchFamily="66" charset="0"/>
              </a:rPr>
              <a:t>Личные права и свободы</a:t>
            </a:r>
            <a:r>
              <a:rPr lang="ru-RU" sz="1800" smtClean="0">
                <a:latin typeface="Comic Sans MS" pitchFamily="66" charset="0"/>
              </a:rPr>
              <a:t> (право на жизнь, свободу;  личную</a:t>
            </a:r>
          </a:p>
          <a:p>
            <a:pPr eaLnBrk="1" hangingPunct="1">
              <a:buFont typeface="Wingdings" pitchFamily="2" charset="2"/>
              <a:buNone/>
            </a:pPr>
            <a:r>
              <a:rPr lang="ru-RU" sz="1800" smtClean="0">
                <a:latin typeface="Comic Sans MS" pitchFamily="66" charset="0"/>
              </a:rPr>
              <a:t>неприкосновенность, свободное передвижение и выбор места</a:t>
            </a:r>
          </a:p>
          <a:p>
            <a:pPr eaLnBrk="1" hangingPunct="1">
              <a:buFont typeface="Wingdings" pitchFamily="2" charset="2"/>
              <a:buNone/>
            </a:pPr>
            <a:r>
              <a:rPr lang="ru-RU" sz="1800" smtClean="0">
                <a:latin typeface="Comic Sans MS" pitchFamily="66" charset="0"/>
              </a:rPr>
              <a:t>жительства, свободу совести, мысли и слова ).</a:t>
            </a:r>
          </a:p>
          <a:p>
            <a:pPr eaLnBrk="1" hangingPunct="1">
              <a:buFont typeface="Wingdings" pitchFamily="2" charset="2"/>
              <a:buNone/>
            </a:pPr>
            <a:r>
              <a:rPr lang="ru-RU" sz="1800" u="sng" smtClean="0">
                <a:latin typeface="Comic Sans MS" pitchFamily="66" charset="0"/>
              </a:rPr>
              <a:t>Политические права и свободы</a:t>
            </a:r>
            <a:r>
              <a:rPr lang="ru-RU" sz="1800" smtClean="0">
                <a:latin typeface="Comic Sans MS" pitchFamily="66" charset="0"/>
              </a:rPr>
              <a:t> (право на свободу искать, получать</a:t>
            </a:r>
          </a:p>
          <a:p>
            <a:pPr eaLnBrk="1" hangingPunct="1">
              <a:buFont typeface="Wingdings" pitchFamily="2" charset="2"/>
              <a:buNone/>
            </a:pPr>
            <a:r>
              <a:rPr lang="ru-RU" sz="1800" smtClean="0">
                <a:latin typeface="Comic Sans MS" pitchFamily="66" charset="0"/>
              </a:rPr>
              <a:t>и распространять информацию, право на собрания, право на </a:t>
            </a:r>
          </a:p>
          <a:p>
            <a:pPr eaLnBrk="1" hangingPunct="1">
              <a:buFont typeface="Wingdings" pitchFamily="2" charset="2"/>
              <a:buNone/>
            </a:pPr>
            <a:r>
              <a:rPr lang="ru-RU" sz="1800" smtClean="0">
                <a:latin typeface="Comic Sans MS" pitchFamily="66" charset="0"/>
              </a:rPr>
              <a:t>участие в ведении государственных дел, право избирать и быть</a:t>
            </a:r>
          </a:p>
          <a:p>
            <a:pPr eaLnBrk="1" hangingPunct="1">
              <a:buFont typeface="Wingdings" pitchFamily="2" charset="2"/>
              <a:buNone/>
            </a:pPr>
            <a:r>
              <a:rPr lang="ru-RU" sz="1800" smtClean="0">
                <a:latin typeface="Comic Sans MS" pitchFamily="66" charset="0"/>
              </a:rPr>
              <a:t>избранными).</a:t>
            </a:r>
          </a:p>
          <a:p>
            <a:pPr eaLnBrk="1" hangingPunct="1">
              <a:buFont typeface="Wingdings" pitchFamily="2" charset="2"/>
              <a:buNone/>
            </a:pPr>
            <a:r>
              <a:rPr lang="ru-RU" sz="1800" u="sng" smtClean="0">
                <a:latin typeface="Comic Sans MS" pitchFamily="66" charset="0"/>
              </a:rPr>
              <a:t>Социальные и экономические права и свободы (</a:t>
            </a:r>
            <a:r>
              <a:rPr lang="ru-RU" sz="1800" smtClean="0">
                <a:latin typeface="Comic Sans MS" pitchFamily="66" charset="0"/>
              </a:rPr>
              <a:t>право на труд,</a:t>
            </a:r>
          </a:p>
          <a:p>
            <a:pPr eaLnBrk="1" hangingPunct="1">
              <a:buFont typeface="Wingdings" pitchFamily="2" charset="2"/>
              <a:buNone/>
            </a:pPr>
            <a:r>
              <a:rPr lang="ru-RU" sz="1800" smtClean="0">
                <a:latin typeface="Comic Sans MS" pitchFamily="66" charset="0"/>
              </a:rPr>
              <a:t>социальное обеспечение, образование).</a:t>
            </a:r>
          </a:p>
          <a:p>
            <a:pPr eaLnBrk="1" hangingPunct="1">
              <a:buFont typeface="Wingdings" pitchFamily="2" charset="2"/>
              <a:buNone/>
            </a:pPr>
            <a:r>
              <a:rPr lang="ru-RU" sz="1800" u="sng" smtClean="0">
                <a:latin typeface="Comic Sans MS" pitchFamily="66" charset="0"/>
              </a:rPr>
              <a:t>Культурные права</a:t>
            </a:r>
            <a:r>
              <a:rPr lang="ru-RU" sz="1800" smtClean="0"/>
              <a:t> </a:t>
            </a:r>
            <a:r>
              <a:rPr lang="ru-RU" sz="1800" smtClean="0">
                <a:latin typeface="Comic Sans MS" pitchFamily="66" charset="0"/>
              </a:rPr>
              <a:t>(свобода литературного, художественного,</a:t>
            </a:r>
          </a:p>
          <a:p>
            <a:pPr eaLnBrk="1" hangingPunct="1">
              <a:buFont typeface="Wingdings" pitchFamily="2" charset="2"/>
              <a:buNone/>
            </a:pPr>
            <a:r>
              <a:rPr lang="ru-RU" sz="1800" smtClean="0">
                <a:latin typeface="Comic Sans MS" pitchFamily="66" charset="0"/>
              </a:rPr>
              <a:t>научного, технического творчества, преподавания, право на участие</a:t>
            </a:r>
          </a:p>
          <a:p>
            <a:pPr eaLnBrk="1" hangingPunct="1">
              <a:buFont typeface="Wingdings" pitchFamily="2" charset="2"/>
              <a:buNone/>
            </a:pPr>
            <a:r>
              <a:rPr lang="ru-RU" sz="1800" smtClean="0">
                <a:latin typeface="Comic Sans MS" pitchFamily="66" charset="0"/>
              </a:rPr>
              <a:t>в культурной жизни и пользование достижениями культуры, на </a:t>
            </a:r>
          </a:p>
          <a:p>
            <a:pPr eaLnBrk="1" hangingPunct="1">
              <a:buFont typeface="Wingdings" pitchFamily="2" charset="2"/>
              <a:buNone/>
            </a:pPr>
            <a:r>
              <a:rPr lang="ru-RU" sz="1800" smtClean="0">
                <a:latin typeface="Comic Sans MS" pitchFamily="66" charset="0"/>
              </a:rPr>
              <a:t>      доступ к культурным ценностям).</a:t>
            </a:r>
          </a:p>
          <a:p>
            <a:pPr eaLnBrk="1" hangingPunct="1"/>
            <a:endParaRPr lang="ru-RU"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74638"/>
            <a:ext cx="8229600" cy="868362"/>
          </a:xfrm>
        </p:spPr>
        <p:txBody>
          <a:bodyPr/>
          <a:lstStyle/>
          <a:p>
            <a:pPr eaLnBrk="1" hangingPunct="1"/>
            <a:r>
              <a:rPr lang="ru-RU" sz="3200" smtClean="0"/>
              <a:t>Определения видов прав человека</a:t>
            </a:r>
          </a:p>
        </p:txBody>
      </p:sp>
      <p:sp>
        <p:nvSpPr>
          <p:cNvPr id="3" name="Содержимое 2"/>
          <p:cNvSpPr>
            <a:spLocks noGrp="1"/>
          </p:cNvSpPr>
          <p:nvPr>
            <p:ph idx="1"/>
          </p:nvPr>
        </p:nvSpPr>
        <p:spPr>
          <a:xfrm>
            <a:off x="457200" y="1214438"/>
            <a:ext cx="8229600" cy="5214937"/>
          </a:xfrm>
        </p:spPr>
        <p:txBody>
          <a:bodyPr rtlCol="0">
            <a:normAutofit fontScale="25000" lnSpcReduction="20000"/>
          </a:bodyPr>
          <a:lstStyle/>
          <a:p>
            <a:pPr eaLnBrk="1" fontAlgn="auto" hangingPunct="1">
              <a:spcAft>
                <a:spcPts val="0"/>
              </a:spcAft>
              <a:buFont typeface="Arial" charset="0"/>
              <a:buNone/>
              <a:defRPr/>
            </a:pPr>
            <a:r>
              <a:rPr lang="ru-RU" sz="5500" i="1" dirty="0" smtClean="0">
                <a:latin typeface="Times New Roman" pitchFamily="18" charset="0"/>
                <a:cs typeface="Times New Roman" pitchFamily="18" charset="0"/>
              </a:rPr>
              <a:t>• </a:t>
            </a:r>
            <a:r>
              <a:rPr lang="ru-RU" sz="6400" i="1" dirty="0" smtClean="0">
                <a:latin typeface="Times New Roman" pitchFamily="18" charset="0"/>
                <a:cs typeface="Times New Roman" pitchFamily="18" charset="0"/>
              </a:rPr>
              <a:t>личные (гражданские) права и свободы </a:t>
            </a:r>
            <a:r>
              <a:rPr lang="ru-RU" sz="6400" dirty="0" smtClean="0">
                <a:latin typeface="Times New Roman" pitchFamily="18" charset="0"/>
                <a:cs typeface="Times New Roman" pitchFamily="18" charset="0"/>
              </a:rPr>
              <a:t>– это те права и свободы, которые составляют первооснову конституционно-правового статуса личности, обеспечивают конституционную защиту всех сфер частной жизни человека (круг интересов и потребностей, мысли, суждения, записи, дневники, социальные связи, интимные стороны жизни и т. п.) от непомерного и неправомерного вмешательства государства и других лиц. Большинство из этих прав и свобод носит естественный и абсолютный характер и предоставляется всем членам российского общества независимо от наличия или отсутствия гражданства РФ;</a:t>
            </a:r>
          </a:p>
          <a:p>
            <a:pPr eaLnBrk="1" fontAlgn="auto" hangingPunct="1">
              <a:spcAft>
                <a:spcPts val="0"/>
              </a:spcAft>
              <a:buFont typeface="Arial" pitchFamily="34" charset="0"/>
              <a:buChar char="•"/>
              <a:defRPr/>
            </a:pPr>
            <a:endParaRPr lang="ru-RU" sz="6400" dirty="0" smtClean="0">
              <a:latin typeface="Times New Roman" pitchFamily="18" charset="0"/>
              <a:cs typeface="Times New Roman" pitchFamily="18" charset="0"/>
            </a:endParaRPr>
          </a:p>
          <a:p>
            <a:pPr eaLnBrk="1" fontAlgn="auto" hangingPunct="1">
              <a:spcAft>
                <a:spcPts val="0"/>
              </a:spcAft>
              <a:buFont typeface="Arial" charset="0"/>
              <a:buNone/>
              <a:defRPr/>
            </a:pPr>
            <a:r>
              <a:rPr lang="ru-RU" sz="6400" i="1" dirty="0" smtClean="0">
                <a:latin typeface="Times New Roman" pitchFamily="18" charset="0"/>
                <a:cs typeface="Times New Roman" pitchFamily="18" charset="0"/>
              </a:rPr>
              <a:t>• политические права и свободы </a:t>
            </a:r>
            <a:r>
              <a:rPr lang="ru-RU" sz="6400" dirty="0" smtClean="0">
                <a:latin typeface="Times New Roman" pitchFamily="18" charset="0"/>
                <a:cs typeface="Times New Roman" pitchFamily="18" charset="0"/>
              </a:rPr>
              <a:t>– это права и свободы, обеспечивающие участие личности (как индивидуально, так и совместно с другими лицами) в жизни общества и государства, в том числе в формировании и осуществлении публичной власти. В отличие от личных прав многие политические права и свободы принадлежат только гражданам Российской Федерации (но не все: например, свобода массовой информации, право на объединение гарантируются каждому человеку независимо от гражданства РФ);</a:t>
            </a:r>
          </a:p>
          <a:p>
            <a:pPr eaLnBrk="1" fontAlgn="auto" hangingPunct="1">
              <a:spcAft>
                <a:spcPts val="0"/>
              </a:spcAft>
              <a:buFont typeface="Arial" pitchFamily="34" charset="0"/>
              <a:buChar char="•"/>
              <a:defRPr/>
            </a:pPr>
            <a:endParaRPr lang="ru-RU" sz="6400" dirty="0" smtClean="0">
              <a:latin typeface="Times New Roman" pitchFamily="18" charset="0"/>
              <a:cs typeface="Times New Roman" pitchFamily="18" charset="0"/>
            </a:endParaRPr>
          </a:p>
          <a:p>
            <a:pPr eaLnBrk="1" fontAlgn="auto" hangingPunct="1">
              <a:spcAft>
                <a:spcPts val="0"/>
              </a:spcAft>
              <a:buFont typeface="Arial" charset="0"/>
              <a:buNone/>
              <a:defRPr/>
            </a:pPr>
            <a:r>
              <a:rPr lang="ru-RU" sz="6400" i="1" dirty="0" smtClean="0">
                <a:latin typeface="Times New Roman" pitchFamily="18" charset="0"/>
                <a:cs typeface="Times New Roman" pitchFamily="18" charset="0"/>
              </a:rPr>
              <a:t>• экономические, социальные и культурные права и свободы </a:t>
            </a:r>
            <a:r>
              <a:rPr lang="ru-RU" sz="6400" dirty="0" smtClean="0">
                <a:latin typeface="Times New Roman" pitchFamily="18" charset="0"/>
                <a:cs typeface="Times New Roman" pitchFamily="18" charset="0"/>
              </a:rPr>
              <a:t>– это права и свободы, обеспечивающие реализацию и защиту жизненных потребностей человека в экономической, социальной и культурной сферах. Права и свободы этой группы, как и личные права и свободы, не зависят от гражданства и принадлежат каждому человеку. Многие права данной группы детализируются в отраслевом законодательстве: трудовом, пенсионном, семейном, жилищном и др.</a:t>
            </a:r>
          </a:p>
          <a:p>
            <a:pPr eaLnBrk="1" fontAlgn="auto" hangingPunct="1">
              <a:spcAft>
                <a:spcPts val="0"/>
              </a:spcAft>
              <a:buFont typeface="Arial" pitchFamily="34" charset="0"/>
              <a:buChar char="•"/>
              <a:defRPr/>
            </a:pPr>
            <a:endParaRPr lang="ru-RU" sz="6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1442</Words>
  <Application>Microsoft Office PowerPoint</Application>
  <PresentationFormat>Экран (4:3)</PresentationFormat>
  <Paragraphs>119</Paragraphs>
  <Slides>31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Comic Sans MS</vt:lpstr>
      <vt:lpstr>Wingdings</vt:lpstr>
      <vt:lpstr>Times New Roman</vt:lpstr>
      <vt:lpstr>Тема Office</vt:lpstr>
      <vt:lpstr>Социальная жизнь нормирована</vt:lpstr>
      <vt:lpstr>Правовой статус личности</vt:lpstr>
      <vt:lpstr>Слайд 3</vt:lpstr>
      <vt:lpstr>Гражданство в РФ </vt:lpstr>
      <vt:lpstr>Права человека </vt:lpstr>
      <vt:lpstr>Классификации прав  человека</vt:lpstr>
      <vt:lpstr>Слайд 7</vt:lpstr>
      <vt:lpstr>Слайд 8</vt:lpstr>
      <vt:lpstr>Определения видов прав человека</vt:lpstr>
      <vt:lpstr>Слайд 10</vt:lpstr>
      <vt:lpstr>Слайд 11</vt:lpstr>
      <vt:lpstr>Обязанности гражданина</vt:lpstr>
      <vt:lpstr>Слайд 13</vt:lpstr>
      <vt:lpstr>Гарантии прав и свобод личности </vt:lpstr>
      <vt:lpstr> защита прав человека.  </vt:lpstr>
      <vt:lpstr>Слайд 16</vt:lpstr>
      <vt:lpstr>Слайд 17</vt:lpstr>
      <vt:lpstr>Соблюдение прав человека - это признак цивилизованного общества.</vt:lpstr>
      <vt:lpstr>Слайд 19</vt:lpstr>
      <vt:lpstr>Слайд 20</vt:lpstr>
      <vt:lpstr>Слайд 21</vt:lpstr>
      <vt:lpstr>Слайд 22</vt:lpstr>
      <vt:lpstr>Слайд 23</vt:lpstr>
      <vt:lpstr>Комитет по правам человека при ООН</vt:lpstr>
      <vt:lpstr>Слайд 25</vt:lpstr>
      <vt:lpstr>Слайд 26</vt:lpstr>
      <vt:lpstr>Слайд 27</vt:lpstr>
      <vt:lpstr>ЕВРОПЕЙСКАЯ СИСТЕМА ЗАЩИТЫ ПРАВ ЧЕЛОВЕКА </vt:lpstr>
      <vt:lpstr>Слайд 29</vt:lpstr>
      <vt:lpstr>Слайд 30</vt:lpstr>
      <vt:lpstr>Слайд 31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марина</cp:lastModifiedBy>
  <cp:revision>24</cp:revision>
  <dcterms:created xsi:type="dcterms:W3CDTF">2011-03-12T07:38:32Z</dcterms:created>
  <dcterms:modified xsi:type="dcterms:W3CDTF">2013-01-24T17:30:55Z</dcterms:modified>
</cp:coreProperties>
</file>