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6" r:id="rId5"/>
    <p:sldId id="278" r:id="rId6"/>
    <p:sldId id="280" r:id="rId7"/>
    <p:sldId id="279" r:id="rId8"/>
    <p:sldId id="281" r:id="rId9"/>
    <p:sldId id="282" r:id="rId10"/>
    <p:sldId id="277" r:id="rId11"/>
    <p:sldId id="28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9DCFF"/>
    <a:srgbClr val="8CC7F8"/>
    <a:srgbClr val="3333FF"/>
    <a:srgbClr val="B1EDC9"/>
    <a:srgbClr val="A1E9BE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21" autoAdjust="0"/>
    <p:restoredTop sz="94660"/>
  </p:normalViewPr>
  <p:slideViewPr>
    <p:cSldViewPr>
      <p:cViewPr>
        <p:scale>
          <a:sx n="66" d="100"/>
          <a:sy n="66" d="100"/>
        </p:scale>
        <p:origin x="-76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219200" y="381000"/>
            <a:ext cx="2297113" cy="244475"/>
          </a:xfrm>
        </p:spPr>
        <p:txBody>
          <a:bodyPr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54400" y="6308725"/>
            <a:ext cx="2133600" cy="24447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4B69056-455F-4ED1-8A1E-AC143D23F6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30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4800600"/>
            <a:ext cx="6156325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3363" y="5105400"/>
            <a:ext cx="6172200" cy="1143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690358-A37E-43FE-8D36-5A96483EE9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609600"/>
            <a:ext cx="204787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912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1C73F-BA9F-4D39-A9A1-32ECBB32E5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6400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11313"/>
            <a:ext cx="8191500" cy="47132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4770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EBD89035-191D-4549-9CF8-C2B2518583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293688" y="64770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BF61A-36F4-4407-AAB7-5B3AE0A7AC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233206-C5DD-45FB-9C7C-EB9BAD05A9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11313"/>
            <a:ext cx="4019550" cy="4713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59B321-065A-4AFD-840B-A421D19812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129C6C-E0C9-44A4-A293-FCE22799EC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77F72-1642-45DE-A1ED-5F4C56C077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2756D-4219-403B-B273-21ECCAF71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6A01E-4C33-4F59-9A1B-DE7F29CBDB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9AC3B-D8B3-4ADF-9EE4-319C917E24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Object 87"/>
          <p:cNvGraphicFramePr>
            <a:graphicFrameLocks noChangeAspect="1"/>
          </p:cNvGraphicFramePr>
          <p:nvPr/>
        </p:nvGraphicFramePr>
        <p:xfrm>
          <a:off x="0" y="0"/>
          <a:ext cx="9144000" cy="1600200"/>
        </p:xfrm>
        <a:graphic>
          <a:graphicData uri="http://schemas.openxmlformats.org/presentationml/2006/ole">
            <p:oleObj spid="_x0000_s1111" name="Image" r:id="rId15" imgW="13003175" imgH="257777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11313"/>
            <a:ext cx="81915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315200" y="6461125"/>
            <a:ext cx="1752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4770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513D59D-FCAC-4823-9A15-41E867F851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3400" y="609600"/>
            <a:ext cx="6400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3688" y="64770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304800" y="15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bg1"/>
                </a:solidFill>
              </a:rPr>
              <a:t>LOGO</a:t>
            </a:r>
          </a:p>
        </p:txBody>
      </p:sp>
      <p:pic>
        <p:nvPicPr>
          <p:cNvPr id="1108" name="Picture 84" descr="p1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9000" y="190500"/>
            <a:ext cx="1450975" cy="2095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14488"/>
            <a:ext cx="6172200" cy="271464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Informal style </a:t>
            </a:r>
            <a:b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Formal style</a:t>
            </a:r>
            <a:endParaRPr lang="en-US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496" y="5000636"/>
            <a:ext cx="2443170" cy="381000"/>
          </a:xfrm>
        </p:spPr>
        <p:txBody>
          <a:bodyPr/>
          <a:lstStyle/>
          <a:p>
            <a:r>
              <a:rPr lang="ru-RU" dirty="0" smtClean="0"/>
              <a:t>Виктория Львовна</a:t>
            </a:r>
            <a:endParaRPr lang="en-US" dirty="0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6400800" y="5181600"/>
            <a:ext cx="2743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57166"/>
            <a:ext cx="1143008" cy="357190"/>
          </a:xfrm>
          <a:prstGeom prst="roundRect">
            <a:avLst/>
          </a:prstGeom>
          <a:solidFill>
            <a:srgbClr val="B1EDC9"/>
          </a:solidFill>
          <a:ln>
            <a:solidFill>
              <a:srgbClr val="B1E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G:\turkey-letter-to-g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724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83269"/>
            <a:ext cx="1609725" cy="15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5950">
            <a:off x="7825048" y="4757942"/>
            <a:ext cx="1240734" cy="345219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00174"/>
            <a:ext cx="91005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I’m twenty years old and in my last year of a business studies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course I have already received the offer  of a job with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company where I did a placement last year however I do not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really want to accept it as it is an old fashioned firm which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doesn’t do much to develop its staff I want to find something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which is more forward looking do you think I am being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unreasonable my friends say I am turning down a golden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opportunity as the salary is good how can I find out about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opportunities in more dynamic organizations before it is too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late what do you think I should do.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83269"/>
            <a:ext cx="1609725" cy="15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5950">
            <a:off x="7825048" y="4757942"/>
            <a:ext cx="1240734" cy="3452198"/>
          </a:xfrm>
          <a:prstGeom prst="rect">
            <a:avLst/>
          </a:prstGeom>
          <a:noFill/>
        </p:spPr>
      </p:pic>
      <p:pic>
        <p:nvPicPr>
          <p:cNvPr id="10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714712" y="1857364"/>
            <a:ext cx="5429288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149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</a:t>
            </a:r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!</a:t>
            </a:r>
            <a:endParaRPr lang="ru-RU" sz="5400" b="1" kern="10" dirty="0" smtClean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  <a:p>
            <a:pPr algn="ctr"/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Good Bye! =)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57166"/>
            <a:ext cx="1143008" cy="357190"/>
          </a:xfrm>
          <a:prstGeom prst="roundRect">
            <a:avLst/>
          </a:prstGeom>
          <a:solidFill>
            <a:srgbClr val="B1EDC9"/>
          </a:solidFill>
          <a:ln>
            <a:solidFill>
              <a:srgbClr val="B1E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83269"/>
            <a:ext cx="1609725" cy="157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5950">
            <a:off x="7825048" y="4757942"/>
            <a:ext cx="1240734" cy="3452198"/>
          </a:xfrm>
          <a:prstGeom prst="rect">
            <a:avLst/>
          </a:prstGeom>
          <a:noFill/>
        </p:spPr>
      </p:pic>
      <p:pic>
        <p:nvPicPr>
          <p:cNvPr id="10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143512"/>
            <a:ext cx="747709" cy="11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143512"/>
            <a:ext cx="966782" cy="98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1571612"/>
            <a:ext cx="142876" cy="40719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7" name="Picture 2" descr="G:\065859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535140">
            <a:off x="7682173" y="4900819"/>
            <a:ext cx="1240734" cy="3452198"/>
          </a:xfrm>
          <a:prstGeom prst="rect">
            <a:avLst/>
          </a:prstGeom>
          <a:noFill/>
        </p:spPr>
      </p:pic>
      <p:pic>
        <p:nvPicPr>
          <p:cNvPr id="8" name="Picture 2" descr="G:\turkey-letter-to-g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6072206"/>
            <a:ext cx="4211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am writing to enquire about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72206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look forward to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6072206"/>
            <a:ext cx="4495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am writing in connection with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6143644"/>
            <a:ext cx="414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am sorry to inform you that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6072206"/>
            <a:ext cx="3645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am currently working at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6072206"/>
            <a:ext cx="471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 would appreciate an early reply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6072206"/>
            <a:ext cx="3623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Thanks for the invitation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28926" y="6072206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I’d love to see you again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6072206"/>
            <a:ext cx="2520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Do keep in touch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6072206"/>
            <a:ext cx="4221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Well, I think that’s all for now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6072206"/>
            <a:ext cx="42386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Why don’t you come to dinner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6072206"/>
            <a:ext cx="325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I’m looking forward to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2" name="Багетная рамка 21"/>
          <p:cNvSpPr/>
          <p:nvPr/>
        </p:nvSpPr>
        <p:spPr>
          <a:xfrm>
            <a:off x="2000232" y="5929330"/>
            <a:ext cx="5143536" cy="642942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Ящик высказываний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Половина рамки 22"/>
          <p:cNvSpPr/>
          <p:nvPr/>
        </p:nvSpPr>
        <p:spPr>
          <a:xfrm>
            <a:off x="1214414" y="1428736"/>
            <a:ext cx="285752" cy="214314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>
            <a:off x="5715008" y="1500174"/>
            <a:ext cx="285752" cy="214314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16200000" flipV="1">
            <a:off x="7179487" y="1535893"/>
            <a:ext cx="285752" cy="214314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16200000" flipV="1">
            <a:off x="2464579" y="1535893"/>
            <a:ext cx="285752" cy="214314"/>
          </a:xfrm>
          <a:prstGeom prst="halfFram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1500174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Informal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428728" y="1428736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alligraphy" pitchFamily="66" charset="0"/>
              </a:rPr>
              <a:t>Formal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33303 L -0.31059 -0.63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33303 L -0.31042 -0.56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33303 L -0.32761 -0.487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33303 L 0.16041 -0.63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33303 L 0.22344 -0.550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33303 L -0.31893 -0.424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33303 L 0.22448 -0.477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33303 L 0.20225 -0.40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3331 L 0.19114 -0.288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5 -0.33333 L -0.25955 -0.288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34352 L -0.30677 -0.2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5 -0.33333 L 0.20382 -0.225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909346"/>
            <a:ext cx="2500309" cy="194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500306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 reference to your advertisement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14488"/>
            <a:ext cx="251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your advert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am interested in applying for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285992"/>
            <a:ext cx="271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want to apply for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64305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am considered to be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929066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People think I’m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66" y="45005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have no previous work experience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496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have not worked before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8994" y="3929066"/>
            <a:ext cx="5215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am sociable and enjoy helping people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885" y="3429000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get on well with people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3000372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attach a reference from the principal of my school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357694"/>
            <a:ext cx="33328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There’s a note from the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head of my school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21495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I’m free to talk to you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248" y="5214950"/>
            <a:ext cx="3442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Drop me a line sometime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20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65950">
            <a:off x="7682173" y="4686505"/>
            <a:ext cx="1240734" cy="3452198"/>
          </a:xfrm>
          <a:prstGeom prst="rect">
            <a:avLst/>
          </a:prstGeom>
          <a:noFill/>
        </p:spPr>
      </p:pic>
      <p:pic>
        <p:nvPicPr>
          <p:cNvPr id="21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629147"/>
            <a:ext cx="3537862" cy="222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285728"/>
            <a:ext cx="1000132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87041">
            <a:off x="7682173" y="4757943"/>
            <a:ext cx="1240734" cy="3452198"/>
          </a:xfrm>
          <a:prstGeom prst="rect">
            <a:avLst/>
          </a:prstGeom>
          <a:noFill/>
        </p:spPr>
      </p:pic>
      <p:pic>
        <p:nvPicPr>
          <p:cNvPr id="7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670495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Dear Mr. Barlow,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 am writing 1______________ my forthcoming visit to London. My trip begins on 4 February and lasts till 15 February. 2__________ our telephone conversation, I would like to add that my two colleges, Mr.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Ivanov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and Mr.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Petrov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, will accompany me. I would be 3______________ if you could book two single rooms for theme in the same hotel I will stay in.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you require any further information please 4_____________.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5______________ 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Peter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Limonov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824436"/>
            <a:ext cx="2441356" cy="167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285728"/>
            <a:ext cx="1000132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776211">
            <a:off x="7682173" y="4757943"/>
            <a:ext cx="1240734" cy="3452198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5720" y="4714884"/>
            <a:ext cx="8858280" cy="4286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Dear John,</a:t>
            </a:r>
          </a:p>
        </p:txBody>
      </p:sp>
      <p:pic>
        <p:nvPicPr>
          <p:cNvPr id="8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71448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about you? Have you finished your exams yet? Perhaps we can get together when school finishes. If  you want to come down to Bristol for a weekend in July, it would be great to see you. Tell me that you think. The only other news is that my brother Andrew has got a new girlfriend. She is quite nice actually, and I think we are going to get on really well.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199155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have taken so long to write back because I have been busy studying for my exams. They are over now, and I think I have passed everything, except physics, of course.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14987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Thanks for your letter. It was great to hear from you and to hear about your skiing trip. I am glad you had  a good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00434 -0.43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551 L 2.5E-6 -0.287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2.5E-6 -0.061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288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643182"/>
            <a:ext cx="1214446" cy="8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58" y="285728"/>
            <a:ext cx="1000132" cy="2857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34306">
            <a:off x="204069" y="5363101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39353">
            <a:off x="7682172" y="5131901"/>
            <a:ext cx="1240734" cy="3452198"/>
          </a:xfrm>
          <a:prstGeom prst="rect">
            <a:avLst/>
          </a:prstGeom>
          <a:noFill/>
        </p:spPr>
      </p:pic>
      <p:pic>
        <p:nvPicPr>
          <p:cNvPr id="7" name="Picture 2" descr="G:\turkey-letter-to-go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35756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would you grateful if you send me all the necessary information. I need.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am looking forward to hearing from you.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1501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Yours faithfully,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Peter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Limonov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3116"/>
            <a:ext cx="20716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7F l., 57 Novaya St.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Moscow 334521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Russian Federation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38" y="1500174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TOEFL Services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Educational Testing Service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Box 6151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Princeton NY 085411-6151, USA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71262" y="5715016"/>
            <a:ext cx="1572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 January, 2009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0006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am writing to find out the information concerning TOEFL tests. I live in Russia and as I want to study in one of the US universities, I must take the TOEFL test to be admitted.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4331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hope you have TOEFL preparation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centres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Moscow where people can be trained to take the examination well. I will be obliged if you could inform me of the location of such </a:t>
            </a:r>
            <a:r>
              <a:rPr lang="en-US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centres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addition to it, I don’t know anything about payment policies and service fees. I wonder if you could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ell </a:t>
            </a: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about acceptable forms of payment.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071810"/>
            <a:ext cx="1007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/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Dear Sirs,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44 L -0.61563 0.08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8048E-6 L 0.72396 -0.101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1924E-6 L -0.00434 -0.39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716E-6 L 0 -0.20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076 L -1.38889E-6 0.25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79463E-6 L -1.11111E-6 0.02081 " pathEditMode="relative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3469E-6 L 4.72222E-6 0.021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857232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en-US" dirty="0">
              <a:solidFill>
                <a:schemeClr val="accent1"/>
              </a:solidFill>
              <a:latin typeface="Lucida Calligraphy" pitchFamily="66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" name="Picture 2" descr="G:\06585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48089">
            <a:off x="-160062" y="5131900"/>
            <a:ext cx="1240734" cy="3452198"/>
          </a:xfrm>
          <a:prstGeom prst="rect">
            <a:avLst/>
          </a:prstGeom>
          <a:noFill/>
        </p:spPr>
      </p:pic>
      <p:pic>
        <p:nvPicPr>
          <p:cNvPr id="6" name="Picture 2" descr="G:\06585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82477">
            <a:off x="7570439" y="4995418"/>
            <a:ext cx="1240734" cy="3452198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346" y="2000240"/>
            <a:ext cx="9144000" cy="21431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Last summer, I worked for a company  called Sunny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Days which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organises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holidays for children with disabilities. My duties included arranging sports and other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activities and taking the children for excursions. I was considered to be a hard-working and responsible employee,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my manager at Sunny Days has already offered to provide 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reference, should you require one.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am enclosing my Curriculum Vitae and I look forward to hearing from you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due course.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turkey-letter-to-g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571501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Dear Sir or Madam,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85776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am writing to apply for the temporary post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Summer Activity Co-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ordinator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as advertised in The Times last Saturday.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92906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am a second year student at Bristol University and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 currently taking my end-of-year exams. The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Summer vacation begins on 21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June and ends on 23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September, and I am hoping to find a job for as much of that period as possible.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Yours faithfully,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Kevin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Waterstone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572008"/>
            <a:ext cx="172883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45791E-7 L 0.00312 -0.61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51064E-7 L -0.00174 0.548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531E-6 L 0.00382 -0.4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52359E-6 L -0.00017 -0.20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6827E-7 L -0.00347 0.215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2128 L -0.00747 0.209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036E-7 L -0.00035 0.20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406" y="727059"/>
            <a:ext cx="6400800" cy="487363"/>
          </a:xfrm>
        </p:spPr>
        <p:txBody>
          <a:bodyPr/>
          <a:lstStyle/>
          <a:p>
            <a:r>
              <a:rPr lang="en-US" dirty="0" smtClean="0">
                <a:latin typeface="Lucida Calligraphy" pitchFamily="66" charset="0"/>
              </a:rPr>
              <a:t>Informal -Formal style</a:t>
            </a:r>
            <a:endParaRPr lang="ru-RU" dirty="0"/>
          </a:p>
        </p:txBody>
      </p:sp>
      <p:pic>
        <p:nvPicPr>
          <p:cNvPr id="5" name="Picture 2" descr="G:\turkey-letter-to-go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357222" y="-357214"/>
            <a:ext cx="2724150" cy="1476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1357298"/>
            <a:ext cx="7858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 )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»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643050"/>
            <a:ext cx="25717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question mark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semi-colon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colon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comma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apostrophe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full stop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exclamation mark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dash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Inverted commas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Brackets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8089">
            <a:off x="-17186" y="4764017"/>
            <a:ext cx="1240734" cy="3452198"/>
          </a:xfrm>
          <a:prstGeom prst="rect">
            <a:avLst/>
          </a:prstGeom>
          <a:noFill/>
        </p:spPr>
      </p:pic>
      <p:pic>
        <p:nvPicPr>
          <p:cNvPr id="9" name="Picture 2" descr="G:\06585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87041">
            <a:off x="7682173" y="4757943"/>
            <a:ext cx="1240734" cy="345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9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229450"/>
      </a:accent1>
      <a:accent2>
        <a:srgbClr val="E3892F"/>
      </a:accent2>
      <a:accent3>
        <a:srgbClr val="FFFFFF"/>
      </a:accent3>
      <a:accent4>
        <a:srgbClr val="000000"/>
      </a:accent4>
      <a:accent5>
        <a:srgbClr val="ABC8B3"/>
      </a:accent5>
      <a:accent6>
        <a:srgbClr val="CE7C2A"/>
      </a:accent6>
      <a:hlink>
        <a:srgbClr val="0099CC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64B4DC"/>
        </a:accent1>
        <a:accent2>
          <a:srgbClr val="EA4A46"/>
        </a:accent2>
        <a:accent3>
          <a:srgbClr val="FFFFFF"/>
        </a:accent3>
        <a:accent4>
          <a:srgbClr val="000000"/>
        </a:accent4>
        <a:accent5>
          <a:srgbClr val="B8D6EB"/>
        </a:accent5>
        <a:accent6>
          <a:srgbClr val="D4423F"/>
        </a:accent6>
        <a:hlink>
          <a:srgbClr val="441FCD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0048"/>
        </a:dk2>
        <a:lt2>
          <a:srgbClr val="C0C0C0"/>
        </a:lt2>
        <a:accent1>
          <a:srgbClr val="DE791E"/>
        </a:accent1>
        <a:accent2>
          <a:srgbClr val="38A0DA"/>
        </a:accent2>
        <a:accent3>
          <a:srgbClr val="FFFFFF"/>
        </a:accent3>
        <a:accent4>
          <a:srgbClr val="000000"/>
        </a:accent4>
        <a:accent5>
          <a:srgbClr val="ECBEAB"/>
        </a:accent5>
        <a:accent6>
          <a:srgbClr val="3291C5"/>
        </a:accent6>
        <a:hlink>
          <a:srgbClr val="009999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cdb2004199l</Template>
  <TotalTime>387</TotalTime>
  <Words>918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cdb2004199l</vt:lpstr>
      <vt:lpstr>Image</vt:lpstr>
      <vt:lpstr>Informal style  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Informal -Formal style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style  Formal style</dc:title>
  <dc:creator>Admin</dc:creator>
  <cp:lastModifiedBy>7</cp:lastModifiedBy>
  <cp:revision>51</cp:revision>
  <dcterms:created xsi:type="dcterms:W3CDTF">2011-02-25T19:23:05Z</dcterms:created>
  <dcterms:modified xsi:type="dcterms:W3CDTF">2011-02-28T08:07:05Z</dcterms:modified>
</cp:coreProperties>
</file>