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32"/>
  </p:notesMasterIdLst>
  <p:sldIdLst>
    <p:sldId id="256" r:id="rId2"/>
    <p:sldId id="303" r:id="rId3"/>
    <p:sldId id="259" r:id="rId4"/>
    <p:sldId id="304" r:id="rId5"/>
    <p:sldId id="260" r:id="rId6"/>
    <p:sldId id="261" r:id="rId7"/>
    <p:sldId id="301" r:id="rId8"/>
    <p:sldId id="272" r:id="rId9"/>
    <p:sldId id="281" r:id="rId10"/>
    <p:sldId id="273" r:id="rId11"/>
    <p:sldId id="277" r:id="rId12"/>
    <p:sldId id="285" r:id="rId13"/>
    <p:sldId id="299" r:id="rId14"/>
    <p:sldId id="265" r:id="rId15"/>
    <p:sldId id="280" r:id="rId16"/>
    <p:sldId id="270" r:id="rId17"/>
    <p:sldId id="276" r:id="rId18"/>
    <p:sldId id="279" r:id="rId19"/>
    <p:sldId id="271" r:id="rId20"/>
    <p:sldId id="269" r:id="rId21"/>
    <p:sldId id="305" r:id="rId22"/>
    <p:sldId id="284" r:id="rId23"/>
    <p:sldId id="267" r:id="rId24"/>
    <p:sldId id="275" r:id="rId25"/>
    <p:sldId id="286" r:id="rId26"/>
    <p:sldId id="291" r:id="rId27"/>
    <p:sldId id="290" r:id="rId28"/>
    <p:sldId id="289" r:id="rId29"/>
    <p:sldId id="268" r:id="rId30"/>
    <p:sldId id="306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5455" autoAdjust="0"/>
  </p:normalViewPr>
  <p:slideViewPr>
    <p:cSldViewPr>
      <p:cViewPr>
        <p:scale>
          <a:sx n="75" d="100"/>
          <a:sy n="75" d="100"/>
        </p:scale>
        <p:origin x="-120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590B09F-560A-4DEB-B67C-7808C957A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290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FFCB2E4A-6BAD-4F71-AF78-F0D76E72EBC3}" type="slidenum">
              <a:rPr lang="ru-RU">
                <a:latin typeface="Arial" charset="0"/>
              </a:rPr>
              <a:pPr/>
              <a:t>1</a:t>
            </a:fld>
            <a:endParaRPr lang="ru-RU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41715314-99BF-4B12-894E-C76EE1620357}" type="slidenum">
              <a:rPr lang="ru-RU">
                <a:latin typeface="Arial" charset="0"/>
              </a:rPr>
              <a:pPr/>
              <a:t>13</a:t>
            </a:fld>
            <a:endParaRPr lang="ru-RU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81E5F93-DE41-476D-B782-DDAD2C03D668}" type="slidenum">
              <a:rPr lang="ru-RU">
                <a:latin typeface="Arial" charset="0"/>
              </a:rPr>
              <a:pPr/>
              <a:t>14</a:t>
            </a:fld>
            <a:endParaRPr lang="ru-RU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A79609D-B67D-4107-B767-DF8355CFF4F1}" type="slidenum">
              <a:rPr lang="ru-RU">
                <a:latin typeface="Arial" charset="0"/>
              </a:rPr>
              <a:pPr/>
              <a:t>15</a:t>
            </a:fld>
            <a:endParaRPr lang="ru-RU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40BE8F0E-73CE-4906-8F82-D556F6AD8861}" type="slidenum">
              <a:rPr lang="ru-RU">
                <a:latin typeface="Arial" charset="0"/>
              </a:rPr>
              <a:pPr/>
              <a:t>16</a:t>
            </a:fld>
            <a:endParaRPr lang="ru-RU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DD18808-D0F3-411C-B119-E62D4B28DCDA}" type="slidenum">
              <a:rPr lang="ru-RU">
                <a:latin typeface="Arial" charset="0"/>
              </a:rPr>
              <a:pPr/>
              <a:t>17</a:t>
            </a:fld>
            <a:endParaRPr lang="ru-RU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AB6D9FA-7EF0-4C7A-ADCE-3F8670F8FB6A}" type="slidenum">
              <a:rPr lang="ru-RU">
                <a:latin typeface="Arial" charset="0"/>
              </a:rPr>
              <a:pPr/>
              <a:t>18</a:t>
            </a:fld>
            <a:endParaRPr lang="ru-RU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DF87445-592B-412B-B128-DF35C99898F0}" type="slidenum">
              <a:rPr lang="ru-RU">
                <a:latin typeface="Arial" charset="0"/>
              </a:rPr>
              <a:pPr/>
              <a:t>19</a:t>
            </a:fld>
            <a:endParaRPr lang="ru-RU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473016B-D16C-415B-A8FC-FEB8D10C1FFA}" type="slidenum">
              <a:rPr lang="ru-RU">
                <a:latin typeface="Arial" charset="0"/>
              </a:rPr>
              <a:pPr/>
              <a:t>20</a:t>
            </a:fld>
            <a:endParaRPr lang="ru-RU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F20AA81-C2A5-44D0-9CC8-6EE2C5B56CA4}" type="slidenum">
              <a:rPr lang="ru-RU">
                <a:latin typeface="Arial" charset="0"/>
              </a:rPr>
              <a:pPr/>
              <a:t>22</a:t>
            </a:fld>
            <a:endParaRPr lang="ru-RU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438DEBF7-3BE7-4A73-830C-3A59936B666D}" type="slidenum">
              <a:rPr lang="ru-RU">
                <a:latin typeface="Arial" charset="0"/>
              </a:rPr>
              <a:pPr/>
              <a:t>23</a:t>
            </a:fld>
            <a:endParaRPr lang="ru-RU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A896D82-2FE4-4B2A-ACA6-87811932F959}" type="slidenum">
              <a:rPr lang="ru-RU">
                <a:latin typeface="Arial" charset="0"/>
              </a:rPr>
              <a:pPr/>
              <a:t>3</a:t>
            </a:fld>
            <a:endParaRPr lang="ru-RU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8C2898D-1F5A-4CDE-9174-B57E41CE1451}" type="slidenum">
              <a:rPr lang="ru-RU">
                <a:latin typeface="Arial" charset="0"/>
              </a:rPr>
              <a:pPr/>
              <a:t>24</a:t>
            </a:fld>
            <a:endParaRPr lang="ru-RU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D452DA1-3EF4-4F78-BC93-AF0307DF0C1C}" type="slidenum">
              <a:rPr lang="ru-RU">
                <a:latin typeface="Arial" charset="0"/>
              </a:rPr>
              <a:pPr/>
              <a:t>25</a:t>
            </a:fld>
            <a:endParaRPr lang="ru-RU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220FA7F-6702-4BA6-982C-9223E8B78065}" type="slidenum">
              <a:rPr lang="ru-RU">
                <a:latin typeface="Arial" charset="0"/>
              </a:rPr>
              <a:pPr/>
              <a:t>26</a:t>
            </a:fld>
            <a:endParaRPr lang="ru-RU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5C1D9EE-0948-4D27-A5FC-0CA044E14261}" type="slidenum">
              <a:rPr lang="ru-RU">
                <a:latin typeface="Arial" charset="0"/>
              </a:rPr>
              <a:pPr/>
              <a:t>27</a:t>
            </a:fld>
            <a:endParaRPr lang="ru-RU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AFBF64A-36B5-446E-A9C5-120227C3DC62}" type="slidenum">
              <a:rPr lang="ru-RU">
                <a:latin typeface="Arial" charset="0"/>
              </a:rPr>
              <a:pPr/>
              <a:t>28</a:t>
            </a:fld>
            <a:endParaRPr lang="ru-RU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43E073EA-913F-4871-BEE4-0E14DF824FD8}" type="slidenum">
              <a:rPr lang="ru-RU">
                <a:latin typeface="Arial" charset="0"/>
              </a:rPr>
              <a:pPr/>
              <a:t>29</a:t>
            </a:fld>
            <a:endParaRPr lang="ru-RU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CF467CD-FB30-4A55-A87B-FD5C4F4A3299}" type="slidenum">
              <a:rPr lang="ru-RU">
                <a:latin typeface="Arial" charset="0"/>
              </a:rPr>
              <a:pPr/>
              <a:t>5</a:t>
            </a:fld>
            <a:endParaRPr lang="ru-RU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9A30E19-6C67-4070-A807-E5A3636BF93E}" type="slidenum">
              <a:rPr lang="ru-RU">
                <a:latin typeface="Arial" charset="0"/>
              </a:rPr>
              <a:pPr/>
              <a:t>6</a:t>
            </a:fld>
            <a:endParaRPr lang="ru-RU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89FBAE8F-520E-4052-ACD8-6C9AFAC71D72}" type="slidenum">
              <a:rPr lang="ru-RU">
                <a:latin typeface="Arial" charset="0"/>
              </a:rPr>
              <a:pPr/>
              <a:t>8</a:t>
            </a:fld>
            <a:endParaRPr lang="ru-RU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C3A49B0-8397-4834-B398-B2CB469223AF}" type="slidenum">
              <a:rPr lang="ru-RU">
                <a:latin typeface="Arial" charset="0"/>
              </a:rPr>
              <a:pPr/>
              <a:t>9</a:t>
            </a:fld>
            <a:endParaRPr lang="ru-RU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C5F4CE1-5B88-4E57-A619-5004EC8FA6ED}" type="slidenum">
              <a:rPr lang="ru-RU">
                <a:latin typeface="Arial" charset="0"/>
              </a:rPr>
              <a:pPr/>
              <a:t>10</a:t>
            </a:fld>
            <a:endParaRPr lang="ru-RU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292ECF7-7779-42E7-934C-AAB806E587F4}" type="slidenum">
              <a:rPr lang="ru-RU">
                <a:latin typeface="Arial" charset="0"/>
              </a:rPr>
              <a:pPr/>
              <a:t>11</a:t>
            </a:fld>
            <a:endParaRPr lang="ru-RU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E23852E-9884-4BE2-A8B7-949210078D65}" type="slidenum">
              <a:rPr lang="ru-RU">
                <a:latin typeface="Arial" charset="0"/>
              </a:rPr>
              <a:pPr/>
              <a:t>12</a:t>
            </a:fld>
            <a:endParaRPr lang="ru-RU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85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4985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6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6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6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6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6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6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6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6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6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6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7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7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7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7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7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7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7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7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7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7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98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498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4988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85CDE83-B2C3-44D4-BA29-07B5DBFF836A}" type="datetimeFigureOut">
              <a:rPr lang="ru-RU"/>
              <a:pPr/>
              <a:t>18-01-2013</a:t>
            </a:fld>
            <a:endParaRPr lang="ru-RU"/>
          </a:p>
        </p:txBody>
      </p:sp>
      <p:sp>
        <p:nvSpPr>
          <p:cNvPr id="24988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988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A81907-7701-441E-A3F5-1E1E237D5A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80" grpId="0"/>
      <p:bldP spid="24988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98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988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98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98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993CB2-44AB-4CA2-9F18-DFA8CBA2890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89C0C24-1618-4C86-8F40-7F804B094E41}" type="datetimeFigureOut">
              <a:rPr lang="ru-RU"/>
              <a:pPr/>
              <a:t>18-01-2013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0486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2336EB-C5F3-413D-A619-322BCC471D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DD3B6FC-46DC-49B9-81BA-7145B0BAEEEC}" type="datetimeFigureOut">
              <a:rPr lang="ru-RU"/>
              <a:pPr/>
              <a:t>18-01-2013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3431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D62E195-2C3B-4AD5-BCE2-693490BA016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AD1725-78EC-4C85-B3C2-5D5EB434D94D}" type="datetimeFigureOut">
              <a:rPr lang="ru-RU"/>
              <a:pPr/>
              <a:t>18-01-2013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596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961E22-6F1D-4028-BE4F-51BE0D279DF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52C563D-6DDA-48B1-8493-DF126F65A98D}" type="datetimeFigureOut">
              <a:rPr lang="ru-RU"/>
              <a:pPr/>
              <a:t>18-01-2013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942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6C5376-F1FA-4C3A-A9B0-5C9647B8366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5427F4C-2995-48E4-BD4E-95A987349EFA}" type="datetimeFigureOut">
              <a:rPr lang="ru-RU"/>
              <a:pPr/>
              <a:t>18-01-2013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454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F63EB9-2801-4EFB-ACA8-C69E75BE2F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92A6670-0A59-4629-80C7-E6C452928B27}" type="datetimeFigureOut">
              <a:rPr lang="ru-RU"/>
              <a:pPr/>
              <a:t>18-01-2013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9397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E1A9C8-697E-40E6-97CD-A1DA18B91AA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8366855-5A60-4695-BEC8-F6B6D436046E}" type="datetimeFigureOut">
              <a:rPr lang="ru-RU"/>
              <a:pPr/>
              <a:t>18-01-2013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6859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F33DAF-7853-4ECC-BDF4-1127E4F01FD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9AEF111-6B4D-4CE0-9E28-729FFBCCCFA4}" type="datetimeFigureOut">
              <a:rPr lang="ru-RU"/>
              <a:pPr/>
              <a:t>18-01-2013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841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E5567D-E167-4D9B-91D6-9CF7D74E18B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82A3867-E55F-4D78-83B8-B83DD8F136EE}" type="datetimeFigureOut">
              <a:rPr lang="ru-RU"/>
              <a:pPr/>
              <a:t>18-01-2013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7657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5EBCDC-E289-4054-9755-AAEB7B6179A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089C9C3-8604-4A59-AFC0-5D5BECCF8E87}" type="datetimeFigureOut">
              <a:rPr lang="ru-RU"/>
              <a:pPr/>
              <a:t>18-01-2013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8693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4BA791-3C47-4318-BF06-DE235DCA905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96C74A6-E4C1-49AC-AEF6-8160A6BC4DF6}" type="datetimeFigureOut">
              <a:rPr lang="ru-RU"/>
              <a:pPr/>
              <a:t>18-01-2013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187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3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488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3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3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3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3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4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4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4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4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4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4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5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5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5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5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88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88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88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488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CD6355D-154D-4186-B493-B05E0B12158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488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AB54543-E042-4D81-8F80-8A7EA0B53128}" type="datetimeFigureOut">
              <a:rPr lang="ru-RU"/>
              <a:pPr/>
              <a:t>18-01-2013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8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8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8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8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8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8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8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8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8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56" grpId="0"/>
      <p:bldP spid="24885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88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88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88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88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88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88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88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88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88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88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88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88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88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88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88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88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88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88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88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88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-prirod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450" y="765175"/>
            <a:ext cx="6337300" cy="1684338"/>
          </a:xfrm>
        </p:spPr>
        <p:txBody>
          <a:bodyPr anchor="b" anchorCtr="0">
            <a:noAutofit/>
          </a:bodyPr>
          <a:lstStyle/>
          <a:p>
            <a:r>
              <a:rPr lang="ru-RU" dirty="0"/>
              <a:t> </a:t>
            </a:r>
            <a:r>
              <a:rPr lang="ru-RU" sz="3200" dirty="0"/>
              <a:t>Добро и зло </a:t>
            </a:r>
            <a:br>
              <a:rPr lang="ru-RU" sz="3200" dirty="0"/>
            </a:br>
            <a:r>
              <a:rPr lang="ru-RU" sz="3200" dirty="0"/>
              <a:t>в повести </a:t>
            </a:r>
            <a:r>
              <a:rPr lang="ru-RU" sz="3200" dirty="0" err="1"/>
              <a:t>Г.Н.Троепольского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   «Белый Бим черное ухо»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580063" y="3357563"/>
            <a:ext cx="3563937" cy="25209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Урок внеклассного чтения</a:t>
            </a:r>
            <a:r>
              <a:rPr lang="en-US" sz="2800" dirty="0"/>
              <a:t> </a:t>
            </a:r>
            <a:r>
              <a:rPr lang="ru-RU" sz="2800" dirty="0"/>
              <a:t>в </a:t>
            </a:r>
            <a:r>
              <a:rPr lang="en-US" sz="2800" dirty="0"/>
              <a:t>6</a:t>
            </a:r>
            <a:r>
              <a:rPr lang="ru-RU" sz="2800" dirty="0"/>
              <a:t>-м классе</a:t>
            </a:r>
            <a:endParaRPr lang="en-US" sz="28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Учитель: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Павлова А.Н.</a:t>
            </a:r>
          </a:p>
        </p:txBody>
      </p:sp>
      <p:pic>
        <p:nvPicPr>
          <p:cNvPr id="6148" name="Picture 9" descr="Иллюстрация № 1 к книге &quot;Белый Бим Черное ухо&quot;, фотография, изображение,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0" y="2924944"/>
            <a:ext cx="3841177" cy="287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03575" y="6021388"/>
            <a:ext cx="199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/>
              <a:t>Санкт-Петербург</a:t>
            </a:r>
          </a:p>
          <a:p>
            <a:pPr algn="ctr"/>
            <a:r>
              <a:rPr lang="ru-RU"/>
              <a:t>2012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059113" y="193130"/>
            <a:ext cx="2878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ГБОУ Гимназия № 278</a:t>
            </a:r>
          </a:p>
          <a:p>
            <a:r>
              <a:rPr lang="ru-RU" dirty="0"/>
              <a:t>Адмиралтейского района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8062912" cy="1368425"/>
          </a:xfrm>
        </p:spPr>
        <p:txBody>
          <a:bodyPr anchorCtr="0">
            <a:normAutofit/>
          </a:bodyPr>
          <a:lstStyle/>
          <a:p>
            <a:r>
              <a:rPr lang="ru-RU" sz="3500" dirty="0"/>
              <a:t>Счастливые минуты в жизни Бима и его хозяина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1412875"/>
            <a:ext cx="4824413" cy="28082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…</a:t>
            </a:r>
            <a:r>
              <a:rPr lang="ru-RU" sz="2800" dirty="0"/>
              <a:t>На лугу оба забывали обо всем. Здесь можно бегать, резвиться, гоняться за бабочками, барахтаться в траве – все было позволительно…</a:t>
            </a:r>
          </a:p>
        </p:txBody>
      </p:sp>
      <p:pic>
        <p:nvPicPr>
          <p:cNvPr id="14342" name="Picture 6" descr="2068328000a7d2b783521f0d31e7b23065b41715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0"/>
          <a:stretch/>
        </p:blipFill>
        <p:spPr bwMode="auto">
          <a:xfrm>
            <a:off x="5148263" y="1268413"/>
            <a:ext cx="3778250" cy="33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4797425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2800" b="1" dirty="0">
                <a:latin typeface="Times New Roman" pitchFamily="18" charset="0"/>
              </a:rPr>
              <a:t>Друзья все больше и больше                               друг друга,                          и жили                                         -</a:t>
            </a:r>
            <a:endParaRPr lang="ru-RU" sz="2000" dirty="0">
              <a:solidFill>
                <a:srgbClr val="456867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2800" b="1" dirty="0">
                <a:latin typeface="Times New Roman" pitchFamily="18" charset="0"/>
              </a:rPr>
              <a:t>– человек и собака</a:t>
            </a:r>
            <a:r>
              <a:rPr lang="en-US" sz="2800" b="1" dirty="0">
                <a:latin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074443" y="4782949"/>
            <a:ext cx="21542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i="1" dirty="0">
                <a:latin typeface="Times New Roman" pitchFamily="18" charset="0"/>
              </a:rPr>
              <a:t>понимали</a:t>
            </a:r>
            <a:r>
              <a:rPr lang="ru-RU" sz="3200" b="1" dirty="0">
                <a:solidFill>
                  <a:srgbClr val="456867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456867"/>
                </a:solidFill>
                <a:latin typeface="Times New Roman" pitchFamily="18" charset="0"/>
              </a:rPr>
              <a:t> </a:t>
            </a:r>
            <a:endParaRPr lang="ru-RU" sz="2000" dirty="0">
              <a:solidFill>
                <a:srgbClr val="456867"/>
              </a:solidFill>
              <a:latin typeface="Times New Roman" pitchFamily="18" charset="0"/>
            </a:endParaRPr>
          </a:p>
          <a:p>
            <a:pPr eaLnBrk="1" hangingPunct="1"/>
            <a:endParaRPr lang="ru-RU" sz="2000" dirty="0">
              <a:latin typeface="Times New Roman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389162" y="5194300"/>
            <a:ext cx="178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ru-RU" sz="3200" b="1" i="1" dirty="0">
                <a:latin typeface="Times New Roman" pitchFamily="18" charset="0"/>
              </a:rPr>
              <a:t>любили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991720" y="5229225"/>
            <a:ext cx="2295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ru-RU" sz="3200" b="1" i="1" dirty="0">
                <a:latin typeface="Times New Roman" pitchFamily="18" charset="0"/>
              </a:rPr>
              <a:t>на равных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14345" grpId="0"/>
      <p:bldP spid="143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43000"/>
          </a:xfrm>
        </p:spPr>
        <p:txBody>
          <a:bodyPr anchorCtr="0">
            <a:normAutofit/>
          </a:bodyPr>
          <a:lstStyle/>
          <a:p>
            <a:r>
              <a:rPr lang="ru-RU" sz="3400"/>
              <a:t>Счастливые минуты в жизни Бима и его хозяина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844675"/>
            <a:ext cx="5184775" cy="3600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Так теплая дружба и преданность становились счастьем, потому что каждый понимал каждого и каждый не требовал от другого больше того, что он может дать. В этом основа, соль дружбы.</a:t>
            </a: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" b="30219"/>
          <a:stretch>
            <a:fillRect/>
          </a:stretch>
        </p:blipFill>
        <p:spPr bwMode="auto">
          <a:xfrm>
            <a:off x="5724128" y="1916832"/>
            <a:ext cx="3128963" cy="3240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258888" y="5589588"/>
            <a:ext cx="67865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i="1"/>
              <a:t>Найдите ключевые слова, обозначающие </a:t>
            </a:r>
          </a:p>
          <a:p>
            <a:pPr algn="ctr"/>
            <a:r>
              <a:rPr lang="ru-RU" sz="2400" b="1" i="1"/>
              <a:t>состояние Бима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683568" y="2780928"/>
            <a:ext cx="208823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2123728" y="3645025"/>
            <a:ext cx="13681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2123728" y="4005064"/>
            <a:ext cx="19442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2051720" y="5373216"/>
            <a:ext cx="21602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683568" y="3162052"/>
            <a:ext cx="14401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2555776" y="2348880"/>
            <a:ext cx="129614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0"/>
            <a:ext cx="6697662" cy="1143000"/>
          </a:xfrm>
        </p:spPr>
        <p:txBody>
          <a:bodyPr anchorCtr="0">
            <a:noAutofit/>
          </a:bodyPr>
          <a:lstStyle/>
          <a:p>
            <a:r>
              <a:rPr lang="ru-RU" sz="4800"/>
              <a:t>Весенний пейзаж</a:t>
            </a:r>
          </a:p>
        </p:txBody>
      </p:sp>
      <p:pic>
        <p:nvPicPr>
          <p:cNvPr id="20483" name="Picture 4" descr="Vesna-Kraev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981075"/>
            <a:ext cx="7343775" cy="5030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68313" y="5997575"/>
            <a:ext cx="8675687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“Время неостановимо, неудержимо и неумолимо. Все – во времени и движении”. (Докажите тезис)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7777163" cy="1008063"/>
          </a:xfrm>
        </p:spPr>
        <p:txBody>
          <a:bodyPr anchorCtr="0">
            <a:noAutofit/>
          </a:bodyPr>
          <a:lstStyle/>
          <a:p>
            <a:r>
              <a:rPr lang="ru-RU" sz="3200">
                <a:solidFill>
                  <a:schemeClr val="tx1"/>
                </a:solidFill>
              </a:rPr>
              <a:t>«В осеннем солнечном лесу человек становится чище»</a:t>
            </a:r>
            <a:br>
              <a:rPr lang="ru-RU" sz="3200">
                <a:solidFill>
                  <a:schemeClr val="tx1"/>
                </a:solidFill>
              </a:rPr>
            </a:br>
            <a:endParaRPr lang="ru-RU" sz="3200">
              <a:solidFill>
                <a:schemeClr val="tx1"/>
              </a:solidFill>
            </a:endParaRPr>
          </a:p>
        </p:txBody>
      </p:sp>
      <p:pic>
        <p:nvPicPr>
          <p:cNvPr id="32771" name="Picture 4" descr="park-in-Kuskovo-769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989138"/>
            <a:ext cx="7056437" cy="4705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132138" y="1268413"/>
            <a:ext cx="3014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/>
              <a:t>(Докажите тезис)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 anchorCtr="0">
            <a:noAutofit/>
          </a:bodyPr>
          <a:lstStyle/>
          <a:p>
            <a:r>
              <a:rPr lang="ru-RU" sz="3800" dirty="0"/>
              <a:t>Роль пейзажа в счастливые минуты </a:t>
            </a:r>
          </a:p>
        </p:txBody>
      </p:sp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1158875" y="44132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36550" y="1628775"/>
            <a:ext cx="1479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ru-RU" sz="3200" dirty="0">
                <a:latin typeface="Times New Roman" pitchFamily="18" charset="0"/>
              </a:rPr>
              <a:t>Краски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23850" y="2420938"/>
            <a:ext cx="1254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ru-RU" sz="3200" dirty="0">
                <a:latin typeface="Times New Roman" pitchFamily="18" charset="0"/>
              </a:rPr>
              <a:t>Звуки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63525" y="3213100"/>
            <a:ext cx="1531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ru-RU" sz="3200" dirty="0">
                <a:latin typeface="Times New Roman" pitchFamily="18" charset="0"/>
              </a:rPr>
              <a:t>Запахи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50825" y="4076700"/>
            <a:ext cx="2820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ru-RU" sz="3200" dirty="0">
                <a:latin typeface="Times New Roman" pitchFamily="18" charset="0"/>
              </a:rPr>
              <a:t>Пространство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116013" y="5013325"/>
            <a:ext cx="66659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i="1" dirty="0"/>
              <a:t>Подберите слова, </a:t>
            </a:r>
          </a:p>
          <a:p>
            <a:pPr algn="ctr"/>
            <a:r>
              <a:rPr lang="ru-RU" sz="3200" b="1" i="1" dirty="0"/>
              <a:t>отражающие состояние героя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4" grpId="0"/>
      <p:bldP spid="19465" grpId="0"/>
      <p:bldP spid="194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>
            <a:noAutofit/>
          </a:bodyPr>
          <a:lstStyle/>
          <a:p>
            <a:r>
              <a:rPr lang="ru-RU" sz="4800"/>
              <a:t>Суровый мир</a:t>
            </a:r>
          </a:p>
        </p:txBody>
      </p:sp>
      <p:pic>
        <p:nvPicPr>
          <p:cNvPr id="21507" name="Picture 27" descr="1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2106612" cy="2160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1543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6810"/>
              </p:ext>
            </p:extLst>
          </p:nvPr>
        </p:nvGraphicFramePr>
        <p:xfrm>
          <a:off x="214884" y="2204864"/>
          <a:ext cx="8929116" cy="5169392"/>
        </p:xfrm>
        <a:graphic>
          <a:graphicData uri="http://schemas.openxmlformats.org/drawingml/2006/table">
            <a:tbl>
              <a:tblPr/>
              <a:tblGrid>
                <a:gridCol w="4320604"/>
                <a:gridCol w="4608512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5. “Не верил он этому ласковому, вкрадчивому тону, этой лести и заискиванию после побоев. Бим начинал терять веру в человека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9632" y="2491200"/>
            <a:ext cx="1870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Цитата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2244977"/>
            <a:ext cx="3564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Где и что</a:t>
            </a:r>
          </a:p>
          <a:p>
            <a:r>
              <a:rPr lang="ru-RU" sz="3600" dirty="0" smtClean="0"/>
              <a:t>произошло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1273" y="3645024"/>
            <a:ext cx="45727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Встреча с Серым. </a:t>
            </a:r>
          </a:p>
          <a:p>
            <a:r>
              <a:rPr lang="ru-RU" sz="2800" dirty="0" smtClean="0"/>
              <a:t>Человек снял с </a:t>
            </a:r>
          </a:p>
          <a:p>
            <a:r>
              <a:rPr lang="ru-RU" sz="2800" dirty="0"/>
              <a:t>о</a:t>
            </a:r>
            <a:r>
              <a:rPr lang="ru-RU" sz="2800" dirty="0" smtClean="0"/>
              <a:t>шейника Бима табличку, </a:t>
            </a:r>
          </a:p>
          <a:p>
            <a:r>
              <a:rPr lang="ru-RU" sz="2800" dirty="0" smtClean="0"/>
              <a:t>избил и выгнал его.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188913"/>
            <a:ext cx="5127625" cy="649287"/>
          </a:xfrm>
        </p:spPr>
        <p:txBody>
          <a:bodyPr anchorCtr="0">
            <a:noAutofit/>
          </a:bodyPr>
          <a:lstStyle/>
          <a:p>
            <a:r>
              <a:rPr lang="ru-RU" sz="4800" dirty="0"/>
              <a:t>Суровый </a:t>
            </a:r>
            <a:r>
              <a:rPr lang="ru-RU" sz="4800" dirty="0" smtClean="0"/>
              <a:t>мир</a:t>
            </a:r>
            <a:endParaRPr lang="ru-RU" sz="4800" dirty="0"/>
          </a:p>
        </p:txBody>
      </p:sp>
      <p:graphicFrame>
        <p:nvGraphicFramePr>
          <p:cNvPr id="22554" name="Group 26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350313439"/>
              </p:ext>
            </p:extLst>
          </p:nvPr>
        </p:nvGraphicFramePr>
        <p:xfrm>
          <a:off x="250825" y="1052513"/>
          <a:ext cx="8893175" cy="5128022"/>
        </p:xfrm>
        <a:graphic>
          <a:graphicData uri="http://schemas.openxmlformats.org/drawingml/2006/table">
            <a:tbl>
              <a:tblPr/>
              <a:tblGrid>
                <a:gridCol w="5518150"/>
                <a:gridCol w="3375025"/>
              </a:tblGrid>
              <a:tr h="122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56" name="Picture 28" descr="17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17" y="3836219"/>
            <a:ext cx="3268351" cy="217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340768"/>
            <a:ext cx="1870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Цитата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085174" y="1094546"/>
            <a:ext cx="2698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Где и что</a:t>
            </a:r>
          </a:p>
          <a:p>
            <a:r>
              <a:rPr lang="ru-RU" sz="3600" dirty="0" smtClean="0"/>
              <a:t> произошло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2420888"/>
            <a:ext cx="27478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Происшествие </a:t>
            </a:r>
          </a:p>
          <a:p>
            <a:r>
              <a:rPr lang="ru-RU" sz="2800" dirty="0" smtClean="0"/>
              <a:t>на железной</a:t>
            </a:r>
          </a:p>
          <a:p>
            <a:r>
              <a:rPr lang="ru-RU" sz="2800" dirty="0" smtClean="0"/>
              <a:t>дороге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335818"/>
            <a:ext cx="5184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«Вот так где-то кто-то перевернул стрелку той дороги, по которой доверительно шел Бим. И никакому кто-то нет дела до того, что какой-то собаке защемило ногу и она стала калекой».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5614" y="476672"/>
            <a:ext cx="4845226" cy="846931"/>
          </a:xfrm>
        </p:spPr>
        <p:txBody>
          <a:bodyPr anchorCtr="0">
            <a:noAutofit/>
          </a:bodyPr>
          <a:lstStyle/>
          <a:p>
            <a:r>
              <a:rPr lang="ru-RU" dirty="0" smtClean="0"/>
              <a:t>Суровый </a:t>
            </a:r>
            <a:r>
              <a:rPr lang="ru-RU" dirty="0"/>
              <a:t>мир</a:t>
            </a:r>
          </a:p>
        </p:txBody>
      </p:sp>
      <p:graphicFrame>
        <p:nvGraphicFramePr>
          <p:cNvPr id="2358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79935"/>
              </p:ext>
            </p:extLst>
          </p:nvPr>
        </p:nvGraphicFramePr>
        <p:xfrm>
          <a:off x="251520" y="1700808"/>
          <a:ext cx="8640960" cy="4242544"/>
        </p:xfrm>
        <a:graphic>
          <a:graphicData uri="http://schemas.openxmlformats.org/drawingml/2006/table">
            <a:tbl>
              <a:tblPr/>
              <a:tblGrid>
                <a:gridCol w="5178189"/>
                <a:gridCol w="3462771"/>
              </a:tblGrid>
              <a:tr h="1296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                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80" name="Picture 4" descr="3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95075"/>
            <a:ext cx="2376264" cy="19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7776" y="1830020"/>
            <a:ext cx="1870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Цитата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763344" y="1700808"/>
            <a:ext cx="2698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Где и что</a:t>
            </a:r>
          </a:p>
          <a:p>
            <a:r>
              <a:rPr lang="ru-RU" sz="3600" dirty="0" smtClean="0"/>
              <a:t> произошло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868143" y="3140968"/>
            <a:ext cx="25916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Клим избил </a:t>
            </a:r>
          </a:p>
          <a:p>
            <a:r>
              <a:rPr lang="ru-RU" sz="2800" dirty="0" smtClean="0"/>
              <a:t>Бима на охоте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2376" y="3140968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«Внутри  что-то оборвалось от удара, и это что-то стало теплым, оно захватило дыхание, сперло грудь, оттого он и потерял сознание»</a:t>
            </a:r>
            <a:endParaRPr lang="ru-RU" sz="28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323528" y="2996952"/>
            <a:ext cx="51125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5436096" y="2996952"/>
            <a:ext cx="0" cy="2952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19" name="Прямая соединительная линия 86018"/>
          <p:cNvCxnSpPr/>
          <p:nvPr/>
        </p:nvCxnSpPr>
        <p:spPr bwMode="auto">
          <a:xfrm>
            <a:off x="251520" y="2996952"/>
            <a:ext cx="0" cy="29523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21" name="Прямая соединительная линия 86020"/>
          <p:cNvCxnSpPr/>
          <p:nvPr/>
        </p:nvCxnSpPr>
        <p:spPr bwMode="auto">
          <a:xfrm flipH="1">
            <a:off x="251520" y="5949280"/>
            <a:ext cx="518457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>
            <a:noAutofit/>
          </a:bodyPr>
          <a:lstStyle/>
          <a:p>
            <a:r>
              <a:rPr lang="ru-RU"/>
              <a:t>Суровый мир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4294967295"/>
          </p:nvPr>
        </p:nvSpPr>
        <p:spPr>
          <a:xfrm flipH="1">
            <a:off x="7705725" y="5705475"/>
            <a:ext cx="73025" cy="71438"/>
          </a:xfrm>
        </p:spPr>
        <p:txBody>
          <a:bodyPr>
            <a:normAutofit fontScale="25000" lnSpcReduction="20000"/>
          </a:bodyPr>
          <a:lstStyle/>
          <a:p>
            <a:pPr lvl="2">
              <a:lnSpc>
                <a:spcPct val="60000"/>
              </a:lnSpc>
            </a:pPr>
            <a:endParaRPr lang="ru-RU" sz="300"/>
          </a:p>
        </p:txBody>
      </p:sp>
      <p:graphicFrame>
        <p:nvGraphicFramePr>
          <p:cNvPr id="2563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972069"/>
              </p:ext>
            </p:extLst>
          </p:nvPr>
        </p:nvGraphicFramePr>
        <p:xfrm>
          <a:off x="179512" y="1484313"/>
          <a:ext cx="8784976" cy="4392959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108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               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4116" y="1916832"/>
            <a:ext cx="1870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Цитата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1547500"/>
            <a:ext cx="23022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Где и что </a:t>
            </a:r>
          </a:p>
          <a:p>
            <a:r>
              <a:rPr lang="ru-RU" sz="3200" dirty="0" smtClean="0"/>
              <a:t>произошло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996952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«Бим провожал взглядом </a:t>
            </a:r>
          </a:p>
          <a:p>
            <a:r>
              <a:rPr lang="ru-RU" sz="2800" dirty="0" smtClean="0"/>
              <a:t>удаляющийся свет</a:t>
            </a:r>
          </a:p>
          <a:p>
            <a:r>
              <a:rPr lang="ru-RU" sz="2800" dirty="0"/>
              <a:t>ф</a:t>
            </a:r>
            <a:r>
              <a:rPr lang="ru-RU" sz="2800" dirty="0" smtClean="0"/>
              <a:t>онарика и молчал в удивлении, в неведении и горькой обиде».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3006080"/>
            <a:ext cx="33908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Папа Толика, Семен Петрович,</a:t>
            </a:r>
          </a:p>
          <a:p>
            <a:r>
              <a:rPr lang="ru-RU" sz="2800" dirty="0"/>
              <a:t>у</a:t>
            </a:r>
            <a:r>
              <a:rPr lang="ru-RU" sz="2800" dirty="0" smtClean="0"/>
              <a:t>вез ночью Бима в лес, привязал к дереву и бросил.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004048" y="1547500"/>
            <a:ext cx="0" cy="43297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43000"/>
          </a:xfrm>
        </p:spPr>
        <p:txBody>
          <a:bodyPr anchorCtr="0">
            <a:noAutofit/>
          </a:bodyPr>
          <a:lstStyle/>
          <a:p>
            <a:r>
              <a:rPr lang="ru-RU"/>
              <a:t>Суровый мир</a:t>
            </a:r>
          </a:p>
        </p:txBody>
      </p:sp>
      <p:graphicFrame>
        <p:nvGraphicFramePr>
          <p:cNvPr id="28690" name="Group 18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399510179"/>
              </p:ext>
            </p:extLst>
          </p:nvPr>
        </p:nvGraphicFramePr>
        <p:xfrm>
          <a:off x="0" y="1196975"/>
          <a:ext cx="9144000" cy="4505326"/>
        </p:xfrm>
        <a:graphic>
          <a:graphicData uri="http://schemas.openxmlformats.org/drawingml/2006/table">
            <a:tbl>
              <a:tblPr/>
              <a:tblGrid>
                <a:gridCol w="6299200"/>
                <a:gridCol w="284480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63688" y="1490881"/>
            <a:ext cx="1870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Цитата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420172" y="1135916"/>
            <a:ext cx="24160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Где и что</a:t>
            </a:r>
          </a:p>
          <a:p>
            <a:r>
              <a:rPr lang="ru-RU" sz="3200" dirty="0" smtClean="0"/>
              <a:t> произошло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6720" y="2348880"/>
            <a:ext cx="6121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«Потом снова к двери, снова нюхал через щель и наконец установил по запахам: во дворе что-то тревожное. И вновь ходил, ходил, шаркая когтями по жести, разогреваясь и будто готовясь к чему-то, разминаясь».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20172" y="2564904"/>
            <a:ext cx="2544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Бим схвачен </a:t>
            </a:r>
          </a:p>
          <a:p>
            <a:r>
              <a:rPr lang="ru-RU" sz="2800" dirty="0" smtClean="0"/>
              <a:t>Собачниками и посажен в фургон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5165" y="116632"/>
            <a:ext cx="8362950" cy="1417638"/>
          </a:xfrm>
        </p:spPr>
        <p:txBody>
          <a:bodyPr/>
          <a:lstStyle/>
          <a:p>
            <a:r>
              <a:rPr lang="ru-RU" sz="3100" b="1" i="1" dirty="0"/>
              <a:t>Какие произведения и каких авторов</a:t>
            </a:r>
            <a:br>
              <a:rPr lang="ru-RU" sz="3100" b="1" i="1" dirty="0"/>
            </a:br>
            <a:r>
              <a:rPr lang="ru-RU" sz="3100" b="1" i="1" dirty="0"/>
              <a:t>вам известны, кроме повести о Биме?</a:t>
            </a:r>
          </a:p>
        </p:txBody>
      </p:sp>
      <p:pic>
        <p:nvPicPr>
          <p:cNvPr id="172038" name="Picture 6" descr="kashtanka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1992313"/>
            <a:ext cx="2876550" cy="2155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037" name="Picture 5" descr="cheh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5549"/>
            <a:ext cx="3051175" cy="4321175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3708400" y="4149725"/>
            <a:ext cx="2305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/>
            <a:endParaRPr lang="ru-RU" sz="2800"/>
          </a:p>
          <a:p>
            <a:pPr algn="r" eaLnBrk="1" hangingPunct="1"/>
            <a:r>
              <a:rPr lang="ru-RU" sz="2800"/>
              <a:t>«Каштанка»</a:t>
            </a:r>
          </a:p>
        </p:txBody>
      </p:sp>
      <p:pic>
        <p:nvPicPr>
          <p:cNvPr id="172041" name="Picture 9" descr="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1628775"/>
            <a:ext cx="2452687" cy="3240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6443663" y="5013325"/>
            <a:ext cx="2519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sz="2800" dirty="0"/>
              <a:t>«Белолобый»</a:t>
            </a: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530225" y="5994400"/>
            <a:ext cx="1971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ru-RU" sz="2800" dirty="0"/>
              <a:t>А.П. Чехов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40" grpId="0"/>
      <p:bldP spid="172043" grpId="0"/>
      <p:bldP spid="1720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>
            <a:noAutofit/>
          </a:bodyPr>
          <a:lstStyle/>
          <a:p>
            <a:r>
              <a:rPr lang="ru-RU" sz="3600"/>
              <a:t>Анализ эпизода «Гроза в лесу»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600200"/>
            <a:ext cx="8291512" cy="4708525"/>
          </a:xfrm>
        </p:spPr>
        <p:txBody>
          <a:bodyPr/>
          <a:lstStyle/>
          <a:p>
            <a:r>
              <a:rPr lang="ru-RU"/>
              <a:t>Прочитайте отрывок.</a:t>
            </a:r>
          </a:p>
          <a:p>
            <a:r>
              <a:rPr lang="ru-RU"/>
              <a:t>Какие изобразительно-выразительные средства точно и образно передают состояние природы?</a:t>
            </a:r>
          </a:p>
          <a:p>
            <a:r>
              <a:rPr lang="ru-RU"/>
              <a:t>Как это описание помогает понять состояние Бима?</a:t>
            </a:r>
          </a:p>
          <a:p>
            <a:pPr>
              <a:buFont typeface="Wingdings" pitchFamily="2" charset="2"/>
              <a:buNone/>
            </a:pPr>
            <a:r>
              <a:rPr lang="ru-RU"/>
              <a:t>   Какую роль сыграл этот эпизод в жизни Бима?</a:t>
            </a:r>
          </a:p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9" name="Picture 5" descr="6841d1157653906-dozory-nebo-na-5-6-sl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78359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2411760" y="116632"/>
            <a:ext cx="4105275" cy="557213"/>
          </a:xfrm>
        </p:spPr>
        <p:txBody>
          <a:bodyPr anchorCtr="0">
            <a:noAutofit/>
          </a:bodyPr>
          <a:lstStyle/>
          <a:p>
            <a:r>
              <a:rPr lang="ru-RU" sz="3500" dirty="0"/>
              <a:t>Гроза в лесу</a:t>
            </a:r>
          </a:p>
        </p:txBody>
      </p:sp>
      <p:graphicFrame>
        <p:nvGraphicFramePr>
          <p:cNvPr id="27674" name="Group 26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49119459"/>
              </p:ext>
            </p:extLst>
          </p:nvPr>
        </p:nvGraphicFramePr>
        <p:xfrm>
          <a:off x="0" y="772696"/>
          <a:ext cx="9180512" cy="7046976"/>
        </p:xfrm>
        <a:graphic>
          <a:graphicData uri="http://schemas.openxmlformats.org/drawingml/2006/table">
            <a:tbl>
              <a:tblPr/>
              <a:tblGrid>
                <a:gridCol w="4987032"/>
                <a:gridCol w="4193480"/>
              </a:tblGrid>
              <a:tr h="607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Состояние Бима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Состояние природы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3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Темной-темной осенней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ночью сидела в лесу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собака под могучими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деревьями, привязанная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на веревке…Бим прижался к дереву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боком, в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непроглядной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темноте,  слился с нею,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одинокий, беззащитный,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брошенный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человеком,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которому он не сделал никакого зла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.                                                  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В черной ночи еще раз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пророкотал гром… 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прокатился по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безлистому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лесу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грузно и широко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…Ветви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деревьев заныли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как от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предчувствия беды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, стволы, что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послабее, закачались, и наконец все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слилось в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единый тревожный черный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шум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 anchorCtr="0">
            <a:noAutofit/>
          </a:bodyPr>
          <a:lstStyle/>
          <a:p>
            <a:r>
              <a:rPr lang="ru-RU" sz="3600"/>
              <a:t>Кто помогал Биму? </a:t>
            </a:r>
            <a:br>
              <a:rPr lang="ru-RU" sz="3600"/>
            </a:br>
            <a:r>
              <a:rPr lang="ru-RU" sz="3600"/>
              <a:t>Что объединяет этих персонажей?</a:t>
            </a:r>
          </a:p>
        </p:txBody>
      </p:sp>
      <p:graphicFrame>
        <p:nvGraphicFramePr>
          <p:cNvPr id="30750" name="Group 30"/>
          <p:cNvGraphicFramePr>
            <a:graphicFrameLocks noGrp="1"/>
          </p:cNvGraphicFramePr>
          <p:nvPr>
            <p:ph type="tbl" idx="4294967295"/>
          </p:nvPr>
        </p:nvGraphicFramePr>
        <p:xfrm>
          <a:off x="468313" y="1412875"/>
          <a:ext cx="3497262" cy="4765993"/>
        </p:xfrm>
        <a:graphic>
          <a:graphicData uri="http://schemas.openxmlformats.org/drawingml/2006/table">
            <a:tbl>
              <a:tblPr/>
              <a:tblGrid>
                <a:gridCol w="3497262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Степановна и Люся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Даша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Толик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Хрисан Андреевич и Алеша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4427538" y="1484313"/>
            <a:ext cx="39084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7200" dirty="0"/>
              <a:t>Доброта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3995738" y="3141663"/>
            <a:ext cx="50038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“Есть скромные люди с чистым сердцем, незаметные и маленькие, но с огромной душой. Они-то и украшают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жизнь…”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1" grpId="0"/>
      <p:bldP spid="307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95963" y="260350"/>
            <a:ext cx="3348037" cy="803275"/>
          </a:xfrm>
        </p:spPr>
        <p:txBody>
          <a:bodyPr anchorCtr="0">
            <a:noAutofit/>
          </a:bodyPr>
          <a:lstStyle/>
          <a:p>
            <a:r>
              <a:rPr lang="ru-RU" sz="3600"/>
              <a:t>Памятник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33375"/>
            <a:ext cx="6192838" cy="62658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   </a:t>
            </a:r>
            <a:r>
              <a:rPr lang="ru-RU" sz="2800" dirty="0"/>
              <a:t>В Воронеже у входа в Театр кукол</a:t>
            </a:r>
            <a:r>
              <a:rPr lang="en-US" sz="2800" dirty="0"/>
              <a:t> </a:t>
            </a:r>
            <a:r>
              <a:rPr lang="ru-RU" sz="2800" dirty="0"/>
              <a:t>был открыт памятник литературному герою – собаке Биму, главному действующему лицу книги Гавриила Николаевича </a:t>
            </a:r>
            <a:r>
              <a:rPr lang="ru-RU" sz="2800" dirty="0" err="1"/>
              <a:t>Троепольского</a:t>
            </a:r>
            <a:r>
              <a:rPr lang="ru-RU" sz="2800" dirty="0"/>
              <a:t> «Белый Бим черное ухо».  Бим отлит из бронзы сидящим в позе, в которой добрые, верные и умные собаки ждут на время отошедшего хозяина.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   У скульптуры нет пьедестала: Бим</a:t>
            </a:r>
            <a:r>
              <a:rPr lang="en-US" sz="2800" dirty="0"/>
              <a:t> </a:t>
            </a:r>
            <a:r>
              <a:rPr lang="ru-RU" sz="2800" dirty="0"/>
              <a:t>сидит прямо на земле. И детвора</a:t>
            </a:r>
            <a:r>
              <a:rPr lang="en-US" sz="2800" dirty="0"/>
              <a:t> </a:t>
            </a:r>
            <a:r>
              <a:rPr lang="ru-RU" sz="2800" dirty="0"/>
              <a:t>нежно гладит его, словно он живой.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33797" name="Picture 7" descr="21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3063" y="1196752"/>
            <a:ext cx="3082925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>
            <a:noAutofit/>
          </a:bodyPr>
          <a:lstStyle/>
          <a:p>
            <a:r>
              <a:rPr lang="ru-RU"/>
              <a:t>Мы такие разные</a:t>
            </a:r>
          </a:p>
        </p:txBody>
      </p:sp>
      <p:pic>
        <p:nvPicPr>
          <p:cNvPr id="35843" name="Picture 4" descr="с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597" y="1273944"/>
            <a:ext cx="3168650" cy="220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</p:pic>
      <p:pic>
        <p:nvPicPr>
          <p:cNvPr id="35844" name="Picture 6" descr="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893" y="1353964"/>
            <a:ext cx="2771775" cy="4589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7" descr="2510639377_d7820efa8f_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3561755"/>
            <a:ext cx="3168650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7" name="Picture 4" descr="с5"/>
          <p:cNvPicPr>
            <a:picLocks noChangeAspect="1" noChangeArrowheads="1"/>
          </p:cNvPicPr>
          <p:nvPr/>
        </p:nvPicPr>
        <p:blipFill>
          <a:blip r:embed="rId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43" y="3573463"/>
            <a:ext cx="3241675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</p:pic>
      <p:pic>
        <p:nvPicPr>
          <p:cNvPr id="35848" name="Picture 4" descr="фото соба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43" y="1268760"/>
            <a:ext cx="316865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0"/>
            <a:ext cx="5400600" cy="918939"/>
          </a:xfrm>
        </p:spPr>
        <p:txBody>
          <a:bodyPr anchorCtr="0">
            <a:noAutofit/>
          </a:bodyPr>
          <a:lstStyle/>
          <a:p>
            <a:r>
              <a:rPr lang="ru-RU" dirty="0"/>
              <a:t>Милости прошу</a:t>
            </a:r>
          </a:p>
        </p:txBody>
      </p:sp>
      <p:pic>
        <p:nvPicPr>
          <p:cNvPr id="41987" name="Picture 4" descr="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504825"/>
            <a:ext cx="2443163" cy="3529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11" descr="2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980728"/>
            <a:ext cx="4139059" cy="27322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4" descr="1295320527_0_10d36_6b2b9a07_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33838"/>
            <a:ext cx="4148138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1" name="Picture 4" descr="20"/>
          <p:cNvPicPr>
            <a:picLocks noChangeAspect="1" noChangeArrowheads="1"/>
          </p:cNvPicPr>
          <p:nvPr/>
        </p:nvPicPr>
        <p:blipFill>
          <a:blip r:embed="rId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7486"/>
            <a:ext cx="3851920" cy="270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>
            <a:noAutofit/>
          </a:bodyPr>
          <a:lstStyle/>
          <a:p>
            <a:r>
              <a:rPr lang="ru-RU"/>
              <a:t>Ищу друга</a:t>
            </a:r>
          </a:p>
        </p:txBody>
      </p:sp>
      <p:pic>
        <p:nvPicPr>
          <p:cNvPr id="46083" name="Picture 4" descr="2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4681537" cy="350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5" name="Picture 4" descr="0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24175"/>
            <a:ext cx="4608513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43000"/>
          </a:xfrm>
        </p:spPr>
        <p:txBody>
          <a:bodyPr anchorCtr="0">
            <a:noAutofit/>
          </a:bodyPr>
          <a:lstStyle/>
          <a:p>
            <a:r>
              <a:rPr lang="ru-RU"/>
              <a:t>Счастье </a:t>
            </a:r>
          </a:p>
        </p:txBody>
      </p:sp>
      <p:pic>
        <p:nvPicPr>
          <p:cNvPr id="39939" name="Picture 4" descr="4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96975"/>
            <a:ext cx="3284538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4" descr="Эй, это ты бросил палку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43" y="1628775"/>
            <a:ext cx="4897438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12875"/>
            <a:ext cx="8374062" cy="2233613"/>
          </a:xfrm>
        </p:spPr>
        <p:txBody>
          <a:bodyPr anchorCtr="0">
            <a:noAutofit/>
          </a:bodyPr>
          <a:lstStyle/>
          <a:p>
            <a:r>
              <a:rPr lang="ru-RU" sz="6000"/>
              <a:t>Спешите делать добрые дела!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188913"/>
            <a:ext cx="8697912" cy="1143000"/>
          </a:xfrm>
        </p:spPr>
        <p:txBody>
          <a:bodyPr anchorCtr="0">
            <a:normAutofit fontScale="90000"/>
          </a:bodyPr>
          <a:lstStyle/>
          <a:p>
            <a:r>
              <a:rPr lang="ru-RU" sz="3400" b="1" i="1" dirty="0"/>
              <a:t>Какие еще произведения о животных и каких авторов вам известны?</a:t>
            </a:r>
          </a:p>
        </p:txBody>
      </p:sp>
      <p:pic>
        <p:nvPicPr>
          <p:cNvPr id="7181" name="Picture 13" descr="09lab1vkh12485097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70969"/>
            <a:ext cx="2173288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79388" y="58054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50825" y="5084763"/>
            <a:ext cx="2401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dirty="0"/>
              <a:t> </a:t>
            </a:r>
            <a:r>
              <a:rPr lang="ru-RU" sz="2800" dirty="0"/>
              <a:t>А.И. Куприн, 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 flipH="1">
            <a:off x="5380038" y="176212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916238" y="63388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93" name="Picture 25" descr="0030-056-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05264"/>
            <a:ext cx="1872431" cy="25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phoca_thumb_l_AKoupr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0768"/>
            <a:ext cx="24003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2627313" y="5881688"/>
            <a:ext cx="254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ru-RU" sz="2400" dirty="0"/>
              <a:t>«Белый пудель»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4140200" y="1916113"/>
            <a:ext cx="2498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И.С. Тургенев</a:t>
            </a:r>
          </a:p>
        </p:txBody>
      </p:sp>
      <p:pic>
        <p:nvPicPr>
          <p:cNvPr id="7201" name="Picture 33" descr="repin_2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1336675"/>
            <a:ext cx="2065337" cy="26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3663" y="4795044"/>
            <a:ext cx="149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«Муму»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98" grpId="0"/>
      <p:bldP spid="7199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Использованные ресурсы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2620888"/>
          </a:xfrm>
        </p:spPr>
        <p:txBody>
          <a:bodyPr/>
          <a:lstStyle/>
          <a:p>
            <a:r>
              <a:rPr lang="ru-RU" dirty="0"/>
              <a:t>Г.Н. </a:t>
            </a:r>
            <a:r>
              <a:rPr lang="ru-RU" dirty="0" err="1"/>
              <a:t>Троепольский</a:t>
            </a:r>
            <a:r>
              <a:rPr lang="ru-RU" dirty="0"/>
              <a:t>, «</a:t>
            </a:r>
            <a:r>
              <a:rPr lang="ru-RU" dirty="0" err="1"/>
              <a:t>Бедый</a:t>
            </a:r>
            <a:r>
              <a:rPr lang="ru-RU" dirty="0"/>
              <a:t> Бим черное ухо»</a:t>
            </a:r>
          </a:p>
          <a:p>
            <a:r>
              <a:rPr lang="ru-RU" dirty="0"/>
              <a:t>http://images.yandex.</a:t>
            </a:r>
            <a:r>
              <a:rPr lang="en-US" dirty="0" err="1"/>
              <a:t>ru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www.o-prirode.com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4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"/>
            <a:ext cx="8229600" cy="1544638"/>
          </a:xfrm>
        </p:spPr>
        <p:txBody>
          <a:bodyPr/>
          <a:lstStyle/>
          <a:p>
            <a:r>
              <a:rPr lang="ru-RU" sz="3400" b="1" i="1" dirty="0"/>
              <a:t>Какие еще  произведения о животных и каких авторов вам известны </a:t>
            </a:r>
          </a:p>
        </p:txBody>
      </p:sp>
      <p:pic>
        <p:nvPicPr>
          <p:cNvPr id="175108" name="Picture 4" descr="46bb11fa602bb70532e276cdc23_prev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76700"/>
            <a:ext cx="2949575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113" name="Picture 9" descr="portrait%20of%20jack%20london%20young_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68413"/>
            <a:ext cx="2876550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117" name="Picture 13" descr="0000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149725"/>
            <a:ext cx="4038600" cy="203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0" y="6338888"/>
            <a:ext cx="3024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«Белый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клык»</a:t>
            </a: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539750" y="3500438"/>
            <a:ext cx="2347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Джек Лондон</a:t>
            </a:r>
          </a:p>
        </p:txBody>
      </p:sp>
      <p:sp>
        <p:nvSpPr>
          <p:cNvPr id="175119" name="Rectangle 15"/>
          <p:cNvSpPr>
            <a:spLocks noChangeArrowheads="1"/>
          </p:cNvSpPr>
          <p:nvPr/>
        </p:nvSpPr>
        <p:spPr bwMode="auto">
          <a:xfrm>
            <a:off x="5265738" y="6338888"/>
            <a:ext cx="2832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Рассказ «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Снап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4356100" y="1916113"/>
            <a:ext cx="16716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Э.Сетон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 algn="r" eaLnBrk="1" hangingPunct="1"/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Томпсон</a:t>
            </a:r>
          </a:p>
        </p:txBody>
      </p:sp>
      <p:pic>
        <p:nvPicPr>
          <p:cNvPr id="175125" name="Picture 21" descr="1002862_A00091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268413"/>
            <a:ext cx="203835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1" grpId="0"/>
      <p:bldP spid="175116" grpId="0"/>
      <p:bldP spid="175119" grpId="0"/>
      <p:bldP spid="1751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362950" cy="1638300"/>
          </a:xfrm>
        </p:spPr>
        <p:txBody>
          <a:bodyPr anchorCtr="0">
            <a:noAutofit/>
          </a:bodyPr>
          <a:lstStyle/>
          <a:p>
            <a:r>
              <a:rPr lang="ru-RU" sz="4800"/>
              <a:t>Что объединяет </a:t>
            </a:r>
            <a:br>
              <a:rPr lang="ru-RU" sz="4800"/>
            </a:br>
            <a:r>
              <a:rPr lang="ru-RU" sz="4800"/>
              <a:t>эти произведения?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349500"/>
            <a:ext cx="9144000" cy="3095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/>
              <a:t>       </a:t>
            </a:r>
            <a:r>
              <a:rPr lang="ru-RU" sz="4400"/>
              <a:t>Основные проблемы:</a:t>
            </a:r>
          </a:p>
          <a:p>
            <a:pPr>
              <a:buFont typeface="Wingdings" pitchFamily="2" charset="2"/>
              <a:buNone/>
            </a:pPr>
            <a:r>
              <a:rPr lang="ru-RU" sz="3600" i="1"/>
              <a:t>Отношения людей и животных (поступки)</a:t>
            </a:r>
            <a:endParaRPr lang="ru-RU" sz="3600"/>
          </a:p>
          <a:p>
            <a:pPr>
              <a:buFont typeface="Wingdings" pitchFamily="2" charset="2"/>
              <a:buNone/>
            </a:pPr>
            <a:r>
              <a:rPr lang="ru-RU" sz="3600" i="1"/>
              <a:t>Гуманизм и жестокость</a:t>
            </a:r>
            <a:r>
              <a:rPr lang="ru-RU" sz="3600"/>
              <a:t> (отношения)</a:t>
            </a:r>
          </a:p>
          <a:p>
            <a:pPr>
              <a:buFont typeface="Wingdings" pitchFamily="2" charset="2"/>
              <a:buNone/>
            </a:pPr>
            <a:r>
              <a:rPr lang="ru-RU" sz="3600" i="1"/>
              <a:t>Как противостоять злу?  (позиция)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950913"/>
            <a:ext cx="8229600" cy="1139825"/>
          </a:xfrm>
        </p:spPr>
        <p:txBody>
          <a:bodyPr anchorCtr="0">
            <a:noAutofit/>
          </a:bodyPr>
          <a:lstStyle/>
          <a:p>
            <a:r>
              <a:rPr lang="ru-RU" sz="4400" dirty="0"/>
              <a:t>Добро и зло:</a:t>
            </a:r>
            <a:br>
              <a:rPr lang="ru-RU" sz="4400" dirty="0"/>
            </a:br>
            <a:r>
              <a:rPr lang="ru-RU" sz="4400" dirty="0"/>
              <a:t>белое и черное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9388" y="188913"/>
            <a:ext cx="8964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4000" dirty="0"/>
              <a:t>Почему</a:t>
            </a:r>
            <a:r>
              <a:rPr lang="ru-RU" sz="3200" dirty="0"/>
              <a:t>  </a:t>
            </a:r>
            <a:r>
              <a:rPr lang="ru-RU" sz="4400" b="1" i="1" dirty="0"/>
              <a:t>белый</a:t>
            </a:r>
            <a:r>
              <a:rPr lang="ru-RU" sz="3200" dirty="0"/>
              <a:t> </a:t>
            </a:r>
            <a:r>
              <a:rPr lang="ru-RU" sz="4000" dirty="0"/>
              <a:t>Бим и</a:t>
            </a:r>
            <a:r>
              <a:rPr lang="ru-RU" sz="3200" dirty="0"/>
              <a:t>  </a:t>
            </a:r>
            <a:r>
              <a:rPr lang="ru-RU" sz="4400" b="1" i="1" dirty="0"/>
              <a:t>черное</a:t>
            </a:r>
            <a:r>
              <a:rPr lang="ru-RU" sz="3200" dirty="0"/>
              <a:t> </a:t>
            </a:r>
            <a:r>
              <a:rPr lang="ru-RU" sz="4000" dirty="0"/>
              <a:t>ухо?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79388" y="2565400"/>
            <a:ext cx="3673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3200" dirty="0"/>
              <a:t>Прямое значение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00563" y="2565400"/>
            <a:ext cx="4643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3200" dirty="0"/>
              <a:t>Переносное значение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187450" y="3213100"/>
            <a:ext cx="2163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800"/>
              <a:t>Окрас Бима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643438" y="3213100"/>
            <a:ext cx="3097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/>
              <a:t>Поступки людей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11188" y="3810000"/>
            <a:ext cx="1277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800"/>
              <a:t>Белый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411413" y="3789363"/>
            <a:ext cx="155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800" dirty="0"/>
              <a:t>Черный</a:t>
            </a:r>
            <a:r>
              <a:rPr lang="ru-RU" sz="2400" dirty="0"/>
              <a:t> 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716463" y="3789363"/>
            <a:ext cx="1277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800" dirty="0"/>
              <a:t>Белый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588125" y="3810000"/>
            <a:ext cx="1468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800" dirty="0"/>
              <a:t>Черный</a:t>
            </a: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051050" y="3789363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6084888" y="37893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6084888" y="3789363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042988" y="4221163"/>
            <a:ext cx="412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5400"/>
              <a:t>-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700338" y="4292600"/>
            <a:ext cx="576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5400" dirty="0"/>
              <a:t>+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003800" y="4281488"/>
            <a:ext cx="58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5400" dirty="0"/>
              <a:t>+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7019925" y="4292600"/>
            <a:ext cx="412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5400" dirty="0"/>
              <a:t>-</a:t>
            </a:r>
          </a:p>
        </p:txBody>
      </p:sp>
      <p:pic>
        <p:nvPicPr>
          <p:cNvPr id="9240" name="Picture 4" descr="1328014468_kino-uss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1805" r="2824" b="34612"/>
          <a:stretch>
            <a:fillRect/>
          </a:stretch>
        </p:blipFill>
        <p:spPr bwMode="auto">
          <a:xfrm>
            <a:off x="7488238" y="908050"/>
            <a:ext cx="1655762" cy="17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1979613" y="5229225"/>
            <a:ext cx="2317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000" dirty="0"/>
              <a:t>Нормальный цвет</a:t>
            </a:r>
          </a:p>
          <a:p>
            <a:pPr eaLnBrk="1" hangingPunct="1"/>
            <a:r>
              <a:rPr lang="ru-RU" sz="2000" dirty="0"/>
              <a:t> для этого вида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0" y="5229225"/>
            <a:ext cx="2043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000" dirty="0"/>
              <a:t>Отступление от</a:t>
            </a:r>
          </a:p>
          <a:p>
            <a:pPr eaLnBrk="1" hangingPunct="1"/>
            <a:r>
              <a:rPr lang="ru-RU" sz="2000" dirty="0"/>
              <a:t>нормы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284663" y="5229225"/>
            <a:ext cx="1755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000" dirty="0"/>
              <a:t>Добрые дела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6300788" y="5203825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000" dirty="0"/>
              <a:t>Жестокие поступки</a:t>
            </a:r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V="1">
            <a:off x="4211638" y="2781300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/>
      <p:bldP spid="9225" grpId="0"/>
      <p:bldP spid="9226" grpId="0"/>
      <p:bldP spid="9227" grpId="0"/>
      <p:bldP spid="9228" grpId="0"/>
      <p:bldP spid="9229" grpId="0"/>
      <p:bldP spid="9230" grpId="0"/>
      <p:bldP spid="9231" grpId="0"/>
      <p:bldP spid="9235" grpId="0"/>
      <p:bldP spid="9236" grpId="0"/>
      <p:bldP spid="9237" grpId="0"/>
      <p:bldP spid="9239" grpId="0"/>
      <p:bldP spid="9241" grpId="0"/>
      <p:bldP spid="9242" grpId="0"/>
      <p:bldP spid="9244" grpId="0"/>
      <p:bldP spid="9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563938" y="620713"/>
            <a:ext cx="30257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4800"/>
              <a:t>Мир Бима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779838" y="2205038"/>
            <a:ext cx="15509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800"/>
              <a:t>Счаст</a:t>
            </a:r>
            <a:r>
              <a:rPr lang="ru-RU" sz="2800">
                <a:latin typeface="Arial" charset="0"/>
              </a:rPr>
              <a:t>ье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6372225" y="2205038"/>
            <a:ext cx="2398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800"/>
              <a:t>Суровый</a:t>
            </a:r>
            <a:r>
              <a:rPr lang="ru-RU" sz="2800">
                <a:latin typeface="Arial" charset="0"/>
              </a:rPr>
              <a:t> мир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" b="30219"/>
          <a:stretch>
            <a:fillRect/>
          </a:stretch>
        </p:blipFill>
        <p:spPr bwMode="auto">
          <a:xfrm>
            <a:off x="179388" y="188913"/>
            <a:ext cx="18780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2205038"/>
            <a:ext cx="28971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800"/>
              <a:t>Лучшие минуты </a:t>
            </a:r>
          </a:p>
          <a:p>
            <a:pPr eaLnBrk="1" hangingPunct="1"/>
            <a:r>
              <a:rPr lang="ru-RU" sz="2800"/>
              <a:t>в жизни Бима 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3203575" y="2420938"/>
            <a:ext cx="0" cy="388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795963" y="2420938"/>
            <a:ext cx="0" cy="388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71475"/>
            <a:ext cx="6337300" cy="939800"/>
          </a:xfrm>
        </p:spPr>
        <p:txBody>
          <a:bodyPr anchorCtr="0">
            <a:normAutofit fontScale="90000"/>
          </a:bodyPr>
          <a:lstStyle/>
          <a:p>
            <a:r>
              <a:rPr lang="ru-RU" sz="4000"/>
              <a:t>Счастливые минуты в жизни Бима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7688" y="2355850"/>
            <a:ext cx="7386637" cy="188277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ru-RU" sz="4000" b="1"/>
              <a:t>  Биму было тепло и уютно. Он тут же на всю жизнь понял: «Хорошо» - это</a:t>
            </a:r>
          </a:p>
        </p:txBody>
      </p:sp>
      <p:pic>
        <p:nvPicPr>
          <p:cNvPr id="13316" name="Picture 4" descr="1328014468_kino-uss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1805" r="2824" b="34612"/>
          <a:stretch>
            <a:fillRect/>
          </a:stretch>
        </p:blipFill>
        <p:spPr>
          <a:xfrm>
            <a:off x="7011988" y="188913"/>
            <a:ext cx="2132012" cy="2303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724400"/>
            <a:ext cx="9756775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228600" eaLnBrk="1" hangingPunct="1">
              <a:spcBef>
                <a:spcPct val="20000"/>
              </a:spcBef>
              <a:buClr>
                <a:srgbClr val="A9A57C"/>
              </a:buClr>
            </a:pPr>
            <a:r>
              <a:rPr lang="ru-RU" sz="4400" b="1" i="1" dirty="0">
                <a:latin typeface="Calibri" pitchFamily="34" charset="0"/>
              </a:rPr>
              <a:t>ласка, благодарность и дружба</a:t>
            </a:r>
            <a:r>
              <a:rPr lang="ru-RU" sz="4400" b="1" dirty="0">
                <a:latin typeface="Calibri" pitchFamily="34" charset="0"/>
              </a:rPr>
              <a:t>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 flipH="1" flipV="1">
            <a:off x="1588" y="3565525"/>
            <a:ext cx="195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/>
          <a:p>
            <a:pPr eaLnBrk="1" hangingPunct="1"/>
            <a:endParaRPr lang="ru-RU" sz="2800" b="1">
              <a:latin typeface="Calibr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538788" y="37020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2800" b="1">
                <a:solidFill>
                  <a:srgbClr val="456867"/>
                </a:solidFill>
                <a:latin typeface="Calibri" pitchFamily="34" charset="0"/>
              </a:rPr>
              <a:t>  </a:t>
            </a:r>
            <a:endParaRPr lang="ru-RU">
              <a:solidFill>
                <a:srgbClr val="456867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 flipV="1">
            <a:off x="1223963" y="4062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/>
          <a:p>
            <a:pPr eaLnBrk="1" hangingPunct="1"/>
            <a:endParaRPr lang="ru-RU">
              <a:solidFill>
                <a:srgbClr val="456867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913"/>
            <a:ext cx="6408712" cy="1139825"/>
          </a:xfrm>
        </p:spPr>
        <p:txBody>
          <a:bodyPr anchorCtr="0">
            <a:noAutofit/>
          </a:bodyPr>
          <a:lstStyle/>
          <a:p>
            <a:r>
              <a:rPr lang="ru-RU" sz="4000" dirty="0"/>
              <a:t>Счастливые минуты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</a:t>
            </a:r>
            <a:r>
              <a:rPr lang="ru-RU" sz="4000" dirty="0"/>
              <a:t>жизни Бима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2060575"/>
            <a:ext cx="8686800" cy="3557588"/>
          </a:xfrm>
        </p:spPr>
        <p:txBody>
          <a:bodyPr/>
          <a:lstStyle/>
          <a:p>
            <a:r>
              <a:rPr lang="ru-RU"/>
              <a:t>После облавы он еще больше стал              Ивана Иваныча и             в его силу. Верил Бим в               человека. Великое благо –           . И            . Собака без такой веры – уже не собака, а вольный волк или (что хуже) бродячий пес.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7451725" y="2060575"/>
            <a:ext cx="1677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любить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995738" y="2565400"/>
            <a:ext cx="1558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верить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059113" y="3068638"/>
            <a:ext cx="1790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доброту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124075" y="3573463"/>
            <a:ext cx="1558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верить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995738" y="3573463"/>
            <a:ext cx="1677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любить</a:t>
            </a:r>
          </a:p>
        </p:txBody>
      </p:sp>
      <p:pic>
        <p:nvPicPr>
          <p:cNvPr id="16397" name="Picture 4" descr="1328014468_kino-uss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1805" r="2824" b="34612"/>
          <a:stretch>
            <a:fillRect/>
          </a:stretch>
        </p:blipFill>
        <p:spPr bwMode="auto">
          <a:xfrm>
            <a:off x="7308850" y="188913"/>
            <a:ext cx="1655763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763713" y="5589588"/>
            <a:ext cx="5259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/>
              <a:t>(Вставьте пропущенные слова)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2" grpId="0"/>
      <p:bldP spid="16393" grpId="0"/>
      <p:bldP spid="16394" grpId="0"/>
      <p:bldP spid="16396" grpId="0"/>
    </p:bld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2347</TotalTime>
  <Words>939</Words>
  <Application>Microsoft Office PowerPoint</Application>
  <PresentationFormat>Экран (4:3)</PresentationFormat>
  <Paragraphs>197</Paragraphs>
  <Slides>30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Занавес</vt:lpstr>
      <vt:lpstr> Добро и зло  в повести Г.Н.Троепольского     «Белый Бим черное ухо»</vt:lpstr>
      <vt:lpstr>Какие произведения и каких авторов вам известны, кроме повести о Биме?</vt:lpstr>
      <vt:lpstr>Какие еще произведения о животных и каких авторов вам известны?</vt:lpstr>
      <vt:lpstr>Какие еще  произведения о животных и каких авторов вам известны </vt:lpstr>
      <vt:lpstr>Что объединяет  эти произведения?</vt:lpstr>
      <vt:lpstr>Добро и зло: белое и черное</vt:lpstr>
      <vt:lpstr>Презентация PowerPoint</vt:lpstr>
      <vt:lpstr>Счастливые минуты в жизни Бима </vt:lpstr>
      <vt:lpstr>Счастливые минуты  в жизни Бима </vt:lpstr>
      <vt:lpstr>Счастливые минуты в жизни Бима и его хозяина</vt:lpstr>
      <vt:lpstr>Счастливые минуты в жизни Бима и его хозяина</vt:lpstr>
      <vt:lpstr>Весенний пейзаж</vt:lpstr>
      <vt:lpstr>«В осеннем солнечном лесу человек становится чище» </vt:lpstr>
      <vt:lpstr>Роль пейзажа в счастливые минуты </vt:lpstr>
      <vt:lpstr>Суровый мир</vt:lpstr>
      <vt:lpstr>Суровый мир</vt:lpstr>
      <vt:lpstr>Суровый мир</vt:lpstr>
      <vt:lpstr>Суровый мир</vt:lpstr>
      <vt:lpstr>Суровый мир</vt:lpstr>
      <vt:lpstr>Анализ эпизода «Гроза в лесу» </vt:lpstr>
      <vt:lpstr>Презентация PowerPoint</vt:lpstr>
      <vt:lpstr>Гроза в лесу</vt:lpstr>
      <vt:lpstr>Кто помогал Биму?  Что объединяет этих персонажей?</vt:lpstr>
      <vt:lpstr>Памятник</vt:lpstr>
      <vt:lpstr>Мы такие разные</vt:lpstr>
      <vt:lpstr>Милости прошу</vt:lpstr>
      <vt:lpstr>Ищу друга</vt:lpstr>
      <vt:lpstr>Счастье </vt:lpstr>
      <vt:lpstr>Спешите делать добрые дела!</vt:lpstr>
      <vt:lpstr>Использованные ресурсы</vt:lpstr>
    </vt:vector>
  </TitlesOfParts>
  <Company>Алла Николаевна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и зло  в повести Г.Н. Троепольского «Белый Бим черное ухо»</dc:title>
  <dc:creator>Алла Николаевна</dc:creator>
  <cp:lastModifiedBy>localhost administrator</cp:lastModifiedBy>
  <cp:revision>65</cp:revision>
  <dcterms:created xsi:type="dcterms:W3CDTF">2012-04-09T03:29:56Z</dcterms:created>
  <dcterms:modified xsi:type="dcterms:W3CDTF">2013-01-18T20:27:38Z</dcterms:modified>
</cp:coreProperties>
</file>