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87C3-6A45-4717-983D-29BD5049F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3D5F-B5FD-4CE1-AEEF-87A01EAD5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a\Desktop\&#1084;&#1086;&#1081;%20&#1091;&#1088;&#1086;&#1082;%20&#1087;&#1086;%20&#1087;&#1077;&#1090;&#1088;&#1091;%201\&#1055;&#1077;&#1090;&#1088;-&#1055;&#1077;&#1088;&#1074;&#1099;&#1081;-&#1047;&#1072;&#1074;&#1077;&#1097;&#1072;&#1085;&#1080;&#1077;-&#1089;&#1072;&#1091;&#1085;&#1076;&#1090;&#1088;&#1077;&#1082;-&#1082;-&#1092;&#1080;&#1083;&#1100;&#1084;&#1091;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a\Desktop\&#1084;&#1086;&#1081;%20&#1091;&#1088;&#1086;&#1082;%20&#1087;&#1086;%20&#1087;&#1077;&#1090;&#1088;&#1091;%201\t9,_gorod_312,_mark_tishman,_byanka,_chicherina,_irakliy_-_vpered,_rossiya!%20MpTri.Net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6072206"/>
            <a:ext cx="6400800" cy="5714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История Отечества 7 класс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4644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Georgia" pitchFamily="18" charset="0"/>
              </a:rPr>
              <a:t>«Эпоха Петра </a:t>
            </a:r>
            <a:r>
              <a:rPr lang="en-US" sz="4000" b="1" u="sng" dirty="0" smtClean="0">
                <a:solidFill>
                  <a:srgbClr val="C00000"/>
                </a:solidFill>
                <a:latin typeface="Georgia" pitchFamily="18" charset="0"/>
              </a:rPr>
              <a:t>I</a:t>
            </a:r>
            <a:r>
              <a:rPr lang="ru-RU" sz="4000" b="1" u="sng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357298"/>
            <a:ext cx="7772400" cy="79850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Тема урока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42910" y="2143116"/>
            <a:ext cx="8215342" cy="327501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408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Comic Sans MS"/>
              </a:rPr>
              <a:t>«Государственные преобразования</a:t>
            </a:r>
          </a:p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/>
              </a:rPr>
              <a:t>Петра 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/>
              </a:rPr>
              <a:t>I»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Comic Sans MS"/>
            </a:endParaRPr>
          </a:p>
        </p:txBody>
      </p:sp>
      <p:pic>
        <p:nvPicPr>
          <p:cNvPr id="7" name="Picture 9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34" y="3500438"/>
            <a:ext cx="2770186" cy="300039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8" name="Петр-Первый-Завещание-саундтрек-к-фильму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429125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Охарактеризуйте изменения в положении Русской Православной Церкви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68962" name="Picture 2" descr="C:\Users\Lena\Desktop\Новая папка (2)\Preobrazovanija-Petra-1\патриарх адри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2357454" cy="309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963" name="Picture 3" descr="C:\Users\Lena\Desktop\Новая папка (2)\Preobrazovanija-Petra-1\стефан явор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786058"/>
            <a:ext cx="2443151" cy="3132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964" name="Picture 4" descr="C:\Users\Lena\Desktop\Новая папка (2)\Preobrazovanija-Petra-1\феофан пркопов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5723" y="2571744"/>
            <a:ext cx="2648277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758" name="TextBox 6"/>
          <p:cNvSpPr txBox="1">
            <a:spLocks noChangeArrowheads="1"/>
          </p:cNvSpPr>
          <p:nvPr/>
        </p:nvSpPr>
        <p:spPr bwMode="auto">
          <a:xfrm>
            <a:off x="0" y="5572125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Патриарх Адриан</a:t>
            </a:r>
          </a:p>
        </p:txBody>
      </p: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2928938" y="6072188"/>
            <a:ext cx="302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Стефан Яворский</a:t>
            </a:r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5605463" y="5643563"/>
            <a:ext cx="3538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Феофан Прокопович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6000" contrast="18000"/>
            <a:grayscl/>
          </a:blip>
          <a:srcRect/>
          <a:stretch>
            <a:fillRect/>
          </a:stretch>
        </p:blipFill>
        <p:spPr>
          <a:xfrm>
            <a:off x="0" y="0"/>
            <a:ext cx="5580063" cy="6858000"/>
          </a:xfrm>
          <a:noFill/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5715000" y="2071688"/>
            <a:ext cx="3241675" cy="1384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002060"/>
                </a:solidFill>
              </a:rPr>
              <a:t>Административно-территориальное деление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86125" y="3357563"/>
            <a:ext cx="1500188" cy="612775"/>
          </a:xfrm>
          <a:prstGeom prst="wedgeRoundRectCallout">
            <a:avLst>
              <a:gd name="adj1" fmla="val -62322"/>
              <a:gd name="adj2" fmla="val 720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1708г.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Сословная политика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002060"/>
                </a:solidFill>
              </a:rPr>
              <a:t>Стр.143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50" y="1785938"/>
            <a:ext cx="364331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Ключевые слова</a:t>
            </a:r>
            <a:r>
              <a:rPr lang="ru-RU" b="1" dirty="0"/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" y="2643188"/>
            <a:ext cx="385762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1718-1724гг.- </a:t>
            </a:r>
            <a:r>
              <a:rPr lang="ru-RU" sz="2400" b="1" dirty="0"/>
              <a:t>ревизия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3500438"/>
            <a:ext cx="3643312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Ревизские души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214813"/>
            <a:ext cx="3643312" cy="571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Ревизские сказки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" y="5000625"/>
            <a:ext cx="364331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Подушная подать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5786438"/>
            <a:ext cx="3643312" cy="571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Податные сословия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88" y="2571750"/>
            <a:ext cx="3643312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Сословная политика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88" y="3500438"/>
            <a:ext cx="3643312" cy="7143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Вольные и гулящие люди</a:t>
            </a:r>
          </a:p>
        </p:txBody>
      </p:sp>
      <p:pic>
        <p:nvPicPr>
          <p:cNvPr id="169986" name="Picture 2" descr="C:\Users\Lena\Desktop\МОИ УРОКИ\8 класс картинки\крестьяне\крестьяне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357694"/>
            <a:ext cx="3786214" cy="236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1142984"/>
            <a:ext cx="364331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Ключевые слова</a:t>
            </a:r>
            <a:r>
              <a:rPr lang="ru-RU" dirty="0"/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071678"/>
            <a:ext cx="3643312" cy="857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1714г.- </a:t>
            </a:r>
            <a:r>
              <a:rPr lang="ru-RU" sz="2800" dirty="0"/>
              <a:t>Указ о единонаследии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3500438"/>
            <a:ext cx="3643312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вотчина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4572008"/>
            <a:ext cx="3643313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поместье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928802"/>
            <a:ext cx="3643312" cy="1000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1722г. </a:t>
            </a:r>
            <a:r>
              <a:rPr lang="ru-RU" sz="2800" dirty="0"/>
              <a:t>- Табель о рангах</a:t>
            </a:r>
            <a:endParaRPr lang="ru-RU" dirty="0"/>
          </a:p>
        </p:txBody>
      </p:sp>
      <p:pic>
        <p:nvPicPr>
          <p:cNvPr id="140291" name="Picture 3" descr="C:\Users\Lena\Desktop\гос.реформа петра 1\Preobrazovanija-Petra-1\3589757_srrrrr.jpg"/>
          <p:cNvPicPr>
            <a:picLocks noChangeAspect="1" noChangeArrowheads="1"/>
          </p:cNvPicPr>
          <p:nvPr/>
        </p:nvPicPr>
        <p:blipFill>
          <a:blip r:embed="rId2"/>
          <a:srcRect r="48437"/>
          <a:stretch>
            <a:fillRect/>
          </a:stretch>
        </p:blipFill>
        <p:spPr bwMode="auto">
          <a:xfrm>
            <a:off x="5643570" y="2909457"/>
            <a:ext cx="2714644" cy="3948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500063"/>
            <a:ext cx="5494338" cy="5857875"/>
          </a:xfrm>
          <a:noFill/>
        </p:spPr>
      </p:pic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42875" y="2500313"/>
            <a:ext cx="3286125" cy="20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Табели о рангах (1722). </a:t>
            </a:r>
            <a:r>
              <a:rPr lang="ru-RU" b="1" dirty="0">
                <a:solidFill>
                  <a:srgbClr val="002060"/>
                </a:solidFill>
              </a:rPr>
              <a:t>Новый закон разделил «государеву» службу на гражданскую, военную и придворную. Табель установила 14 классов, или рангов, чиновников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Проблемный вопрос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На Ваш взгляд, можно  ли было ликвидировать отставание России от европейских государств?</a:t>
            </a:r>
          </a:p>
          <a:p>
            <a:pPr algn="ctr"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Что для этого сделал Петр Великий?</a:t>
            </a:r>
          </a:p>
        </p:txBody>
      </p:sp>
      <p:pic>
        <p:nvPicPr>
          <p:cNvPr id="80900" name="Picture 11" descr="russ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000500"/>
            <a:ext cx="22415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714750"/>
            <a:ext cx="2781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6"/>
            <a:ext cx="6858000" cy="2857500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ru-RU" sz="3600" b="1" i="1" u="sng" dirty="0" smtClean="0">
                <a:solidFill>
                  <a:srgbClr val="C00000"/>
                </a:solidFill>
                <a:effectLst/>
              </a:rPr>
              <a:t>Итог:</a:t>
            </a:r>
            <a:r>
              <a:rPr lang="ru-RU" sz="2800" b="1" i="1" u="sng" dirty="0" smtClean="0">
                <a:solidFill>
                  <a:srgbClr val="C00000"/>
                </a:solidFill>
                <a:effectLst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Преобразования государственного управления завершили оформление в России </a:t>
            </a:r>
            <a:r>
              <a:rPr lang="ru-RU" sz="2800" i="1" dirty="0" smtClean="0">
                <a:solidFill>
                  <a:srgbClr val="C00000"/>
                </a:solidFill>
                <a:effectLst/>
              </a:rPr>
              <a:t>абсолютной монархии</a:t>
            </a:r>
            <a:endParaRPr lang="ru-RU" sz="2800" dirty="0" smtClean="0">
              <a:solidFill>
                <a:srgbClr val="C00000"/>
              </a:solidFill>
              <a:effectLst/>
            </a:endParaRPr>
          </a:p>
        </p:txBody>
      </p:sp>
      <p:pic>
        <p:nvPicPr>
          <p:cNvPr id="81923" name="Picture 4" descr="Копия {5FAB0E8C-73E9-4089-BC32-E7CC1DDE707C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86058"/>
            <a:ext cx="34956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:\ДОКУМЕНТЫ\Вика\ВИКА!!!!!!!!!!\москва.кремль\крм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dirty="0" smtClean="0">
                <a:solidFill>
                  <a:srgbClr val="C00000"/>
                </a:solidFill>
              </a:rPr>
              <a:t>Вперед, Россия !!!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5" name="Picture 2" descr="E:\ДОКУМЕНТЫ\Вика\ВИКА!!!!!!!!!!\20081205183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79075"/>
            <a:ext cx="3571900" cy="267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ДОКУМЕНТЫ\Вика\ВИКА!!!!!!!!!!\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18"/>
            <a:ext cx="3814488" cy="2928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Boiar-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143380"/>
            <a:ext cx="2464039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t9,_gorod_312,_mark_tishman,_byanka,_chicherina,_irakliy_-_vpered,_rossiya! MpTri.Ne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858148" y="5572140"/>
            <a:ext cx="128586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67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786813" cy="44958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smtClean="0">
                <a:solidFill>
                  <a:srgbClr val="002060"/>
                </a:solidFill>
                <a:effectLst/>
              </a:rPr>
              <a:t>Параграф 21, вопросы 1-4 (у), 5 (в словарь)</a:t>
            </a:r>
          </a:p>
          <a:p>
            <a:pPr>
              <a:buClr>
                <a:srgbClr val="C00000"/>
              </a:buClr>
            </a:pPr>
            <a:r>
              <a:rPr lang="ru-RU" smtClean="0">
                <a:solidFill>
                  <a:srgbClr val="002060"/>
                </a:solidFill>
                <a:effectLst/>
              </a:rPr>
              <a:t>Составить рассказ от имени представителя второго сословия об изменениях, затронувших верхи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Задачи урока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Познакомиться…</a:t>
            </a:r>
          </a:p>
          <a:p>
            <a:pPr>
              <a:buClr>
                <a:srgbClr val="C00000"/>
              </a:buCl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Изучить…</a:t>
            </a:r>
          </a:p>
          <a:p>
            <a:pPr>
              <a:buClr>
                <a:srgbClr val="C00000"/>
              </a:buCl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Рассмотреть…</a:t>
            </a:r>
          </a:p>
          <a:p>
            <a:pPr>
              <a:buClr>
                <a:srgbClr val="C00000"/>
              </a:buCl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Сделать выводы…</a:t>
            </a:r>
          </a:p>
          <a:p>
            <a:endParaRPr lang="ru-RU" dirty="0"/>
          </a:p>
        </p:txBody>
      </p:sp>
      <p:pic>
        <p:nvPicPr>
          <p:cNvPr id="4" name="Picture 6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496"/>
            <a:ext cx="2686054" cy="34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 началу </a:t>
            </a:r>
            <a:r>
              <a:rPr lang="en-US" b="1" i="1" dirty="0" smtClean="0">
                <a:solidFill>
                  <a:srgbClr val="002060"/>
                </a:solidFill>
              </a:rPr>
              <a:t>XVIII </a:t>
            </a:r>
            <a:r>
              <a:rPr lang="ru-RU" b="1" i="1" dirty="0" smtClean="0">
                <a:solidFill>
                  <a:srgbClr val="002060"/>
                </a:solidFill>
              </a:rPr>
              <a:t>века наметилось отставание России в экономике, военном деле, государственном управлении от ведущих стран Европы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4500570"/>
            <a:ext cx="6357937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Почему?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Назовите причины отставания от Европейских государств</a:t>
            </a:r>
            <a:r>
              <a:rPr lang="ru-RU" sz="2800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Причины: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отсутствие удобных выходов к морям;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экономическая изоляция страны;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не было крупных мануфактур;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не хватало вооружения;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церковное образование не обеспечивало подготовку специалистов;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не наблюдалось развитие торговли (нет выхода к морям);</a:t>
            </a:r>
          </a:p>
          <a:p>
            <a:pPr marL="609600" indent="-6096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невозможен был культурный обмен со странами Европы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Проблемный вопрос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rgbClr val="C00000"/>
              </a:buClr>
            </a:pPr>
            <a:r>
              <a:rPr lang="ru-RU" b="1" smtClean="0">
                <a:solidFill>
                  <a:srgbClr val="002060"/>
                </a:solidFill>
                <a:effectLst/>
              </a:rPr>
              <a:t>На Ваш взгляд, можно  ли было ликвидировать отставание России от европейских государств?</a:t>
            </a:r>
          </a:p>
          <a:p>
            <a:pPr algn="ctr">
              <a:buClr>
                <a:srgbClr val="C00000"/>
              </a:buClr>
            </a:pPr>
            <a:r>
              <a:rPr lang="ru-RU" b="1" smtClean="0">
                <a:solidFill>
                  <a:srgbClr val="002060"/>
                </a:solidFill>
                <a:effectLst/>
              </a:rPr>
              <a:t>Что для этого сделали бы лично Вы?</a:t>
            </a:r>
          </a:p>
        </p:txBody>
      </p:sp>
      <p:pic>
        <p:nvPicPr>
          <p:cNvPr id="69636" name="Picture 11" descr="russ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000500"/>
            <a:ext cx="22415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0034" y="40005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28596" y="40005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7158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5" descr="C:\Users\Lena\Desktop\гос.реформа петра 1\Preobrazovanija-Petra-1\петр 1 се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00063"/>
            <a:ext cx="7143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14313" y="5073650"/>
            <a:ext cx="8643937" cy="1168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Петр Великий. Художник В.А. Серов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Какие черты характера удалось передать художнику на этой картине?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0"/>
            <a:ext cx="6516687" cy="6858000"/>
          </a:xfr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2143125"/>
            <a:ext cx="3571875" cy="13573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Вспомните военную реформу:</a:t>
            </a:r>
          </a:p>
          <a:p>
            <a:pPr algn="ctr">
              <a:defRPr/>
            </a:pPr>
            <a:r>
              <a:rPr lang="ru-RU" sz="2400" b="1" dirty="0"/>
              <a:t>Причины , суть?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Реформа государственного управления: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643050"/>
            <a:ext cx="4038600" cy="4400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До реформы Петра</a:t>
            </a:r>
            <a:r>
              <a:rPr lang="en-US" b="1" dirty="0" smtClean="0">
                <a:solidFill>
                  <a:srgbClr val="C00000"/>
                </a:solidFill>
              </a:rPr>
              <a:t> 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71938" cy="50720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После реформы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Петра</a:t>
            </a:r>
            <a:r>
              <a:rPr lang="en-US" b="1" dirty="0" smtClean="0">
                <a:solidFill>
                  <a:srgbClr val="C00000"/>
                </a:solidFill>
              </a:rPr>
              <a:t> I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u="sng" dirty="0" smtClean="0">
                <a:solidFill>
                  <a:srgbClr val="C00000"/>
                </a:solidFill>
              </a:rPr>
              <a:t>Стр.140 </a:t>
            </a:r>
          </a:p>
          <a:p>
            <a:pPr algn="ctr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2571744"/>
            <a:ext cx="155733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Царь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75" y="3214688"/>
            <a:ext cx="15573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Боярская Дума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4000500"/>
            <a:ext cx="15573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Земский собор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75" y="4929188"/>
            <a:ext cx="155733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Приказы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929607" y="3071019"/>
            <a:ext cx="285750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929607" y="3928269"/>
            <a:ext cx="285750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929607" y="4785519"/>
            <a:ext cx="285750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285875" y="3214688"/>
            <a:ext cx="1557338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85875" y="4000500"/>
            <a:ext cx="1557338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5875" y="4929188"/>
            <a:ext cx="1557338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2571744"/>
            <a:ext cx="1928813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Император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2198" y="3286124"/>
            <a:ext cx="164306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1711г</a:t>
            </a:r>
            <a:r>
              <a:rPr lang="ru-RU" sz="2000" dirty="0"/>
              <a:t>.</a:t>
            </a:r>
          </a:p>
          <a:p>
            <a:pPr algn="ctr">
              <a:defRPr/>
            </a:pPr>
            <a:r>
              <a:rPr lang="ru-RU" sz="2000" b="1" dirty="0"/>
              <a:t>Сенат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00760" y="4071942"/>
            <a:ext cx="2143125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Коллегии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15074" y="5000636"/>
            <a:ext cx="15573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Кабинет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2132" y="5857892"/>
            <a:ext cx="3000375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1721г.</a:t>
            </a:r>
          </a:p>
          <a:p>
            <a:pPr algn="ctr">
              <a:defRPr/>
            </a:pPr>
            <a:r>
              <a:rPr lang="ru-RU" sz="2000" b="1" dirty="0"/>
              <a:t>Святейший Синод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6823092" y="3963990"/>
            <a:ext cx="214312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787372" y="4785528"/>
            <a:ext cx="285750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858810" y="5714222"/>
            <a:ext cx="285750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072198" y="3286124"/>
            <a:ext cx="1643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00760" y="4071942"/>
            <a:ext cx="214312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15074" y="5000636"/>
            <a:ext cx="1643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72132" y="5857892"/>
            <a:ext cx="300037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823091" y="3178173"/>
            <a:ext cx="214313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048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Цель реформы?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1428750"/>
            <a:ext cx="4572000" cy="5429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" y="4071938"/>
            <a:ext cx="1557338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Генерал-прокурор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3" y="5643563"/>
            <a:ext cx="1928812" cy="642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Кабинет -секретарь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4857750"/>
            <a:ext cx="1785937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президент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57875" y="1714500"/>
            <a:ext cx="1928813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Император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0750" y="2500313"/>
            <a:ext cx="164306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1711г</a:t>
            </a:r>
            <a:r>
              <a:rPr lang="ru-RU" sz="2000" dirty="0"/>
              <a:t>.</a:t>
            </a:r>
          </a:p>
          <a:p>
            <a:pPr algn="ctr">
              <a:defRPr/>
            </a:pPr>
            <a:r>
              <a:rPr lang="ru-RU" sz="2000" b="1" dirty="0"/>
              <a:t>Сенат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88" y="3429000"/>
            <a:ext cx="200025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Коллегии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00" y="4357688"/>
            <a:ext cx="15573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Кабинет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5000" y="5286375"/>
            <a:ext cx="3000375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1721г.</a:t>
            </a:r>
          </a:p>
          <a:p>
            <a:pPr algn="ctr">
              <a:defRPr/>
            </a:pPr>
            <a:r>
              <a:rPr lang="ru-RU" sz="2000" b="1" dirty="0"/>
              <a:t>Святейший Синод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6644482" y="2356644"/>
            <a:ext cx="285750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644482" y="3285331"/>
            <a:ext cx="285750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715919" y="4142581"/>
            <a:ext cx="2857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787357" y="5142706"/>
            <a:ext cx="285750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85750" y="3143250"/>
            <a:ext cx="1928813" cy="642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Обер-прокурор</a:t>
            </a:r>
          </a:p>
        </p:txBody>
      </p:sp>
      <p:cxnSp>
        <p:nvCxnSpPr>
          <p:cNvPr id="32" name="Прямая со стрелкой 31"/>
          <p:cNvCxnSpPr>
            <a:stCxn id="15" idx="3"/>
            <a:endCxn id="20" idx="1"/>
          </p:cNvCxnSpPr>
          <p:nvPr/>
        </p:nvCxnSpPr>
        <p:spPr>
          <a:xfrm flipV="1">
            <a:off x="2428875" y="4643438"/>
            <a:ext cx="3857625" cy="1322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3"/>
            <a:endCxn id="19" idx="1"/>
          </p:cNvCxnSpPr>
          <p:nvPr/>
        </p:nvCxnSpPr>
        <p:spPr>
          <a:xfrm flipV="1">
            <a:off x="2286000" y="3714750"/>
            <a:ext cx="3786188" cy="1428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144713" y="3071813"/>
            <a:ext cx="3998912" cy="128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1" idx="3"/>
            <a:endCxn id="21" idx="1"/>
          </p:cNvCxnSpPr>
          <p:nvPr/>
        </p:nvCxnSpPr>
        <p:spPr>
          <a:xfrm>
            <a:off x="2214563" y="3465513"/>
            <a:ext cx="3500437" cy="2106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643063" y="357188"/>
            <a:ext cx="578643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</a:rPr>
              <a:t>АБСОЛЮТИЗМ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351</Words>
  <PresentationFormat>Экран (4:3)</PresentationFormat>
  <Paragraphs>85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урока</vt:lpstr>
      <vt:lpstr>Задачи урока</vt:lpstr>
      <vt:lpstr>Слайд 3</vt:lpstr>
      <vt:lpstr>Причины:</vt:lpstr>
      <vt:lpstr>Проблемный вопрос</vt:lpstr>
      <vt:lpstr>Слайд 6</vt:lpstr>
      <vt:lpstr>Слайд 7</vt:lpstr>
      <vt:lpstr>Реформа государственного управления:</vt:lpstr>
      <vt:lpstr>Цель реформы?</vt:lpstr>
      <vt:lpstr>Охарактеризуйте изменения в положении Русской Православной Церкви</vt:lpstr>
      <vt:lpstr>Слайд 11</vt:lpstr>
      <vt:lpstr>Сословная политика Стр.143 </vt:lpstr>
      <vt:lpstr>Слайд 13</vt:lpstr>
      <vt:lpstr>Слайд 14</vt:lpstr>
      <vt:lpstr>Проблемный вопрос</vt:lpstr>
      <vt:lpstr>Слайд 16</vt:lpstr>
      <vt:lpstr>Вперед, Россия !!!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Lena</dc:creator>
  <cp:lastModifiedBy>Lena</cp:lastModifiedBy>
  <cp:revision>4</cp:revision>
  <dcterms:created xsi:type="dcterms:W3CDTF">2012-07-09T05:56:20Z</dcterms:created>
  <dcterms:modified xsi:type="dcterms:W3CDTF">2012-12-03T11:42:02Z</dcterms:modified>
</cp:coreProperties>
</file>