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9" r:id="rId6"/>
    <p:sldId id="280" r:id="rId7"/>
    <p:sldId id="294" r:id="rId8"/>
    <p:sldId id="295" r:id="rId9"/>
    <p:sldId id="298" r:id="rId10"/>
    <p:sldId id="29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F139-1D19-4534-B4D5-74B8098AA8D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F34B9-0BD1-49E3-8EC8-1A06705CA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" Type="http://schemas.openxmlformats.org/officeDocument/2006/relationships/slide" Target="slide11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3" Type="http://schemas.openxmlformats.org/officeDocument/2006/relationships/slide" Target="slide28.xml"/><Relationship Id="rId7" Type="http://schemas.openxmlformats.org/officeDocument/2006/relationships/slide" Target="slide32.xml"/><Relationship Id="rId12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36.xml"/><Relationship Id="rId5" Type="http://schemas.openxmlformats.org/officeDocument/2006/relationships/slide" Target="slide30.xml"/><Relationship Id="rId10" Type="http://schemas.openxmlformats.org/officeDocument/2006/relationships/slide" Target="slide35.xml"/><Relationship Id="rId4" Type="http://schemas.openxmlformats.org/officeDocument/2006/relationships/slide" Target="slide29.xml"/><Relationship Id="rId9" Type="http://schemas.openxmlformats.org/officeDocument/2006/relationships/slide" Target="slide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оликович\Desktop\wise-ca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451229" cy="51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 rot="20013373">
            <a:off x="-57475" y="1467584"/>
            <a:ext cx="6912057" cy="1365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spc="-36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CC00">
                        <a:alpha val="99001"/>
                      </a:srgbClr>
                    </a:gs>
                    <a:gs pos="100000">
                      <a:srgbClr val="FF6600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+mn-cs"/>
              </a:rPr>
              <a:t>С В О Я   И Г Р А</a:t>
            </a:r>
            <a:endParaRPr lang="ru-RU" sz="3600" kern="10" spc="-36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50000">
                    <a:srgbClr val="FFCC00">
                      <a:alpha val="99001"/>
                    </a:srgbClr>
                  </a:gs>
                  <a:gs pos="100000">
                    <a:srgbClr val="FF6600"/>
                  </a:gs>
                </a:gsLst>
                <a:lin ang="27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929198"/>
            <a:ext cx="4071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Подготовила Григорьева И.Н.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Персональный идентификатор: 264-868-611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1214414" y="2000240"/>
            <a:ext cx="7096153" cy="2657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Поздравляем</a:t>
            </a:r>
          </a:p>
          <a:p>
            <a:pPr algn="ctr"/>
            <a:r>
              <a:rPr lang="ru-RU" sz="32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Всех участников!</a:t>
            </a:r>
          </a:p>
        </p:txBody>
      </p:sp>
      <p:pic>
        <p:nvPicPr>
          <p:cNvPr id="3" name="Picture 3" descr="C:\Users\Толикович\Desktop\0_b5d9_53e4688e_XL.jpe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3071810"/>
            <a:ext cx="5682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20 % от числа 58?</a:t>
            </a:r>
            <a:endParaRPr lang="ru-RU" sz="5400" dirty="0"/>
          </a:p>
        </p:txBody>
      </p:sp>
      <p:pic>
        <p:nvPicPr>
          <p:cNvPr id="5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681" y="2204864"/>
            <a:ext cx="747063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Горные лыжи стоят 16 000 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 Сколько будут стоить горные лыжи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во время сезонной распродажи,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когда на них объявлена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скидка 20%?</a:t>
            </a: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060848"/>
            <a:ext cx="82153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Билет в ботанический сад стоит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50руб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., а для групп предусмотрена скидка 15%. </a:t>
            </a:r>
          </a:p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Сколько рублей сдачи будет получено с 2000 руб.,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заплаченных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за проход группы из 34 человек?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6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76872"/>
            <a:ext cx="756084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В двух автомобилях перевозилось одинаковое количество помидоров. При этом  в первом автомобиле при транспортировке испортилось 20% перевозимых помидоров, что составило 96 штук. Во втором автомобиле испортилось 15% помидоров. </a:t>
            </a:r>
          </a:p>
          <a:p>
            <a:pPr algn="just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Сколько помидоров испортилось во втором автомобиле?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6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11413" y="404813"/>
            <a:ext cx="6337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На рисунке изображен график колебания температуры в течение первых 20 дней апреля. По горизонтальной оси отложены дни, а по вертикальной  - среднесуточная температура воздуха. Какой была среднесуточная температура воздуха 6 апреля? Ответ дайте в градусах Цельсия.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068638"/>
            <a:ext cx="8064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Толикович\Desktop\0_b5d9_53e4688e_XL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оликович\Desktop\для Мамы\ТРЕНИРОВОЧНАЯ РАБОТА 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569325" cy="39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428860" y="0"/>
            <a:ext cx="640556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графике показано изменение температуры воздуха на протяжении трех суток, начиная с 0 часов 2 марта. На оси абсцисс отмечается время суток в часах, на оси ординат  - значение температуры в градусах. Найдите по графику наибольшую температуру воздуха 3 марта. 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Толикович\Desktop\0_b5d9_53e4688e_XL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00298" y="0"/>
            <a:ext cx="6264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На рисунке изображен график среднесуточной температуры в г.Саратове в период с 6 по 12 октября 1969г. На оси абсцисс откладываются числа, на оси ординат – температура в градусах Цельсия.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</p:txBody>
      </p:sp>
      <p:pic>
        <p:nvPicPr>
          <p:cNvPr id="7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лександр\Desktop\тем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7786742" cy="42890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28860" y="258763"/>
            <a:ext cx="63912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На графике, изображенном на рисунке, представлено изменение биржевой стоимости акций горнодобывающей компании в первые две недели февраля. В первую неделю февраля бизнесмен купил 12 акций, а потом продал их на второй неделе. Какую наибольшую прибыль (в рублях) он мог получить?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Александр\Desktop\граф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214686"/>
            <a:ext cx="6429420" cy="34723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187450" y="2420938"/>
            <a:ext cx="6697663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</a:rPr>
              <a:t>Кого или что Платон </a:t>
            </a:r>
          </a:p>
          <a:p>
            <a:pPr algn="ctr"/>
            <a:r>
              <a:rPr lang="ru-RU" sz="3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</a:rPr>
              <a:t>называл немым учителем?</a:t>
            </a:r>
          </a:p>
        </p:txBody>
      </p:sp>
      <p:pic>
        <p:nvPicPr>
          <p:cNvPr id="5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267744" y="260648"/>
            <a:ext cx="497443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n-lt"/>
                <a:cs typeface="+mn-cs"/>
              </a:rPr>
              <a:t>Общие правила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85992"/>
            <a:ext cx="8412880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ffectLst/>
              </a:rPr>
              <a:t>Участие принимают 3 команды;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ffectLst/>
              </a:rPr>
              <a:t>3 раунда: 2 основных и финальный;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</a:rPr>
              <a:t>Ответ - после сигнала;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</a:rPr>
              <a:t>30 секунд на ответ</a:t>
            </a:r>
            <a:endParaRPr lang="ru-RU" sz="4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effectLst/>
            </a:endParaRPr>
          </a:p>
          <a:p>
            <a:pPr algn="ctr"/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060848"/>
            <a:ext cx="705678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В истории Западного мира эта книга, после «Библии», вероятно, наибольшее число раз издана и более всего изучавшаяся. Как называется это сочинение? Кто его автор?</a:t>
            </a:r>
          </a:p>
        </p:txBody>
      </p:sp>
      <p:pic>
        <p:nvPicPr>
          <p:cNvPr id="6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060848"/>
            <a:ext cx="792088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Одно из изречений Пифагора таково: « Жизнь подобна игрищам: иные приходят на них состязаться, иные торговать…»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Зачем, по мнению Пифагора, на эти игрища приходят самые счастливые?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6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551836"/>
            <a:ext cx="792088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«Не гоняйся за счастьем, - </a:t>
            </a:r>
          </a:p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советовал Пифагор, - ищи его …»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Где, по мнению Пифагора, </a:t>
            </a:r>
          </a:p>
          <a:p>
            <a:pPr algn="ctr" eaLnBrk="0" hangingPunct="0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надо искать счастье?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6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500306"/>
            <a:ext cx="50679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ffectLst/>
              </a:rPr>
              <a:t>Исчезающая разновидность учеников?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effectLst/>
            </a:endParaRPr>
          </a:p>
        </p:txBody>
      </p:sp>
      <p:pic>
        <p:nvPicPr>
          <p:cNvPr id="5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500306"/>
            <a:ext cx="50679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ffectLst/>
              </a:rPr>
              <a:t>Документ ученика?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effectLst/>
            </a:endParaRPr>
          </a:p>
        </p:txBody>
      </p:sp>
      <p:pic>
        <p:nvPicPr>
          <p:cNvPr id="5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428868"/>
            <a:ext cx="50679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ffectLst/>
              </a:rPr>
              <a:t>Место встречи продавцов и покупателей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effectLst/>
            </a:endParaRPr>
          </a:p>
        </p:txBody>
      </p:sp>
      <p:pic>
        <p:nvPicPr>
          <p:cNvPr id="6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4213" y="1916113"/>
            <a:ext cx="77041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Принятая сейчас система обозначения величин углов получила широкое распространение на рубеже 16 и 17 вв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., ею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уже пользовались такие известные астрономы, как Коперник и Брате.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А вот как Птолемей (2 в. н.э.) обозначал количество градусов, число минут, число секунд?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</p:txBody>
      </p:sp>
      <p:pic>
        <p:nvPicPr>
          <p:cNvPr id="5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348880"/>
            <a:ext cx="87154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Как изменится площадь прямоугольника, если одну пару противоположных сторон увеличить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в </a:t>
            </a: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2 раза? </a:t>
            </a:r>
          </a:p>
        </p:txBody>
      </p:sp>
      <p:pic>
        <p:nvPicPr>
          <p:cNvPr id="5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143116"/>
            <a:ext cx="7776864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Как изменится площадь прямоугольника, если одну пару противоположных сторон увеличить в 2 раза, а другую уменьшить в 2 раза?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132856"/>
            <a:ext cx="792088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Как изменится площадь прямоугольного треугольника, если один катет увеличить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в 4 раза, а другой уменьшить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в 2 раза?</a:t>
            </a: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571472" y="1857364"/>
            <a:ext cx="7786741" cy="28003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Первый тур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2564904"/>
            <a:ext cx="687625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Как изменится объем куба, если ребро увеличить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в 3 раза?</a:t>
            </a: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188640"/>
            <a:ext cx="619268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На клетчатой бумаге с клетками размером 1 см * 1 см изображены треугольники АВС (см.рисунки). Найдите площадь каждого треугольника.</a:t>
            </a:r>
            <a:endParaRPr lang="ru-RU" sz="27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10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лександр\Desktop\треу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00306"/>
            <a:ext cx="8042765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214290"/>
            <a:ext cx="648072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На клетчатой бумаге с клетками размером 1 см * 1 см изображены трапеции (см.рисунки). Найдите площадь каждой трапеции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0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лександр\Desktop\тра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87" y="2071679"/>
            <a:ext cx="7627127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214290"/>
            <a:ext cx="6695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latin typeface="+mn-lt"/>
                <a:cs typeface="+mn-cs"/>
              </a:rPr>
              <a:t>Найдите площадь каждого четырехугольника, изображенного на клетчатой бумаге с размером клетки 1см * 1см (см.рисунок). Ответ дайте в квадратных сантиметрах.</a:t>
            </a:r>
          </a:p>
        </p:txBody>
      </p:sp>
      <p:pic>
        <p:nvPicPr>
          <p:cNvPr id="10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Александр\Desktop\ром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7775575" cy="44021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7256" y="214290"/>
            <a:ext cx="66967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Найдите сумму площадей четырехугольников, изображенных на клетчатой бумаге с размером клетки 1см * </a:t>
            </a:r>
            <a:r>
              <a:rPr lang="ru-RU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1см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(см.рисунок). Ответ дайте в квадратных сантиметрах.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9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лександр\Desktop\фигу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8072459" cy="45820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714488"/>
            <a:ext cx="81359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Выберите верные утверждения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	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а) площадь прямоугольника равна произведению двух его сторон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;</a:t>
            </a:r>
          </a:p>
          <a:p>
            <a:pPr algn="just" eaLnBrk="0" hangingPunct="0">
              <a:defRPr/>
            </a:pP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б)  площадь квадрата равна квадрату его стороны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;</a:t>
            </a:r>
          </a:p>
          <a:p>
            <a:pPr algn="just" eaLnBrk="0" hangingPunct="0">
              <a:defRPr/>
            </a:pP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в) площадь прямоугольника равна удвоенному произведению двух его соседних сторон.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571612"/>
            <a:ext cx="8280921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Закончите фразу: </a:t>
            </a: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Площадь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ромба равна половине произведения…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</a:t>
            </a:r>
          </a:p>
          <a:p>
            <a:pPr algn="just" eaLnBrk="0" hangingPunct="0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а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)  его сторон;</a:t>
            </a:r>
          </a:p>
          <a:p>
            <a:pPr algn="just" eaLnBrk="0" hangingPunct="0">
              <a:defRPr/>
            </a:pP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б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)   его стороны и высоты, проведенной к этой стороне;</a:t>
            </a:r>
          </a:p>
          <a:p>
            <a:pPr algn="just" eaLnBrk="0" hangingPunct="0">
              <a:defRPr/>
            </a:pP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в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)  его диагоналей.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204864"/>
            <a:ext cx="8064896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 формуле  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= 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* 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ha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можно вычислить площадь:</a:t>
            </a:r>
          </a:p>
          <a:p>
            <a:pPr algn="ctr">
              <a:defRPr/>
            </a:pP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	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а)  параллелограмма;</a:t>
            </a:r>
          </a:p>
          <a:p>
            <a:pPr algn="just" eaLnBrk="0" hangingPunct="0">
              <a:defRPr/>
            </a:pP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б)  треугольника;</a:t>
            </a:r>
          </a:p>
          <a:p>
            <a:pPr algn="just" eaLnBrk="0" hangingPunct="0">
              <a:defRPr/>
            </a:pP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в)  прямоугольника.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988840"/>
            <a:ext cx="820891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Площадь трапеции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ABCD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с основаниями АВ и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CD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и высотой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BH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вычисляется по формуле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: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	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	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а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)  S = AB : 2 * CD * BH;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б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)  S = (AB + BC) : 2 * BH;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	в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) 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S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 = (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AB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 +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CD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) : 2 *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BH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cs typeface="Times New Roman" pitchFamily="18" charset="0"/>
              </a:rPr>
              <a:t>.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cs typeface="+mn-cs"/>
            </a:endParaRPr>
          </a:p>
        </p:txBody>
      </p:sp>
      <p:pic>
        <p:nvPicPr>
          <p:cNvPr id="4" name="Picture 3" descr="C:\Users\Толикович\Desktop\0_b5d9_53e4688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549275"/>
          <a:ext cx="8640960" cy="5783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88232"/>
                <a:gridCol w="1656184"/>
                <a:gridCol w="1656184"/>
                <a:gridCol w="1584176"/>
                <a:gridCol w="1656184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800" i="1" kern="1200" dirty="0" smtClean="0"/>
                        <a:t> </a:t>
                      </a:r>
                    </a:p>
                    <a:p>
                      <a:pPr algn="ctr"/>
                      <a:r>
                        <a:rPr lang="ru-RU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Проценты</a:t>
                      </a:r>
                      <a:endParaRPr lang="ru-RU" sz="28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dirty="0" smtClean="0">
                          <a:hlinkClick r:id="rId2" action="ppaction://hlinksldjump"/>
                        </a:rPr>
                        <a:t>100</a:t>
                      </a:r>
                      <a:endParaRPr lang="ru-RU" sz="7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dirty="0" smtClean="0">
                          <a:hlinkClick r:id="rId3" action="ppaction://hlinksldjump"/>
                        </a:rPr>
                        <a:t>200</a:t>
                      </a:r>
                      <a:endParaRPr lang="ru-RU" sz="7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hlinkClick r:id="rId4" action="ppaction://hlinksldjump"/>
                        </a:rPr>
                        <a:t>300</a:t>
                      </a:r>
                      <a:endParaRPr lang="ru-RU" sz="7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hlinkClick r:id="rId5" action="ppaction://hlinksldjump"/>
                        </a:rPr>
                        <a:t>400</a:t>
                      </a:r>
                      <a:endParaRPr lang="ru-RU" sz="7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ru-RU" sz="2800" i="1" kern="1200" dirty="0" smtClean="0"/>
                    </a:p>
                    <a:p>
                      <a:pPr algn="ctr"/>
                      <a:r>
                        <a:rPr lang="ru-RU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Графики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6" action="ppaction://hlinksldjump"/>
                        </a:rPr>
                        <a:t>100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7" action="ppaction://hlinksldjump"/>
                        </a:rPr>
                        <a:t>200</a:t>
                      </a:r>
                      <a:endParaRPr lang="ru-RU" sz="72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dirty="0" smtClean="0">
                          <a:hlinkClick r:id="rId8" action="ppaction://hlinksldjump"/>
                        </a:rPr>
                        <a:t>300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dirty="0" smtClean="0">
                          <a:hlinkClick r:id="rId9" action="ppaction://hlinksldjump"/>
                        </a:rPr>
                        <a:t>400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sz="2800" b="1" i="1" dirty="0" err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7A37"/>
                        </a:solidFill>
                        <a:latin typeface="+mn-lt"/>
                        <a:cs typeface="+mn-cs"/>
                      </a:endParaRPr>
                    </a:p>
                    <a:p>
                      <a:pPr algn="ctr"/>
                      <a:r>
                        <a:rPr lang="ru-RU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Из истории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10" action="ppaction://hlinksldjump"/>
                        </a:rPr>
                        <a:t>100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11" action="ppaction://hlinksldjump"/>
                        </a:rPr>
                        <a:t>200</a:t>
                      </a:r>
                      <a:endParaRPr lang="ru-RU" sz="72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dirty="0" smtClean="0">
                          <a:hlinkClick r:id="rId12" action="ppaction://hlinksldjump"/>
                        </a:rPr>
                        <a:t>300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dirty="0" smtClean="0">
                          <a:hlinkClick r:id="rId13" action="ppaction://hlinksldjump"/>
                        </a:rPr>
                        <a:t>400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ru-RU" sz="2800" i="1" kern="1200" dirty="0" smtClean="0"/>
                    </a:p>
                    <a:p>
                      <a:pPr algn="ctr"/>
                      <a:r>
                        <a:rPr lang="ru-RU" sz="28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О разном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14" action="ppaction://hlinksldjump"/>
                        </a:rPr>
                        <a:t>100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hlinkClick r:id="rId15" action="ppaction://hlinksldjump"/>
                        </a:rPr>
                        <a:t>200</a:t>
                      </a:r>
                      <a:endParaRPr lang="ru-RU" sz="72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dirty="0" smtClean="0">
                          <a:hlinkClick r:id="rId16" action="ppaction://hlinksldjump"/>
                        </a:rPr>
                        <a:t>300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200" b="1" dirty="0" smtClean="0">
                          <a:hlinkClick r:id="rId17" action="ppaction://hlinksldjump"/>
                        </a:rPr>
                        <a:t>400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785786" y="2143116"/>
            <a:ext cx="7458103" cy="208121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Второй тур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642918"/>
          <a:ext cx="8858312" cy="56886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33376"/>
                <a:gridCol w="1667151"/>
                <a:gridCol w="1582442"/>
                <a:gridCol w="1637674"/>
                <a:gridCol w="1637669"/>
              </a:tblGrid>
              <a:tr h="1800200">
                <a:tc>
                  <a:txBody>
                    <a:bodyPr/>
                    <a:lstStyle/>
                    <a:p>
                      <a:pPr algn="ctr"/>
                      <a:endParaRPr lang="ru-RU" sz="2800" kern="1200" dirty="0" smtClean="0"/>
                    </a:p>
                    <a:p>
                      <a:pPr algn="ctr"/>
                      <a:r>
                        <a:rPr lang="ru-RU" sz="32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Изменение</a:t>
                      </a:r>
                      <a:r>
                        <a:rPr lang="ru-RU" sz="3200" b="1" i="1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 площади</a:t>
                      </a:r>
                      <a:endParaRPr lang="ru-RU" sz="3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dirty="0" smtClean="0">
                          <a:hlinkClick r:id="rId2" action="ppaction://hlinksldjump"/>
                        </a:rPr>
                        <a:t>200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dirty="0" smtClean="0">
                          <a:hlinkClick r:id="rId3" action="ppaction://hlinksldjump"/>
                        </a:rPr>
                        <a:t>300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dirty="0" smtClean="0">
                          <a:hlinkClick r:id="rId4" action="ppaction://hlinksldjump"/>
                        </a:rPr>
                        <a:t>400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dirty="0" smtClean="0">
                          <a:hlinkClick r:id="rId5" action="ppaction://hlinksldjump"/>
                        </a:rPr>
                        <a:t>500</a:t>
                      </a:r>
                      <a:endParaRPr lang="ru-RU" sz="7200" dirty="0"/>
                    </a:p>
                  </a:txBody>
                  <a:tcPr/>
                </a:tc>
              </a:tr>
              <a:tr h="20402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Площадь на</a:t>
                      </a:r>
                      <a:r>
                        <a:rPr lang="ru-RU" sz="3200" b="1" i="1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 клетчатой бумаге</a:t>
                      </a:r>
                      <a:endParaRPr lang="ru-RU" sz="3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6" action="ppaction://hlinksldjump"/>
                        </a:rPr>
                        <a:t>200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7" action="ppaction://hlinksldjump"/>
                        </a:rPr>
                        <a:t>300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8" action="ppaction://hlinksldjump"/>
                        </a:rPr>
                        <a:t>400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9" action="ppaction://hlinksldjump"/>
                        </a:rPr>
                        <a:t>500</a:t>
                      </a:r>
                      <a:endParaRPr lang="ru-RU" sz="7200" b="1" dirty="0"/>
                    </a:p>
                  </a:txBody>
                  <a:tcPr/>
                </a:tc>
              </a:tr>
              <a:tr h="1846272">
                <a:tc>
                  <a:txBody>
                    <a:bodyPr/>
                    <a:lstStyle/>
                    <a:p>
                      <a:pPr algn="ctr"/>
                      <a:endParaRPr lang="ru-RU" sz="3600" kern="1200" dirty="0" smtClean="0"/>
                    </a:p>
                    <a:p>
                      <a:pPr algn="ctr"/>
                      <a:r>
                        <a:rPr lang="ru-RU" sz="3200" b="1" i="1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7A37"/>
                          </a:solidFill>
                          <a:latin typeface="+mn-lt"/>
                          <a:cs typeface="+mn-cs"/>
                        </a:rPr>
                        <a:t>Площади фигур</a:t>
                      </a:r>
                      <a:endParaRPr lang="ru-RU" sz="3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10" action="ppaction://hlinksldjump"/>
                        </a:rPr>
                        <a:t>200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11" action="ppaction://hlinksldjump"/>
                        </a:rPr>
                        <a:t>300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12" action="ppaction://hlinksldjump"/>
                        </a:rPr>
                        <a:t>400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ru-RU" sz="7200" b="1" dirty="0" smtClean="0">
                          <a:hlinkClick r:id="rId13" action="ppaction://hlinksldjump"/>
                        </a:rPr>
                        <a:t>500</a:t>
                      </a:r>
                      <a:endParaRPr lang="ru-RU" sz="7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19250" y="2349500"/>
            <a:ext cx="5616575" cy="2159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ФИНАЛ!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3071810"/>
            <a:ext cx="43268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ffectLst/>
              </a:rPr>
              <a:t>Вопрос:</a:t>
            </a:r>
            <a:endParaRPr lang="ru-RU" sz="9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A37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571612"/>
            <a:ext cx="60981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Внимание!</a:t>
            </a:r>
            <a:endParaRPr lang="ru-RU" sz="9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760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Толикович\Desktop\j0382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1728192" cy="1728192"/>
          </a:xfrm>
          <a:prstGeom prst="rect">
            <a:avLst/>
          </a:prstGeom>
          <a:noFill/>
        </p:spPr>
      </p:pic>
      <p:pic>
        <p:nvPicPr>
          <p:cNvPr id="1027" name="Picture 3" descr="C:\Users\Толикович\Desktop\img-30b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1979712" cy="148478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Из пункта А в пункт </a:t>
            </a:r>
            <a:r>
              <a:rPr kumimoji="0" lang="en-US" sz="2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ведут три дороги. Через пункт В едет грузовик со средней скоростью 40 км/ч. Через пункт С едет автобус со средней скоростью 40 км/ч. Третья дорога – без промежуточных пунктов, и по ней движется легковой автомобиль со средней скоростью 47 км/ч. На рисунке показана схема дорог и расстояние между пунктами по дорогам. Все три автомобиля одновременно выехали из А. Какой автомобиль добрался до </a:t>
            </a:r>
            <a:r>
              <a:rPr kumimoji="0" lang="en-US" sz="2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D </a:t>
            </a:r>
            <a:r>
              <a:rPr kumimoji="0" lang="ru-RU" sz="2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позже других? В ответе укажите, сколько часов он находился в дороге.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A37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Толикович\Desktop\img-f9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2267746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9685E-6 L 0.73959 -0.0293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3691E-6 L 0.79931 -2.13691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9722E-6 L 0.77778 -0.0136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593</Words>
  <Application>Microsoft Office PowerPoint</Application>
  <PresentationFormat>Экран (4:3)</PresentationFormat>
  <Paragraphs>123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Алена</cp:lastModifiedBy>
  <cp:revision>22</cp:revision>
  <dcterms:created xsi:type="dcterms:W3CDTF">2013-01-30T18:48:07Z</dcterms:created>
  <dcterms:modified xsi:type="dcterms:W3CDTF">2013-01-30T22:22:08Z</dcterms:modified>
</cp:coreProperties>
</file>