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81" r:id="rId2"/>
    <p:sldId id="282" r:id="rId3"/>
    <p:sldId id="256" r:id="rId4"/>
    <p:sldId id="258" r:id="rId5"/>
    <p:sldId id="278" r:id="rId6"/>
    <p:sldId id="259" r:id="rId7"/>
    <p:sldId id="272" r:id="rId8"/>
    <p:sldId id="260" r:id="rId9"/>
    <p:sldId id="273" r:id="rId10"/>
    <p:sldId id="280" r:id="rId11"/>
    <p:sldId id="269" r:id="rId12"/>
    <p:sldId id="276" r:id="rId13"/>
    <p:sldId id="262" r:id="rId14"/>
    <p:sldId id="261" r:id="rId15"/>
    <p:sldId id="264" r:id="rId16"/>
    <p:sldId id="267" r:id="rId17"/>
    <p:sldId id="263" r:id="rId18"/>
    <p:sldId id="265" r:id="rId19"/>
    <p:sldId id="266" r:id="rId20"/>
    <p:sldId id="279" r:id="rId21"/>
    <p:sldId id="270" r:id="rId22"/>
    <p:sldId id="274" r:id="rId23"/>
    <p:sldId id="271"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2469A8"/>
    <a:srgbClr val="000099"/>
    <a:srgbClr val="006600"/>
    <a:srgbClr val="F31B6D"/>
    <a:srgbClr val="C4084B"/>
    <a:srgbClr val="00FF99"/>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289" autoAdjust="0"/>
  </p:normalViewPr>
  <p:slideViewPr>
    <p:cSldViewPr>
      <p:cViewPr varScale="1">
        <p:scale>
          <a:sx n="97" d="100"/>
          <a:sy n="97" d="100"/>
        </p:scale>
        <p:origin x="-450" y="-11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D4B34C5-4EF5-49C2-9712-DD7C51398760}" type="datetimeFigureOut">
              <a:rPr lang="ru-RU"/>
              <a:pPr>
                <a:defRPr/>
              </a:pPr>
              <a:t>21.06.2013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1B96391-8FC4-4D4D-B5F5-9064A309E443}"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235AD6C-B3F7-473F-8C9B-B576D545CA31}" type="datetimeFigureOut">
              <a:rPr lang="ru-RU"/>
              <a:pPr>
                <a:defRPr/>
              </a:pPr>
              <a:t>21.06.2013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B47C71-C287-4BD0-A7F6-7CC92110E362}" type="slidenum">
              <a:rPr lang="ru-RU"/>
              <a:pPr>
                <a:defRPr/>
              </a:pPr>
              <a:t>‹#›</a:t>
            </a:fld>
            <a:endParaRPr lang="ru-RU"/>
          </a:p>
        </p:txBody>
      </p:sp>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86C6E1-8461-4396-A36D-2F0CFA3C0404}" type="datetimeFigureOut">
              <a:rPr lang="ru-RU"/>
              <a:pPr>
                <a:defRPr/>
              </a:pPr>
              <a:t>21.06.2013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3155BC-7D80-44C1-9E03-53C92966E3FB}" type="slidenum">
              <a:rPr lang="ru-RU"/>
              <a:pPr>
                <a:defRPr/>
              </a:pPr>
              <a:t>‹#›</a:t>
            </a:fld>
            <a:endParaRPr lang="ru-RU"/>
          </a:p>
        </p:txBody>
      </p:sp>
    </p:spTree>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A32D843-A0C5-4A91-9099-40D9A856A204}" type="datetimeFigureOut">
              <a:rPr lang="ru-RU"/>
              <a:pPr>
                <a:defRPr/>
              </a:pPr>
              <a:t>21.06.2013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08824D-84D6-4493-BDEF-777CA5DEF6A9}" type="slidenum">
              <a:rPr lang="ru-RU"/>
              <a:pPr>
                <a:defRPr/>
              </a:pPr>
              <a:t>‹#›</a:t>
            </a:fld>
            <a:endParaRPr lang="ru-RU"/>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58CCA8E-60BA-401C-BCD8-8EBCE59003D2}" type="datetimeFigureOut">
              <a:rPr lang="ru-RU"/>
              <a:pPr>
                <a:defRPr/>
              </a:pPr>
              <a:t>21.06.2013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0DB0A9-76BB-4311-822A-2B00CF202476}" type="slidenum">
              <a:rPr lang="ru-RU"/>
              <a:pPr>
                <a:defRPr/>
              </a:pPr>
              <a:t>‹#›</a:t>
            </a:fld>
            <a:endParaRPr lang="ru-RU"/>
          </a:p>
        </p:txBody>
      </p:sp>
    </p:spTree>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FDD448C-099B-4418-BBF1-F843702A4691}" type="datetimeFigureOut">
              <a:rPr lang="ru-RU"/>
              <a:pPr>
                <a:defRPr/>
              </a:pPr>
              <a:t>21.06.2013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92F191-1D41-4156-8FD6-AFF76C192ED0}" type="slidenum">
              <a:rPr lang="ru-RU"/>
              <a:pPr>
                <a:defRPr/>
              </a:pPr>
              <a:t>‹#›</a:t>
            </a:fld>
            <a:endParaRPr lang="ru-RU"/>
          </a:p>
        </p:txBody>
      </p:sp>
    </p:spTree>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0DD43D0-EEE9-40BD-97EE-EFDD10938AB1}" type="datetimeFigureOut">
              <a:rPr lang="ru-RU"/>
              <a:pPr>
                <a:defRPr/>
              </a:pPr>
              <a:t>21.06.2013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30767A-5304-4FC4-92D7-42096963CD00}" type="slidenum">
              <a:rPr lang="ru-RU"/>
              <a:pPr>
                <a:defRPr/>
              </a:pPr>
              <a:t>‹#›</a:t>
            </a:fld>
            <a:endParaRPr lang="ru-RU"/>
          </a:p>
        </p:txBody>
      </p:sp>
    </p:spTree>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AE837D9-441D-43BF-A00D-2EE780AC4468}" type="datetimeFigureOut">
              <a:rPr lang="ru-RU"/>
              <a:pPr>
                <a:defRPr/>
              </a:pPr>
              <a:t>21.06.2013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B10B937-F345-413D-A681-41DC86F1487B}" type="slidenum">
              <a:rPr lang="ru-RU"/>
              <a:pPr>
                <a:defRPr/>
              </a:pPr>
              <a:t>‹#›</a:t>
            </a:fld>
            <a:endParaRPr lang="ru-RU"/>
          </a:p>
        </p:txBody>
      </p:sp>
    </p:spTree>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8DBB2B9-838B-47B3-8340-DDF3F515D336}" type="datetimeFigureOut">
              <a:rPr lang="ru-RU"/>
              <a:pPr>
                <a:defRPr/>
              </a:pPr>
              <a:t>21.06.2013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539E54B-3306-4F76-9536-04B227732D45}" type="slidenum">
              <a:rPr lang="ru-RU"/>
              <a:pPr>
                <a:defRPr/>
              </a:pPr>
              <a:t>‹#›</a:t>
            </a:fld>
            <a:endParaRPr lang="ru-RU"/>
          </a:p>
        </p:txBody>
      </p:sp>
    </p:spTree>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73F3218-1F18-4BFA-AE41-B8952E1302AB}" type="datetimeFigureOut">
              <a:rPr lang="ru-RU"/>
              <a:pPr>
                <a:defRPr/>
              </a:pPr>
              <a:t>21.06.2013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A015928-3664-47C7-A13A-BC1CAEF5920B}" type="slidenum">
              <a:rPr lang="ru-RU"/>
              <a:pPr>
                <a:defRPr/>
              </a:pPr>
              <a:t>‹#›</a:t>
            </a:fld>
            <a:endParaRPr lang="ru-RU"/>
          </a:p>
        </p:txBody>
      </p:sp>
    </p:spTree>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503EA0C-113E-4DAD-959B-18082656663A}" type="datetimeFigureOut">
              <a:rPr lang="ru-RU"/>
              <a:pPr>
                <a:defRPr/>
              </a:pPr>
              <a:t>21.06.2013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2B3491F-BE97-469C-B21F-E77016DB69FA}" type="slidenum">
              <a:rPr lang="ru-RU"/>
              <a:pPr>
                <a:defRPr/>
              </a:pPr>
              <a:t>‹#›</a:t>
            </a:fld>
            <a:endParaRPr lang="ru-RU"/>
          </a:p>
        </p:txBody>
      </p:sp>
    </p:spTree>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0661CFE-1C46-4E0C-B4A8-FE96CE24E9EB}" type="datetimeFigureOut">
              <a:rPr lang="ru-RU"/>
              <a:pPr>
                <a:defRPr/>
              </a:pPr>
              <a:t>21.06.2013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7667BE-0398-4BB3-AA65-A874F6B322A3}" type="slidenum">
              <a:rPr lang="ru-RU"/>
              <a:pPr>
                <a:defRPr/>
              </a:pPr>
              <a:t>‹#›</a:t>
            </a:fld>
            <a:endParaRPr lang="ru-RU"/>
          </a:p>
        </p:txBody>
      </p:sp>
    </p:spTree>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B6C879-DF6B-4F33-B1F1-C2503FBE4C19}" type="datetimeFigureOut">
              <a:rPr lang="ru-RU"/>
              <a:pPr>
                <a:defRPr/>
              </a:pPr>
              <a:t>21.06.2013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13CC3F-8383-4DA7-AA0C-002A9C5C0EF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1055;&#1086;&#1083;&#1100;&#1079;&#1086;&#1074;&#1072;&#1090;&#1077;&#1083;&#1100;\Desktop\&#1087;&#1088;&#1080;&#1093;&#1086;&#1087;&#1077;&#1088;&#1100;&#1077;\-&#1043;&#1080;&#1084;&#1085;%20&#1059;&#1088;&#1102;&#1087;&#1080;&#1085;&#1089;&#1082;&#1072;%20-&#1084;&#1080;&#1085;&#1091;&#1089;.mp3"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22225" y="-100013"/>
            <a:ext cx="9121775" cy="6840538"/>
          </a:xfrm>
          <a:prstGeom prst="rect">
            <a:avLst/>
          </a:prstGeom>
          <a:noFill/>
          <a:ln w="9525">
            <a:noFill/>
            <a:miter lim="800000"/>
            <a:headEnd/>
            <a:tailEnd/>
          </a:ln>
        </p:spPr>
      </p:pic>
      <p:sp>
        <p:nvSpPr>
          <p:cNvPr id="1025" name="Rectangle 1"/>
          <p:cNvSpPr>
            <a:spLocks noChangeArrowheads="1"/>
          </p:cNvSpPr>
          <p:nvPr/>
        </p:nvSpPr>
        <p:spPr bwMode="auto">
          <a:xfrm>
            <a:off x="0" y="-1621227"/>
            <a:ext cx="8964488" cy="7217360"/>
          </a:xfrm>
          <a:prstGeom prst="rect">
            <a:avLst/>
          </a:prstGeom>
          <a:noFill/>
          <a:ln w="9525">
            <a:noFill/>
            <a:miter lim="800000"/>
            <a:headEnd/>
            <a:tailEnd/>
          </a:ln>
          <a:effectLst/>
        </p:spPr>
        <p:txBody>
          <a:bodyPr anchor="ctr">
            <a:spAutoFit/>
          </a:bodyPr>
          <a:lstStyle/>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endParaRPr lang="ru-RU" sz="1600" b="1" dirty="0">
              <a:latin typeface="Calibri" pitchFamily="34" charset="0"/>
              <a:ea typeface="Calibri" pitchFamily="34" charset="0"/>
              <a:cs typeface="Times New Roman" pitchFamily="18" charset="0"/>
            </a:endParaRPr>
          </a:p>
          <a:p>
            <a:pPr algn="ctr">
              <a:defRPr/>
            </a:pPr>
            <a:r>
              <a:rPr lang="ru-RU" sz="1600" b="1" dirty="0">
                <a:latin typeface="Calibri" pitchFamily="34" charset="0"/>
                <a:ea typeface="Calibri" pitchFamily="34" charset="0"/>
                <a:cs typeface="Times New Roman" pitchFamily="18" charset="0"/>
              </a:rPr>
              <a:t>Муниципальное бюджетное образовательное учреждение</a:t>
            </a:r>
            <a:endParaRPr lang="ru-RU" sz="900" dirty="0">
              <a:latin typeface="Arial" pitchFamily="34" charset="0"/>
            </a:endParaRPr>
          </a:p>
          <a:p>
            <a:pPr algn="ctr" eaLnBrk="0" hangingPunct="0">
              <a:defRPr/>
            </a:pPr>
            <a:r>
              <a:rPr lang="ru-RU" sz="1600" b="1" dirty="0">
                <a:latin typeface="Calibri" pitchFamily="34" charset="0"/>
                <a:ea typeface="Calibri" pitchFamily="34" charset="0"/>
                <a:cs typeface="Times New Roman" pitchFamily="18" charset="0"/>
              </a:rPr>
              <a:t>«Средняя образовательная школа №4» г. Урюпинск</a:t>
            </a:r>
            <a:endParaRPr lang="ru-RU" sz="900" dirty="0">
              <a:latin typeface="Arial" pitchFamily="34" charset="0"/>
            </a:endParaRPr>
          </a:p>
          <a:p>
            <a:pPr algn="ctr" eaLnBrk="0" hangingPunct="0">
              <a:defRPr/>
            </a:pPr>
            <a:r>
              <a:rPr lang="ru-RU" sz="1600" b="1" dirty="0">
                <a:latin typeface="Calibri" pitchFamily="34" charset="0"/>
                <a:cs typeface="Times New Roman" pitchFamily="18" charset="0"/>
              </a:rPr>
              <a:t>Культурно-исследовательский проект </a:t>
            </a:r>
            <a:endParaRPr lang="ru-RU" sz="900" dirty="0">
              <a:latin typeface="Arial" pitchFamily="34" charset="0"/>
            </a:endParaRPr>
          </a:p>
          <a:p>
            <a:pPr algn="ctr" eaLnBrk="0" hangingPunct="0">
              <a:defRPr/>
            </a:pPr>
            <a:r>
              <a:rPr lang="en-US" sz="1600" b="1" dirty="0">
                <a:latin typeface="Calibri" pitchFamily="34" charset="0"/>
                <a:ea typeface="Calibri" pitchFamily="34" charset="0"/>
                <a:cs typeface="Times New Roman" pitchFamily="18" charset="0"/>
              </a:rPr>
              <a:t>«</a:t>
            </a:r>
            <a:r>
              <a:rPr lang="en-US" b="1" dirty="0" err="1">
                <a:ln>
                  <a:solidFill>
                    <a:sysClr val="windowText" lastClr="000000"/>
                  </a:solidFill>
                </a:ln>
                <a:solidFill>
                  <a:srgbClr val="C00000"/>
                </a:solidFill>
                <a:latin typeface="Georgia" pitchFamily="18" charset="0"/>
                <a:cs typeface="Times New Roman" pitchFamily="18" charset="0"/>
              </a:rPr>
              <a:t>Sieben</a:t>
            </a:r>
            <a:r>
              <a:rPr lang="en-US" b="1" dirty="0">
                <a:ln>
                  <a:solidFill>
                    <a:sysClr val="windowText" lastClr="000000"/>
                  </a:solidFill>
                </a:ln>
                <a:solidFill>
                  <a:srgbClr val="C00000"/>
                </a:solidFill>
                <a:latin typeface="Georgia" pitchFamily="18" charset="0"/>
                <a:cs typeface="Times New Roman" pitchFamily="18" charset="0"/>
              </a:rPr>
              <a:t> </a:t>
            </a:r>
            <a:r>
              <a:rPr lang="en-US" b="1" dirty="0" err="1">
                <a:ln>
                  <a:solidFill>
                    <a:sysClr val="windowText" lastClr="000000"/>
                  </a:solidFill>
                </a:ln>
                <a:solidFill>
                  <a:srgbClr val="C00000"/>
                </a:solidFill>
                <a:latin typeface="Georgia" pitchFamily="18" charset="0"/>
                <a:cs typeface="Times New Roman" pitchFamily="18" charset="0"/>
              </a:rPr>
              <a:t>Wunder</a:t>
            </a:r>
            <a:r>
              <a:rPr lang="en-US" b="1" dirty="0">
                <a:ln>
                  <a:solidFill>
                    <a:sysClr val="windowText" lastClr="000000"/>
                  </a:solidFill>
                </a:ln>
                <a:solidFill>
                  <a:srgbClr val="C00000"/>
                </a:solidFill>
                <a:latin typeface="Georgia" pitchFamily="18" charset="0"/>
                <a:cs typeface="Times New Roman" pitchFamily="18" charset="0"/>
              </a:rPr>
              <a:t> des </a:t>
            </a:r>
            <a:r>
              <a:rPr lang="en-US" b="1" dirty="0" err="1">
                <a:ln>
                  <a:solidFill>
                    <a:sysClr val="windowText" lastClr="000000"/>
                  </a:solidFill>
                </a:ln>
                <a:solidFill>
                  <a:srgbClr val="C00000"/>
                </a:solidFill>
                <a:latin typeface="Georgia" pitchFamily="18" charset="0"/>
                <a:cs typeface="Times New Roman" pitchFamily="18" charset="0"/>
              </a:rPr>
              <a:t>Chopjor</a:t>
            </a:r>
            <a:r>
              <a:rPr lang="en-US" b="1" dirty="0">
                <a:ln>
                  <a:solidFill>
                    <a:sysClr val="windowText" lastClr="000000"/>
                  </a:solidFill>
                </a:ln>
                <a:solidFill>
                  <a:srgbClr val="C00000"/>
                </a:solidFill>
                <a:latin typeface="Georgia" pitchFamily="18" charset="0"/>
                <a:cs typeface="Times New Roman" pitchFamily="18" charset="0"/>
              </a:rPr>
              <a:t> – </a:t>
            </a:r>
            <a:r>
              <a:rPr lang="en-US" b="1" dirty="0" err="1">
                <a:ln>
                  <a:solidFill>
                    <a:sysClr val="windowText" lastClr="000000"/>
                  </a:solidFill>
                </a:ln>
                <a:solidFill>
                  <a:srgbClr val="C00000"/>
                </a:solidFill>
                <a:latin typeface="Georgia" pitchFamily="18" charset="0"/>
                <a:cs typeface="Times New Roman" pitchFamily="18" charset="0"/>
              </a:rPr>
              <a:t>Gebiets</a:t>
            </a:r>
            <a:r>
              <a:rPr lang="ru-RU" sz="900" b="1" dirty="0">
                <a:ln>
                  <a:solidFill>
                    <a:sysClr val="windowText" lastClr="000000"/>
                  </a:solidFill>
                </a:ln>
                <a:solidFill>
                  <a:srgbClr val="C00000"/>
                </a:solidFill>
                <a:latin typeface="Times New Roman" pitchFamily="18" charset="0"/>
                <a:cs typeface="Times New Roman" pitchFamily="18" charset="0"/>
              </a:rPr>
              <a:t>»</a:t>
            </a:r>
          </a:p>
          <a:p>
            <a:pPr eaLnBrk="0" hangingPunct="0">
              <a:defRPr/>
            </a:pPr>
            <a:endParaRPr lang="ru-RU" sz="900" dirty="0">
              <a:latin typeface="Arial" pitchFamily="34"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eaLnBrk="0" hangingPunct="0">
              <a:defRPr/>
            </a:pPr>
            <a:endParaRPr lang="ru-RU" sz="1600" b="1" dirty="0">
              <a:latin typeface="Calibri" pitchFamily="34" charset="0"/>
              <a:ea typeface="Calibri" pitchFamily="34" charset="0"/>
              <a:cs typeface="Times New Roman" pitchFamily="18" charset="0"/>
            </a:endParaRPr>
          </a:p>
          <a:p>
            <a:pPr algn="r" eaLnBrk="0" hangingPunct="0">
              <a:defRPr/>
            </a:pPr>
            <a:r>
              <a:rPr lang="ru-RU" sz="1600" b="1" dirty="0">
                <a:latin typeface="Calibri" pitchFamily="34" charset="0"/>
                <a:ea typeface="Calibri" pitchFamily="34" charset="0"/>
                <a:cs typeface="Times New Roman" pitchFamily="18" charset="0"/>
              </a:rPr>
              <a:t>Идентификатор: 231-444-109</a:t>
            </a:r>
            <a:endParaRPr lang="ru-RU" sz="900" dirty="0">
              <a:latin typeface="Arial" pitchFamily="34" charset="0"/>
            </a:endParaRPr>
          </a:p>
          <a:p>
            <a:pPr algn="r" eaLnBrk="0" hangingPunct="0">
              <a:defRPr/>
            </a:pPr>
            <a:r>
              <a:rPr lang="ru-RU" sz="1200" b="1" dirty="0">
                <a:latin typeface="Calibri" pitchFamily="34" charset="0"/>
                <a:ea typeface="Calibri" pitchFamily="34" charset="0"/>
                <a:cs typeface="Times New Roman" pitchFamily="18" charset="0"/>
              </a:rPr>
              <a:t>Разработан:</a:t>
            </a:r>
            <a:endParaRPr lang="ru-RU" sz="900" dirty="0">
              <a:latin typeface="Arial" pitchFamily="34" charset="0"/>
            </a:endParaRPr>
          </a:p>
          <a:p>
            <a:pPr algn="r" eaLnBrk="0" hangingPunct="0">
              <a:defRPr/>
            </a:pPr>
            <a:r>
              <a:rPr lang="ru-RU" sz="1200" b="1" dirty="0">
                <a:latin typeface="Calibri" pitchFamily="34" charset="0"/>
                <a:ea typeface="Calibri" pitchFamily="34" charset="0"/>
                <a:cs typeface="Times New Roman" pitchFamily="18" charset="0"/>
              </a:rPr>
              <a:t>Учителем немецкого языка:</a:t>
            </a:r>
            <a:endParaRPr lang="ru-RU" sz="1200" b="1" dirty="0">
              <a:latin typeface="Arial" pitchFamily="34" charset="0"/>
              <a:ea typeface="Calibri" pitchFamily="34" charset="0"/>
              <a:cs typeface="Times New Roman" pitchFamily="18" charset="0"/>
            </a:endParaRPr>
          </a:p>
          <a:p>
            <a:pPr algn="r" eaLnBrk="0" hangingPunct="0">
              <a:defRPr/>
            </a:pPr>
            <a:r>
              <a:rPr lang="ru-RU" sz="1200" b="1" dirty="0">
                <a:latin typeface="Arial" pitchFamily="34" charset="0"/>
                <a:ea typeface="Calibri" pitchFamily="34" charset="0"/>
                <a:cs typeface="Times New Roman" pitchFamily="18" charset="0"/>
              </a:rPr>
              <a:t>Юриной Татьяной Владимировной</a:t>
            </a:r>
            <a:r>
              <a:rPr lang="ru-RU" sz="900" dirty="0">
                <a:latin typeface="Arial" pitchFamily="34" charset="0"/>
              </a:rPr>
              <a:t> </a:t>
            </a:r>
            <a:endParaRPr lang="ru-RU" dirty="0">
              <a:latin typeface="Arial" pitchFamily="34" charset="0"/>
            </a:endParaRP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38100" y="-285750"/>
            <a:ext cx="9182100" cy="6919913"/>
          </a:xfrm>
          <a:prstGeom prst="rect">
            <a:avLst/>
          </a:prstGeom>
          <a:noFill/>
          <a:ln w="9525">
            <a:noFill/>
            <a:miter lim="800000"/>
            <a:headEnd/>
            <a:tailEnd/>
          </a:ln>
        </p:spPr>
      </p:pic>
      <p:sp>
        <p:nvSpPr>
          <p:cNvPr id="23554" name="Прямоугольник 1"/>
          <p:cNvSpPr>
            <a:spLocks noChangeArrowheads="1"/>
          </p:cNvSpPr>
          <p:nvPr/>
        </p:nvSpPr>
        <p:spPr bwMode="auto">
          <a:xfrm>
            <a:off x="2339975" y="549275"/>
            <a:ext cx="4572000" cy="2103438"/>
          </a:xfrm>
          <a:prstGeom prst="rect">
            <a:avLst/>
          </a:prstGeom>
          <a:noFill/>
          <a:ln w="9525">
            <a:noFill/>
            <a:miter lim="800000"/>
            <a:headEnd/>
            <a:tailEnd/>
          </a:ln>
        </p:spPr>
        <p:txBody>
          <a:bodyPr>
            <a:spAutoFit/>
          </a:bodyPr>
          <a:lstStyle/>
          <a:p>
            <a:pPr algn="ctr"/>
            <a:r>
              <a:rPr lang="ru-RU" sz="3600" b="1" i="1">
                <a:solidFill>
                  <a:srgbClr val="2469A8"/>
                </a:solidFill>
                <a:latin typeface="Monotype Corsiva" pitchFamily="66" charset="0"/>
              </a:rPr>
              <a:t/>
            </a:r>
            <a:br>
              <a:rPr lang="ru-RU" sz="3600" b="1" i="1">
                <a:solidFill>
                  <a:srgbClr val="2469A8"/>
                </a:solidFill>
                <a:latin typeface="Monotype Corsiva" pitchFamily="66" charset="0"/>
              </a:rPr>
            </a:br>
            <a:r>
              <a:rPr lang="de-DE" sz="3200" b="1" i="1">
                <a:solidFill>
                  <a:srgbClr val="000099"/>
                </a:solidFill>
                <a:latin typeface="Calibri" pitchFamily="34" charset="0"/>
              </a:rPr>
              <a:t>Die I. Phase – die </a:t>
            </a:r>
            <a:r>
              <a:rPr lang="ru-RU" sz="3200" b="1" i="1">
                <a:solidFill>
                  <a:srgbClr val="000099"/>
                </a:solidFill>
                <a:latin typeface="Calibri" pitchFamily="34" charset="0"/>
              </a:rPr>
              <a:t> </a:t>
            </a:r>
            <a:r>
              <a:rPr lang="de-DE" sz="3200" b="1" i="1">
                <a:solidFill>
                  <a:srgbClr val="000099"/>
                </a:solidFill>
                <a:latin typeface="Calibri" pitchFamily="34" charset="0"/>
              </a:rPr>
              <a:t>Organisation der Projekttätigkeit</a:t>
            </a:r>
          </a:p>
        </p:txBody>
      </p:sp>
      <p:sp>
        <p:nvSpPr>
          <p:cNvPr id="23555" name="Прямоугольник 2"/>
          <p:cNvSpPr>
            <a:spLocks noChangeArrowheads="1"/>
          </p:cNvSpPr>
          <p:nvPr/>
        </p:nvSpPr>
        <p:spPr bwMode="auto">
          <a:xfrm>
            <a:off x="728663" y="2982913"/>
            <a:ext cx="4572000" cy="461962"/>
          </a:xfrm>
          <a:prstGeom prst="rect">
            <a:avLst/>
          </a:prstGeom>
          <a:noFill/>
          <a:ln w="9525">
            <a:noFill/>
            <a:miter lim="800000"/>
            <a:headEnd/>
            <a:tailEnd/>
          </a:ln>
        </p:spPr>
        <p:txBody>
          <a:bodyPr>
            <a:spAutoFit/>
          </a:bodyPr>
          <a:lstStyle/>
          <a:p>
            <a:endParaRPr lang="de-DE" sz="2400" b="1" i="1">
              <a:solidFill>
                <a:srgbClr val="2469A8"/>
              </a:solidFill>
              <a:latin typeface="Monotype Corsiva" pitchFamily="66" charset="0"/>
            </a:endParaRPr>
          </a:p>
        </p:txBody>
      </p:sp>
      <p:sp>
        <p:nvSpPr>
          <p:cNvPr id="23556" name="Прямоугольник 3"/>
          <p:cNvSpPr>
            <a:spLocks noChangeArrowheads="1"/>
          </p:cNvSpPr>
          <p:nvPr/>
        </p:nvSpPr>
        <p:spPr bwMode="auto">
          <a:xfrm>
            <a:off x="3995738" y="4767263"/>
            <a:ext cx="4572000" cy="461962"/>
          </a:xfrm>
          <a:prstGeom prst="rect">
            <a:avLst/>
          </a:prstGeom>
          <a:noFill/>
          <a:ln w="9525">
            <a:noFill/>
            <a:miter lim="800000"/>
            <a:headEnd/>
            <a:tailEnd/>
          </a:ln>
        </p:spPr>
        <p:txBody>
          <a:bodyPr>
            <a:spAutoFit/>
          </a:bodyPr>
          <a:lstStyle/>
          <a:p>
            <a:endParaRPr lang="de-DE" sz="2400" b="1" i="1">
              <a:solidFill>
                <a:srgbClr val="2469A8"/>
              </a:solidFill>
              <a:latin typeface="Monotype Corsiva" pitchFamily="66" charset="0"/>
            </a:endParaRPr>
          </a:p>
        </p:txBody>
      </p:sp>
      <p:sp>
        <p:nvSpPr>
          <p:cNvPr id="23557" name="Прямоугольник 5"/>
          <p:cNvSpPr>
            <a:spLocks noChangeArrowheads="1"/>
          </p:cNvSpPr>
          <p:nvPr/>
        </p:nvSpPr>
        <p:spPr bwMode="auto">
          <a:xfrm>
            <a:off x="1116013" y="357188"/>
            <a:ext cx="7416800" cy="641350"/>
          </a:xfrm>
          <a:prstGeom prst="rect">
            <a:avLst/>
          </a:prstGeom>
          <a:noFill/>
          <a:ln w="9525">
            <a:noFill/>
            <a:miter lim="800000"/>
            <a:headEnd/>
            <a:tailEnd/>
          </a:ln>
        </p:spPr>
        <p:txBody>
          <a:bodyPr>
            <a:spAutoFit/>
          </a:bodyPr>
          <a:lstStyle/>
          <a:p>
            <a:r>
              <a:rPr lang="de-DE" sz="3600" b="1" i="1">
                <a:solidFill>
                  <a:srgbClr val="000099"/>
                </a:solidFill>
                <a:latin typeface="Calibri" pitchFamily="34" charset="0"/>
              </a:rPr>
              <a:t>Die Arbeitsstufen an dem Projekt</a:t>
            </a:r>
            <a:endParaRPr lang="ru-RU" sz="3600" b="1" i="1">
              <a:solidFill>
                <a:srgbClr val="000099"/>
              </a:solidFill>
              <a:latin typeface="Calibri" pitchFamily="34" charset="0"/>
            </a:endParaRPr>
          </a:p>
        </p:txBody>
      </p:sp>
      <p:sp>
        <p:nvSpPr>
          <p:cNvPr id="23558" name="Прямоугольник 6"/>
          <p:cNvSpPr>
            <a:spLocks noChangeArrowheads="1"/>
          </p:cNvSpPr>
          <p:nvPr/>
        </p:nvSpPr>
        <p:spPr bwMode="auto">
          <a:xfrm>
            <a:off x="142875" y="3071813"/>
            <a:ext cx="4143375" cy="1714500"/>
          </a:xfrm>
          <a:prstGeom prst="rect">
            <a:avLst/>
          </a:prstGeom>
          <a:solidFill>
            <a:srgbClr val="CCFFFF">
              <a:alpha val="70195"/>
            </a:srgbClr>
          </a:solidFill>
          <a:ln w="25400" algn="ctr">
            <a:solidFill>
              <a:srgbClr val="C3D69B"/>
            </a:solidFill>
            <a:miter lim="800000"/>
            <a:headEnd/>
            <a:tailEnd/>
          </a:ln>
        </p:spPr>
        <p:txBody>
          <a:bodyPr anchor="ctr"/>
          <a:lstStyle/>
          <a:p>
            <a:r>
              <a:rPr lang="de-DE" sz="2600" b="1" i="1">
                <a:solidFill>
                  <a:srgbClr val="000099"/>
                </a:solidFill>
                <a:latin typeface="Calibri" pitchFamily="34" charset="0"/>
              </a:rPr>
              <a:t>Die Besprechung des Charakters und des Inhaltes des Projektes</a:t>
            </a:r>
            <a:r>
              <a:rPr lang="ru-RU" sz="2600" b="1" i="1">
                <a:solidFill>
                  <a:srgbClr val="000099"/>
                </a:solidFill>
                <a:latin typeface="Calibri" pitchFamily="34" charset="0"/>
              </a:rPr>
              <a:t>.</a:t>
            </a:r>
            <a:endParaRPr lang="de-DE" sz="2600" b="1" i="1">
              <a:solidFill>
                <a:srgbClr val="000099"/>
              </a:solidFill>
              <a:latin typeface="Calibri" pitchFamily="34" charset="0"/>
            </a:endParaRPr>
          </a:p>
        </p:txBody>
      </p:sp>
      <p:sp>
        <p:nvSpPr>
          <p:cNvPr id="23559" name="Прямоугольник 7"/>
          <p:cNvSpPr>
            <a:spLocks noChangeArrowheads="1"/>
          </p:cNvSpPr>
          <p:nvPr/>
        </p:nvSpPr>
        <p:spPr bwMode="auto">
          <a:xfrm>
            <a:off x="4643438" y="3071813"/>
            <a:ext cx="3929062" cy="1714500"/>
          </a:xfrm>
          <a:prstGeom prst="rect">
            <a:avLst/>
          </a:prstGeom>
          <a:solidFill>
            <a:srgbClr val="CCFFFF">
              <a:alpha val="69019"/>
            </a:srgbClr>
          </a:solidFill>
          <a:ln w="25400" algn="ctr">
            <a:solidFill>
              <a:srgbClr val="C3D69B"/>
            </a:solidFill>
            <a:miter lim="800000"/>
            <a:headEnd/>
            <a:tailEnd/>
          </a:ln>
        </p:spPr>
        <p:txBody>
          <a:bodyPr anchor="ctr"/>
          <a:lstStyle/>
          <a:p>
            <a:r>
              <a:rPr lang="de-DE" sz="2600" b="1" i="1">
                <a:solidFill>
                  <a:srgbClr val="000099"/>
                </a:solidFill>
                <a:latin typeface="Calibri" pitchFamily="34" charset="0"/>
              </a:rPr>
              <a:t>Fragebogens und die Suche nach der Informationen</a:t>
            </a:r>
            <a:r>
              <a:rPr lang="ru-RU" sz="2600" b="1" i="1">
                <a:solidFill>
                  <a:srgbClr val="000099"/>
                </a:solidFill>
                <a:latin typeface="Calibri" pitchFamily="34" charset="0"/>
              </a:rPr>
              <a:t>.</a:t>
            </a:r>
            <a:endParaRPr lang="de-DE" sz="2600" b="1" i="1">
              <a:solidFill>
                <a:srgbClr val="000099"/>
              </a:solidFill>
              <a:latin typeface="Calibri" pitchFamily="34" charset="0"/>
            </a:endParaRPr>
          </a:p>
        </p:txBody>
      </p:sp>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24578" name="Прямоугольник 2"/>
          <p:cNvSpPr>
            <a:spLocks noChangeArrowheads="1"/>
          </p:cNvSpPr>
          <p:nvPr/>
        </p:nvSpPr>
        <p:spPr bwMode="auto">
          <a:xfrm>
            <a:off x="1547813" y="620713"/>
            <a:ext cx="5832475" cy="885825"/>
          </a:xfrm>
          <a:prstGeom prst="rect">
            <a:avLst/>
          </a:prstGeom>
          <a:noFill/>
          <a:ln w="9525">
            <a:noFill/>
            <a:miter lim="800000"/>
            <a:headEnd/>
            <a:tailEnd/>
          </a:ln>
        </p:spPr>
        <p:txBody>
          <a:bodyPr>
            <a:spAutoFit/>
          </a:bodyPr>
          <a:lstStyle/>
          <a:p>
            <a:r>
              <a:rPr lang="de-DE" sz="2600" b="1" i="1">
                <a:solidFill>
                  <a:srgbClr val="17375E"/>
                </a:solidFill>
                <a:latin typeface="Calibri" pitchFamily="34" charset="0"/>
              </a:rPr>
              <a:t>Die II.  Phase– die Durchführung  der SOZIOLOGISCHEN Forschung</a:t>
            </a:r>
            <a:endParaRPr lang="ru-RU" sz="2600" b="1" i="1">
              <a:solidFill>
                <a:srgbClr val="17375E"/>
              </a:solidFill>
              <a:latin typeface="Calibri" pitchFamily="34" charset="0"/>
            </a:endParaRPr>
          </a:p>
        </p:txBody>
      </p:sp>
      <p:sp>
        <p:nvSpPr>
          <p:cNvPr id="24579" name="Прямоугольник 3"/>
          <p:cNvSpPr>
            <a:spLocks noChangeArrowheads="1"/>
          </p:cNvSpPr>
          <p:nvPr/>
        </p:nvSpPr>
        <p:spPr bwMode="auto">
          <a:xfrm>
            <a:off x="2320925" y="2060575"/>
            <a:ext cx="4572000" cy="3663950"/>
          </a:xfrm>
          <a:prstGeom prst="rect">
            <a:avLst/>
          </a:prstGeom>
          <a:solidFill>
            <a:srgbClr val="CCFFFF">
              <a:alpha val="70195"/>
            </a:srgbClr>
          </a:solidFill>
          <a:ln w="9525">
            <a:noFill/>
            <a:miter lim="800000"/>
            <a:headEnd/>
            <a:tailEnd/>
          </a:ln>
        </p:spPr>
        <p:txBody>
          <a:bodyPr>
            <a:spAutoFit/>
          </a:bodyPr>
          <a:lstStyle/>
          <a:p>
            <a:pPr marL="285750" indent="-285750">
              <a:buFont typeface="Wingdings" pitchFamily="2" charset="2"/>
              <a:buChar char="v"/>
            </a:pPr>
            <a:r>
              <a:rPr lang="de-DE" sz="2600" b="1" i="1">
                <a:solidFill>
                  <a:srgbClr val="000099"/>
                </a:solidFill>
                <a:latin typeface="Calibri" pitchFamily="34" charset="0"/>
              </a:rPr>
              <a:t>Der Ort der Durchführung: </a:t>
            </a:r>
            <a:br>
              <a:rPr lang="de-DE" sz="2600" b="1" i="1">
                <a:solidFill>
                  <a:srgbClr val="000099"/>
                </a:solidFill>
                <a:latin typeface="Calibri" pitchFamily="34" charset="0"/>
              </a:rPr>
            </a:br>
            <a:r>
              <a:rPr lang="de-DE" sz="2600" b="1" i="1">
                <a:solidFill>
                  <a:srgbClr val="000099"/>
                </a:solidFill>
                <a:latin typeface="Calibri" pitchFamily="34" charset="0"/>
              </a:rPr>
              <a:t>die Schule </a:t>
            </a:r>
            <a:r>
              <a:rPr lang="ru-RU" sz="2600" b="1" i="1">
                <a:solidFill>
                  <a:srgbClr val="000099"/>
                </a:solidFill>
                <a:latin typeface="Calibri" pitchFamily="34" charset="0"/>
              </a:rPr>
              <a:t>№ </a:t>
            </a:r>
            <a:r>
              <a:rPr lang="de-DE" sz="2600" b="1" i="1">
                <a:solidFill>
                  <a:srgbClr val="000099"/>
                </a:solidFill>
                <a:latin typeface="Calibri" pitchFamily="34" charset="0"/>
              </a:rPr>
              <a:t>4</a:t>
            </a:r>
          </a:p>
          <a:p>
            <a:pPr marL="285750" indent="-285750">
              <a:buFont typeface="Wingdings" pitchFamily="2" charset="2"/>
              <a:buChar char="v"/>
            </a:pPr>
            <a:endParaRPr lang="ru-RU" sz="2600" b="1" i="1">
              <a:solidFill>
                <a:srgbClr val="000099"/>
              </a:solidFill>
              <a:latin typeface="Calibri" pitchFamily="34" charset="0"/>
            </a:endParaRPr>
          </a:p>
          <a:p>
            <a:pPr marL="285750" indent="-285750">
              <a:buFont typeface="Wingdings" pitchFamily="2" charset="2"/>
              <a:buChar char="v"/>
            </a:pPr>
            <a:r>
              <a:rPr lang="de-DE" sz="2600" b="1" i="1">
                <a:solidFill>
                  <a:srgbClr val="000099"/>
                </a:solidFill>
                <a:latin typeface="Calibri" pitchFamily="34" charset="0"/>
              </a:rPr>
              <a:t>Die Zahl der Teilnehmer: </a:t>
            </a:r>
            <a:br>
              <a:rPr lang="de-DE" sz="2600" b="1" i="1">
                <a:solidFill>
                  <a:srgbClr val="000099"/>
                </a:solidFill>
                <a:latin typeface="Calibri" pitchFamily="34" charset="0"/>
              </a:rPr>
            </a:br>
            <a:r>
              <a:rPr lang="de-DE" sz="2600" b="1" i="1">
                <a:solidFill>
                  <a:srgbClr val="000099"/>
                </a:solidFill>
                <a:latin typeface="Calibri" pitchFamily="34" charset="0"/>
              </a:rPr>
              <a:t>2</a:t>
            </a:r>
            <a:r>
              <a:rPr lang="ru-RU" sz="2600" b="1" i="1">
                <a:solidFill>
                  <a:srgbClr val="000099"/>
                </a:solidFill>
                <a:latin typeface="Calibri" pitchFamily="34" charset="0"/>
              </a:rPr>
              <a:t>3</a:t>
            </a:r>
            <a:r>
              <a:rPr lang="de-DE" sz="2600" b="1" i="1">
                <a:solidFill>
                  <a:srgbClr val="000099"/>
                </a:solidFill>
                <a:latin typeface="Calibri" pitchFamily="34" charset="0"/>
              </a:rPr>
              <a:t> </a:t>
            </a:r>
            <a:r>
              <a:rPr lang="en-US" sz="2600" b="1" i="1">
                <a:solidFill>
                  <a:srgbClr val="000099"/>
                </a:solidFill>
                <a:latin typeface="Calibri" pitchFamily="34" charset="0"/>
              </a:rPr>
              <a:t>Personen</a:t>
            </a:r>
            <a:endParaRPr lang="de-DE" sz="2600" b="1" i="1">
              <a:solidFill>
                <a:srgbClr val="000099"/>
              </a:solidFill>
              <a:latin typeface="Calibri" pitchFamily="34" charset="0"/>
            </a:endParaRPr>
          </a:p>
          <a:p>
            <a:pPr marL="285750" indent="-285750">
              <a:buFont typeface="Wingdings" pitchFamily="2" charset="2"/>
              <a:buChar char="v"/>
            </a:pPr>
            <a:endParaRPr lang="ru-RU" sz="2600" b="1" i="1">
              <a:solidFill>
                <a:srgbClr val="000099"/>
              </a:solidFill>
              <a:latin typeface="Calibri" pitchFamily="34" charset="0"/>
            </a:endParaRPr>
          </a:p>
          <a:p>
            <a:pPr marL="285750" indent="-285750">
              <a:buFont typeface="Wingdings" pitchFamily="2" charset="2"/>
              <a:buChar char="v"/>
            </a:pPr>
            <a:r>
              <a:rPr lang="de-DE" sz="2600" b="1" i="1">
                <a:solidFill>
                  <a:srgbClr val="000099"/>
                </a:solidFill>
                <a:latin typeface="Calibri" pitchFamily="34" charset="0"/>
              </a:rPr>
              <a:t>Die Zeit der </a:t>
            </a:r>
            <a:br>
              <a:rPr lang="de-DE" sz="2600" b="1" i="1">
                <a:solidFill>
                  <a:srgbClr val="000099"/>
                </a:solidFill>
                <a:latin typeface="Calibri" pitchFamily="34" charset="0"/>
              </a:rPr>
            </a:br>
            <a:r>
              <a:rPr lang="de-DE" sz="2600" b="1" i="1">
                <a:solidFill>
                  <a:srgbClr val="000099"/>
                </a:solidFill>
                <a:latin typeface="Calibri" pitchFamily="34" charset="0"/>
              </a:rPr>
              <a:t>Durchführung: </a:t>
            </a:r>
            <a:br>
              <a:rPr lang="de-DE" sz="2600" b="1" i="1">
                <a:solidFill>
                  <a:srgbClr val="000099"/>
                </a:solidFill>
                <a:latin typeface="Calibri" pitchFamily="34" charset="0"/>
              </a:rPr>
            </a:br>
            <a:r>
              <a:rPr lang="de-DE" sz="2600" b="1" i="1">
                <a:solidFill>
                  <a:srgbClr val="000099"/>
                </a:solidFill>
                <a:latin typeface="Calibri" pitchFamily="34" charset="0"/>
              </a:rPr>
              <a:t>  April 201</a:t>
            </a:r>
            <a:r>
              <a:rPr lang="ru-RU" sz="2600" b="1" i="1">
                <a:solidFill>
                  <a:srgbClr val="000099"/>
                </a:solidFill>
                <a:latin typeface="Calibri" pitchFamily="34" charset="0"/>
              </a:rPr>
              <a:t>2</a:t>
            </a:r>
            <a:endParaRPr lang="de-DE" sz="2600" b="1" i="1">
              <a:solidFill>
                <a:srgbClr val="000099"/>
              </a:solidFill>
              <a:latin typeface="Calibri" pitchFamily="34" charset="0"/>
            </a:endParaRPr>
          </a:p>
        </p:txBody>
      </p:sp>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90"/>
            <a:ext cx="8715436" cy="6454185"/>
          </a:xfrm>
          <a:prstGeom prst="rect">
            <a:avLst/>
          </a:prstGeom>
          <a:noFill/>
          <a:effectLst>
            <a:glow rad="228600">
              <a:schemeClr val="accent1">
                <a:satMod val="175000"/>
                <a:alpha val="40000"/>
              </a:schemeClr>
            </a:glow>
            <a:softEdge rad="127000"/>
          </a:effectLst>
        </p:spPr>
      </p:pic>
      <p:sp>
        <p:nvSpPr>
          <p:cNvPr id="25602" name="TextBox 4"/>
          <p:cNvSpPr txBox="1">
            <a:spLocks noChangeArrowheads="1"/>
          </p:cNvSpPr>
          <p:nvPr/>
        </p:nvSpPr>
        <p:spPr bwMode="auto">
          <a:xfrm>
            <a:off x="4357688" y="1071563"/>
            <a:ext cx="184150" cy="369887"/>
          </a:xfrm>
          <a:prstGeom prst="rect">
            <a:avLst/>
          </a:prstGeom>
          <a:noFill/>
          <a:ln w="9525">
            <a:noFill/>
            <a:miter lim="800000"/>
            <a:headEnd/>
            <a:tailEnd/>
          </a:ln>
        </p:spPr>
        <p:txBody>
          <a:bodyPr wrap="none">
            <a:spAutoFit/>
          </a:bodyPr>
          <a:lstStyle/>
          <a:p>
            <a:endParaRPr lang="ru-RU">
              <a:latin typeface="Calibri" pitchFamily="34" charset="0"/>
            </a:endParaRPr>
          </a:p>
        </p:txBody>
      </p:sp>
      <p:pic>
        <p:nvPicPr>
          <p:cNvPr id="25603" name="Picture 3"/>
          <p:cNvPicPr>
            <a:picLocks noChangeAspect="1" noChangeArrowheads="1"/>
          </p:cNvPicPr>
          <p:nvPr/>
        </p:nvPicPr>
        <p:blipFill>
          <a:blip r:embed="rId3"/>
          <a:srcRect/>
          <a:stretch>
            <a:fillRect/>
          </a:stretch>
        </p:blipFill>
        <p:spPr bwMode="auto">
          <a:xfrm>
            <a:off x="1481138" y="1989138"/>
            <a:ext cx="6181725" cy="4365625"/>
          </a:xfrm>
          <a:prstGeom prst="rect">
            <a:avLst/>
          </a:prstGeom>
          <a:noFill/>
          <a:ln w="9525">
            <a:noFill/>
            <a:miter lim="800000"/>
            <a:headEnd/>
            <a:tailEnd/>
          </a:ln>
        </p:spPr>
      </p:pic>
      <p:sp>
        <p:nvSpPr>
          <p:cNvPr id="7" name="Прямоугольник 6"/>
          <p:cNvSpPr/>
          <p:nvPr/>
        </p:nvSpPr>
        <p:spPr>
          <a:xfrm>
            <a:off x="3203575" y="620713"/>
            <a:ext cx="3713163" cy="1077912"/>
          </a:xfrm>
          <a:prstGeom prst="rect">
            <a:avLst/>
          </a:prstGeom>
        </p:spPr>
        <p:txBody>
          <a:bodyPr wrap="none">
            <a:spAutoFit/>
          </a:bodyPr>
          <a:lstStyle/>
          <a:p>
            <a:pPr fontAlgn="auto">
              <a:spcBef>
                <a:spcPts val="0"/>
              </a:spcBef>
              <a:spcAft>
                <a:spcPts val="0"/>
              </a:spcAft>
              <a:defRPr/>
            </a:pPr>
            <a:r>
              <a:rPr lang="en-US" sz="3200" b="1" i="1" dirty="0">
                <a:solidFill>
                  <a:schemeClr val="tx2">
                    <a:lumMod val="50000"/>
                  </a:schemeClr>
                </a:solidFill>
                <a:latin typeface="Monotype Corsiva" pitchFamily="66" charset="0"/>
              </a:rPr>
              <a:t>DIE WUNDER  DES </a:t>
            </a:r>
            <a:endParaRPr lang="ru-RU" sz="3200" b="1" i="1" dirty="0">
              <a:solidFill>
                <a:schemeClr val="tx2">
                  <a:lumMod val="50000"/>
                </a:schemeClr>
              </a:solidFill>
              <a:latin typeface="Monotype Corsiva" pitchFamily="66" charset="0"/>
            </a:endParaRPr>
          </a:p>
          <a:p>
            <a:pPr fontAlgn="auto">
              <a:spcBef>
                <a:spcPts val="0"/>
              </a:spcBef>
              <a:spcAft>
                <a:spcPts val="0"/>
              </a:spcAft>
              <a:defRPr/>
            </a:pPr>
            <a:r>
              <a:rPr lang="en-US" sz="3200" b="1" i="1" dirty="0">
                <a:solidFill>
                  <a:schemeClr val="tx2">
                    <a:lumMod val="50000"/>
                  </a:schemeClr>
                </a:solidFill>
                <a:latin typeface="Monotype Corsiva" pitchFamily="66" charset="0"/>
              </a:rPr>
              <a:t>CHOPJOR-GEBIET S</a:t>
            </a:r>
            <a:endParaRPr lang="ru-RU" sz="3200" dirty="0">
              <a:latin typeface="+mn-lt"/>
            </a:endParaRPr>
          </a:p>
        </p:txBody>
      </p:sp>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pic>
        <p:nvPicPr>
          <p:cNvPr id="4098" name="Picture 2" descr="C:\Users\Пользователь\Desktop\прихоперье\A3OHFICCA1H58DFCAAS6IUFCAS1T47ACAQ518UACA2C1R2BCA7US84TCAMEB1J0CA5XAR1TCARNISHZCA8QT3UGCAHT9KM1CAF2LNTOCA83VHCGCAIJFBGGCAFPPILKCA90BX70CATMEX2BCAIIYU1C.jpg"/>
          <p:cNvPicPr>
            <a:picLocks noChangeAspect="1" noChangeArrowheads="1"/>
          </p:cNvPicPr>
          <p:nvPr/>
        </p:nvPicPr>
        <p:blipFill>
          <a:blip r:embed="rId3"/>
          <a:srcRect/>
          <a:stretch>
            <a:fillRect/>
          </a:stretch>
        </p:blipFill>
        <p:spPr bwMode="auto">
          <a:xfrm>
            <a:off x="244475" y="207963"/>
            <a:ext cx="3552825" cy="2511425"/>
          </a:xfrm>
          <a:prstGeom prst="rect">
            <a:avLst/>
          </a:prstGeom>
          <a:noFill/>
        </p:spPr>
      </p:pic>
      <p:pic>
        <p:nvPicPr>
          <p:cNvPr id="4099" name="Picture 3" descr="C:\Users\Пользователь\Desktop\прихоперье\ABK15HJCAC0O904CA0S3TCSCARKODEECAFIE33QCAEBAC4GCA3OY065CAAGBLKJCAC8NP01CA7USI5KCAULJLXTCA4LG3WPCAGGOH51CAARKSEZCA88RCRCCAVXJOUHCA8J3XDNCABHWA8BCAVYNWCX.jpg"/>
          <p:cNvPicPr>
            <a:picLocks noChangeAspect="1" noChangeArrowheads="1"/>
          </p:cNvPicPr>
          <p:nvPr/>
        </p:nvPicPr>
        <p:blipFill>
          <a:blip r:embed="rId4"/>
          <a:srcRect/>
          <a:stretch>
            <a:fillRect/>
          </a:stretch>
        </p:blipFill>
        <p:spPr bwMode="auto">
          <a:xfrm>
            <a:off x="822325" y="3852863"/>
            <a:ext cx="3438525" cy="2571750"/>
          </a:xfrm>
          <a:prstGeom prst="rect">
            <a:avLst/>
          </a:prstGeom>
          <a:noFill/>
        </p:spPr>
      </p:pic>
      <p:sp>
        <p:nvSpPr>
          <p:cNvPr id="26628" name="Прямоугольник 5"/>
          <p:cNvSpPr>
            <a:spLocks noChangeArrowheads="1"/>
          </p:cNvSpPr>
          <p:nvPr/>
        </p:nvSpPr>
        <p:spPr bwMode="auto">
          <a:xfrm>
            <a:off x="4500563" y="642938"/>
            <a:ext cx="4286250" cy="6000750"/>
          </a:xfrm>
          <a:prstGeom prst="rect">
            <a:avLst/>
          </a:prstGeom>
          <a:solidFill>
            <a:srgbClr val="B9CDE5">
              <a:alpha val="70195"/>
            </a:srgbClr>
          </a:solidFill>
          <a:ln w="25400" algn="ctr">
            <a:solidFill>
              <a:srgbClr val="385D8A"/>
            </a:solidFill>
            <a:miter lim="800000"/>
            <a:headEnd/>
            <a:tailEnd/>
          </a:ln>
        </p:spPr>
        <p:txBody>
          <a:bodyPr anchor="ctr"/>
          <a:lstStyle/>
          <a:p>
            <a:pPr algn="ctr"/>
            <a:r>
              <a:rPr lang="en-US" sz="4400" b="1">
                <a:solidFill>
                  <a:srgbClr val="000099"/>
                </a:solidFill>
                <a:latin typeface="Monotype Corsiva" pitchFamily="66" charset="0"/>
              </a:rPr>
              <a:t>Die Perle der Natur ist Chopjor</a:t>
            </a:r>
            <a:endParaRPr lang="ru-RU" sz="4400" b="1">
              <a:solidFill>
                <a:srgbClr val="000099"/>
              </a:solidFill>
              <a:latin typeface="Monotype Corsiva" pitchFamily="66" charset="0"/>
            </a:endParaRPr>
          </a:p>
          <a:p>
            <a:pPr algn="ctr"/>
            <a:endParaRPr lang="ru-RU" sz="4400" b="1">
              <a:solidFill>
                <a:srgbClr val="000099"/>
              </a:solidFill>
              <a:latin typeface="Monotype Corsiva" pitchFamily="66" charset="0"/>
            </a:endParaRPr>
          </a:p>
          <a:p>
            <a:pPr algn="ctr"/>
            <a:r>
              <a:rPr lang="en-US" sz="3200" b="1">
                <a:solidFill>
                  <a:srgbClr val="000099"/>
                </a:solidFill>
                <a:latin typeface="Calibri" pitchFamily="34" charset="0"/>
              </a:rPr>
              <a:t>Chopjor ist einen der reinen Flusse Russlands. In der  Chopjorsaue befinden sich 500 Seen.</a:t>
            </a:r>
            <a:endParaRPr lang="ru-RU" sz="3200" b="1">
              <a:solidFill>
                <a:srgbClr val="000099"/>
              </a:solidFill>
              <a:latin typeface="Calibri" pitchFamily="34" charset="0"/>
            </a:endParaRPr>
          </a:p>
        </p:txBody>
      </p:sp>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a:srcRect/>
          <a:stretch>
            <a:fillRect/>
          </a:stretch>
        </p:blipFill>
        <p:spPr bwMode="auto">
          <a:xfrm>
            <a:off x="-36513" y="-36513"/>
            <a:ext cx="9217026" cy="6954838"/>
          </a:xfrm>
          <a:prstGeom prst="rect">
            <a:avLst/>
          </a:prstGeom>
          <a:noFill/>
        </p:spPr>
      </p:pic>
      <p:pic>
        <p:nvPicPr>
          <p:cNvPr id="3074" name="Picture 2" descr="C:\Users\Пользователь\Desktop\прихоперье\A7BCHO7CAZVHWHCCA3QA7AXCAS56H12CAE7E0OICA3J1NJ3CAS3G2WKCAR37WVDCAPNK52YCACLCU66CA4XP1GBCAL819EVCACE18EZCA3TI0GCCA20VK5ZCA7MF622CA98AL52CAYSUO2QCAN8TZFD.jpg"/>
          <p:cNvPicPr>
            <a:picLocks noChangeAspect="1" noChangeArrowheads="1"/>
          </p:cNvPicPr>
          <p:nvPr/>
        </p:nvPicPr>
        <p:blipFill>
          <a:blip r:embed="rId3"/>
          <a:srcRect/>
          <a:stretch>
            <a:fillRect/>
          </a:stretch>
        </p:blipFill>
        <p:spPr bwMode="auto">
          <a:xfrm>
            <a:off x="481013" y="407988"/>
            <a:ext cx="3683000" cy="2762250"/>
          </a:xfrm>
          <a:prstGeom prst="rect">
            <a:avLst/>
          </a:prstGeom>
          <a:noFill/>
        </p:spPr>
      </p:pic>
      <p:sp>
        <p:nvSpPr>
          <p:cNvPr id="6" name="Прямоугольник 5"/>
          <p:cNvSpPr/>
          <p:nvPr/>
        </p:nvSpPr>
        <p:spPr>
          <a:xfrm>
            <a:off x="4429125" y="1285875"/>
            <a:ext cx="4357688" cy="3071813"/>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a:solidFill>
                  <a:srgbClr val="000099"/>
                </a:solidFill>
                <a:latin typeface="Monotype Corsiva" pitchFamily="66" charset="0"/>
              </a:rPr>
              <a:t>der heilige Brunnen wo die</a:t>
            </a:r>
            <a:r>
              <a:rPr lang="ru-RU" sz="4400" b="1">
                <a:solidFill>
                  <a:srgbClr val="000099"/>
                </a:solidFill>
                <a:latin typeface="Monotype Corsiva" pitchFamily="66" charset="0"/>
              </a:rPr>
              <a:t> </a:t>
            </a:r>
            <a:r>
              <a:rPr lang="en-US" sz="4400" b="1">
                <a:solidFill>
                  <a:srgbClr val="000099"/>
                </a:solidFill>
                <a:latin typeface="Monotype Corsiva" pitchFamily="66" charset="0"/>
              </a:rPr>
              <a:t>Ikone der Mutter Jesu kam</a:t>
            </a:r>
            <a:endParaRPr lang="ru-RU" sz="4400" b="1">
              <a:solidFill>
                <a:srgbClr val="000099"/>
              </a:solidFill>
              <a:latin typeface="Monotype Corsiva" pitchFamily="66" charset="0"/>
            </a:endParaRPr>
          </a:p>
        </p:txBody>
      </p:sp>
      <p:pic>
        <p:nvPicPr>
          <p:cNvPr id="3077" name="Picture 5" descr="C:\Users\Пользователь\Desktop\прихоперье\AUHEYBPCACACDM1CAAY7OB6CAMQ10PCCAF6YS4HCABB3RB6CABWK2G1CAZI33OLCAB7G296CA72E1RHCA66UWJTCAPBRKEVCA1URDCDCAW65N63CAC0PLQGCAPLHZEYCAHCV3DLCA125W9TCAGP2XZA.jpg"/>
          <p:cNvPicPr>
            <a:picLocks noChangeAspect="1" noChangeArrowheads="1"/>
          </p:cNvPicPr>
          <p:nvPr/>
        </p:nvPicPr>
        <p:blipFill>
          <a:blip r:embed="rId4"/>
          <a:srcRect/>
          <a:stretch>
            <a:fillRect/>
          </a:stretch>
        </p:blipFill>
        <p:spPr bwMode="auto">
          <a:xfrm>
            <a:off x="854075" y="3279775"/>
            <a:ext cx="2365375" cy="3140075"/>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4" name="Прямоугольник 3"/>
          <p:cNvSpPr/>
          <p:nvPr/>
        </p:nvSpPr>
        <p:spPr>
          <a:xfrm>
            <a:off x="4500563" y="3429000"/>
            <a:ext cx="4143375" cy="2643188"/>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chemeClr val="tx1"/>
                </a:solidFill>
                <a:latin typeface="Monotype Corsiva" pitchFamily="66" charset="0"/>
              </a:rPr>
              <a:t>die </a:t>
            </a:r>
            <a:r>
              <a:rPr lang="en-US" sz="4800" dirty="0" err="1">
                <a:solidFill>
                  <a:schemeClr val="tx1"/>
                </a:solidFill>
                <a:latin typeface="Monotype Corsiva" pitchFamily="66" charset="0"/>
              </a:rPr>
              <a:t>Wunderikone</a:t>
            </a:r>
            <a:r>
              <a:rPr lang="en-US" sz="4800" dirty="0">
                <a:solidFill>
                  <a:schemeClr val="tx1"/>
                </a:solidFill>
                <a:latin typeface="Monotype Corsiva" pitchFamily="66" charset="0"/>
              </a:rPr>
              <a:t> </a:t>
            </a:r>
            <a:r>
              <a:rPr lang="en-US" sz="4800" dirty="0" err="1">
                <a:solidFill>
                  <a:schemeClr val="tx1"/>
                </a:solidFill>
                <a:latin typeface="Monotype Corsiva" pitchFamily="66" charset="0"/>
              </a:rPr>
              <a:t>der</a:t>
            </a:r>
            <a:r>
              <a:rPr lang="en-US" sz="4800" dirty="0">
                <a:solidFill>
                  <a:schemeClr val="tx1"/>
                </a:solidFill>
                <a:latin typeface="Monotype Corsiva" pitchFamily="66" charset="0"/>
              </a:rPr>
              <a:t> Mutter </a:t>
            </a:r>
            <a:r>
              <a:rPr lang="en-US" sz="4800" dirty="0" err="1">
                <a:solidFill>
                  <a:schemeClr val="tx1"/>
                </a:solidFill>
                <a:latin typeface="Monotype Corsiva" pitchFamily="66" charset="0"/>
              </a:rPr>
              <a:t>Jesu</a:t>
            </a:r>
            <a:r>
              <a:rPr lang="en-US" sz="4800" dirty="0">
                <a:solidFill>
                  <a:schemeClr val="tx1"/>
                </a:solidFill>
                <a:latin typeface="Monotype Corsiva" pitchFamily="66" charset="0"/>
              </a:rPr>
              <a:t> (die Jungfrau Maria)</a:t>
            </a:r>
            <a:endParaRPr lang="ru-RU" sz="4800" dirty="0">
              <a:solidFill>
                <a:schemeClr val="tx1"/>
              </a:solidFill>
              <a:latin typeface="Monotype Corsiva" pitchFamily="66" charset="0"/>
            </a:endParaRPr>
          </a:p>
        </p:txBody>
      </p:sp>
      <p:pic>
        <p:nvPicPr>
          <p:cNvPr id="6146" name="Picture 2" descr="C:\Users\Пользователь\Desktop\прихоперье\AZAH4A0CAOUYENVCAF15QFFCAVOBLE5CADVTTFFCAK1X9O3CAYIBJ7QCAU8FZ54CAXXOJJ8CA0QEWAZCAP4INAFCA01MG7KCA6WMK94CANB874ACAQWAQRICARB8PRQCALYJUB2CAIC9DYFCAM8X3UF.jpg"/>
          <p:cNvPicPr>
            <a:picLocks noChangeAspect="1" noChangeArrowheads="1"/>
          </p:cNvPicPr>
          <p:nvPr/>
        </p:nvPicPr>
        <p:blipFill>
          <a:blip r:embed="rId3"/>
          <a:srcRect/>
          <a:stretch>
            <a:fillRect/>
          </a:stretch>
        </p:blipFill>
        <p:spPr bwMode="auto">
          <a:xfrm>
            <a:off x="207963" y="-6350"/>
            <a:ext cx="3730625" cy="5084763"/>
          </a:xfrm>
          <a:prstGeom prst="rect">
            <a:avLst/>
          </a:prstGeom>
          <a:noFill/>
        </p:spPr>
      </p:pic>
      <p:pic>
        <p:nvPicPr>
          <p:cNvPr id="28676" name="Picture 3" descr="C:\Users\Пользователь\Desktop\прихоперье\ABLX1OBCA00JDGACA064G9VCA71Z3ESCAV263GDCACK57X7CAJ5DPH3CA5S65ZQCA1FFQNVCAYS61SZCA22JSS0CA7RERCLCA5XS9GNCA8VT40MCA0TEIRPCA5RAKJNCAPJVSGCCA6LM5V2CAAVG9JI.jpg"/>
          <p:cNvPicPr>
            <a:picLocks noChangeAspect="1" noChangeArrowheads="1"/>
          </p:cNvPicPr>
          <p:nvPr/>
        </p:nvPicPr>
        <p:blipFill>
          <a:blip r:embed="rId4"/>
          <a:srcRect/>
          <a:stretch>
            <a:fillRect/>
          </a:stretch>
        </p:blipFill>
        <p:spPr bwMode="auto">
          <a:xfrm>
            <a:off x="5500688" y="500063"/>
            <a:ext cx="2286000" cy="2787650"/>
          </a:xfrm>
          <a:prstGeom prst="rect">
            <a:avLst/>
          </a:prstGeom>
          <a:noFill/>
          <a:ln w="9525">
            <a:noFill/>
            <a:miter lim="800000"/>
            <a:headEnd/>
            <a:tailEnd/>
          </a:ln>
        </p:spPr>
      </p:pic>
      <p:sp>
        <p:nvSpPr>
          <p:cNvPr id="6" name="Прямоугольник 5"/>
          <p:cNvSpPr/>
          <p:nvPr/>
        </p:nvSpPr>
        <p:spPr>
          <a:xfrm>
            <a:off x="285750" y="4929188"/>
            <a:ext cx="4000500" cy="1571625"/>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tx1"/>
                </a:solidFill>
              </a:rPr>
              <a:t>Diese Heiligtumer vereinigen das dritte Jahrhundert, und nähren vom Glauben Tausend Menschen.</a:t>
            </a:r>
            <a:endParaRPr lang="ru-RU" sz="2400" b="1">
              <a:solidFill>
                <a:srgbClr val="2469A8"/>
              </a:solidFill>
            </a:endParaRPr>
          </a:p>
        </p:txBody>
      </p:sp>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4" name="Прямоугольник 3"/>
          <p:cNvSpPr/>
          <p:nvPr/>
        </p:nvSpPr>
        <p:spPr>
          <a:xfrm>
            <a:off x="4357688" y="3857625"/>
            <a:ext cx="4357687" cy="2786063"/>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000099"/>
                </a:solidFill>
              </a:rPr>
              <a:t>der Tschernitschkin Garten  Der Garten hat den Pass wie das besonders beschützte Territorium bekommen. </a:t>
            </a:r>
            <a:endParaRPr lang="ru-RU" sz="2800" b="1">
              <a:solidFill>
                <a:srgbClr val="000099"/>
              </a:solidFill>
            </a:endParaRPr>
          </a:p>
        </p:txBody>
      </p:sp>
      <p:pic>
        <p:nvPicPr>
          <p:cNvPr id="5" name="Picture 5" descr="P1010007л"/>
          <p:cNvPicPr>
            <a:picLocks noChangeAspect="1" noChangeArrowheads="1"/>
          </p:cNvPicPr>
          <p:nvPr/>
        </p:nvPicPr>
        <p:blipFill>
          <a:blip r:embed="rId3"/>
          <a:srcRect/>
          <a:stretch>
            <a:fillRect/>
          </a:stretch>
        </p:blipFill>
        <p:spPr bwMode="auto">
          <a:xfrm>
            <a:off x="420688" y="354013"/>
            <a:ext cx="3535362" cy="2651125"/>
          </a:xfrm>
          <a:prstGeom prst="rect">
            <a:avLst/>
          </a:prstGeom>
          <a:noFill/>
        </p:spPr>
      </p:pic>
      <p:pic>
        <p:nvPicPr>
          <p:cNvPr id="6" name="Picture 7" descr="P1010014аб"/>
          <p:cNvPicPr>
            <a:picLocks noChangeAspect="1" noChangeArrowheads="1"/>
          </p:cNvPicPr>
          <p:nvPr/>
        </p:nvPicPr>
        <p:blipFill>
          <a:blip r:embed="rId4"/>
          <a:srcRect/>
          <a:stretch>
            <a:fillRect/>
          </a:stretch>
        </p:blipFill>
        <p:spPr bwMode="auto">
          <a:xfrm>
            <a:off x="420688" y="3067050"/>
            <a:ext cx="3517900" cy="2638425"/>
          </a:xfrm>
          <a:prstGeom prst="rect">
            <a:avLst/>
          </a:prstGeom>
          <a:noFill/>
        </p:spPr>
      </p:pic>
      <p:pic>
        <p:nvPicPr>
          <p:cNvPr id="8" name="Picture 5" descr="P9060182"/>
          <p:cNvPicPr>
            <a:picLocks noChangeAspect="1" noChangeArrowheads="1"/>
          </p:cNvPicPr>
          <p:nvPr/>
        </p:nvPicPr>
        <p:blipFill>
          <a:blip r:embed="rId5"/>
          <a:srcRect/>
          <a:stretch>
            <a:fillRect/>
          </a:stretch>
        </p:blipFill>
        <p:spPr bwMode="auto">
          <a:xfrm>
            <a:off x="4352925" y="457200"/>
            <a:ext cx="4224338" cy="3176588"/>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pic>
        <p:nvPicPr>
          <p:cNvPr id="5122" name="Picture 2" descr="C:\Users\Пользователь\Desktop\прихоперье\AJ6AKGUCAPQB8E2CAHYQ9X9CADYH10ACAR9VEHRCA2D2QQ7CAG3EEXPCA22VFBKCAIA0SOWCANVAEUFCAR3MXIVCACVQ7AUCADQ5T07CA3HV0DECA868F0NCAJKAGOSCAQCDRNJCA0G29H8CAO92DKC.jpg"/>
          <p:cNvPicPr>
            <a:picLocks noChangeAspect="1" noChangeArrowheads="1"/>
          </p:cNvPicPr>
          <p:nvPr/>
        </p:nvPicPr>
        <p:blipFill>
          <a:blip r:embed="rId3"/>
          <a:srcRect/>
          <a:stretch>
            <a:fillRect/>
          </a:stretch>
        </p:blipFill>
        <p:spPr bwMode="auto">
          <a:xfrm>
            <a:off x="493713" y="420688"/>
            <a:ext cx="3511550" cy="2603500"/>
          </a:xfrm>
          <a:prstGeom prst="rect">
            <a:avLst/>
          </a:prstGeom>
          <a:noFill/>
        </p:spPr>
      </p:pic>
      <p:pic>
        <p:nvPicPr>
          <p:cNvPr id="5123" name="Picture 3" descr="C:\Users\Пользователь\Desktop\прихоперье\AK56UEFCAGTDQN1CAKUES11CA4O8VYUCA3N3K6LCAI2MBSWCAGIS8EQCAPBLOFHCA9VX00ICALCYPCZCA3NN8PMCA53GOJUCAZ16D4XCA65ZUOICAJEHBYUCA887JEQCAZEP5W8CAYPNBMWCAWJA5U9.jpg"/>
          <p:cNvPicPr>
            <a:picLocks noChangeAspect="1" noChangeArrowheads="1"/>
          </p:cNvPicPr>
          <p:nvPr/>
        </p:nvPicPr>
        <p:blipFill>
          <a:blip r:embed="rId4"/>
          <a:srcRect/>
          <a:stretch>
            <a:fillRect/>
          </a:stretch>
        </p:blipFill>
        <p:spPr bwMode="auto">
          <a:xfrm>
            <a:off x="633413" y="3140075"/>
            <a:ext cx="2517775" cy="3327400"/>
          </a:xfrm>
          <a:prstGeom prst="rect">
            <a:avLst/>
          </a:prstGeom>
          <a:noFill/>
        </p:spPr>
      </p:pic>
      <p:sp>
        <p:nvSpPr>
          <p:cNvPr id="6" name="Прямоугольник 5"/>
          <p:cNvSpPr/>
          <p:nvPr/>
        </p:nvSpPr>
        <p:spPr>
          <a:xfrm>
            <a:off x="4356100" y="1052513"/>
            <a:ext cx="4143375" cy="2214562"/>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a:solidFill>
                  <a:srgbClr val="000099"/>
                </a:solidFill>
                <a:latin typeface="Monotype Corsiva" pitchFamily="66" charset="0"/>
              </a:rPr>
              <a:t>der Ort “Schemjakinskaja Datscha”</a:t>
            </a:r>
            <a:r>
              <a:rPr lang="en-US" sz="4800" b="1" i="1">
                <a:solidFill>
                  <a:srgbClr val="2469A8"/>
                </a:solidFill>
                <a:latin typeface="Monotype Corsiva" pitchFamily="66" charset="0"/>
              </a:rPr>
              <a:t> </a:t>
            </a:r>
            <a:endParaRPr lang="ru-RU" sz="4800" b="1" i="1">
              <a:solidFill>
                <a:srgbClr val="2469A8"/>
              </a:solidFill>
              <a:latin typeface="Monotype Corsiva" pitchFamily="66" charset="0"/>
            </a:endParaRPr>
          </a:p>
        </p:txBody>
      </p:sp>
      <p:sp>
        <p:nvSpPr>
          <p:cNvPr id="30725" name="Прямоугольник 6"/>
          <p:cNvSpPr>
            <a:spLocks noChangeArrowheads="1"/>
          </p:cNvSpPr>
          <p:nvPr/>
        </p:nvSpPr>
        <p:spPr bwMode="auto">
          <a:xfrm>
            <a:off x="3995738" y="3716338"/>
            <a:ext cx="4572000" cy="2647950"/>
          </a:xfrm>
          <a:prstGeom prst="rect">
            <a:avLst/>
          </a:prstGeom>
          <a:solidFill>
            <a:srgbClr val="8EB4E3">
              <a:alpha val="70195"/>
            </a:srgbClr>
          </a:solidFill>
          <a:ln w="9525">
            <a:noFill/>
            <a:miter lim="800000"/>
            <a:headEnd/>
            <a:tailEnd/>
          </a:ln>
        </p:spPr>
        <p:txBody>
          <a:bodyPr>
            <a:spAutoFit/>
          </a:bodyPr>
          <a:lstStyle/>
          <a:p>
            <a:r>
              <a:rPr lang="de-DE" sz="2400">
                <a:solidFill>
                  <a:srgbClr val="000099"/>
                </a:solidFill>
                <a:latin typeface="Calibri" pitchFamily="34" charset="0"/>
              </a:rPr>
              <a:t>Hier sind die Bäum</a:t>
            </a:r>
            <a:r>
              <a:rPr lang="en-US" sz="2400">
                <a:solidFill>
                  <a:srgbClr val="000099"/>
                </a:solidFill>
                <a:latin typeface="Calibri" pitchFamily="34" charset="0"/>
              </a:rPr>
              <a:t>e - </a:t>
            </a:r>
            <a:r>
              <a:rPr lang="de-DE" sz="2400">
                <a:solidFill>
                  <a:srgbClr val="000099"/>
                </a:solidFill>
                <a:latin typeface="Calibri" pitchFamily="34" charset="0"/>
              </a:rPr>
              <a:t> Riesen mit kräftigen St</a:t>
            </a:r>
            <a:r>
              <a:rPr lang="en-US" sz="2400">
                <a:solidFill>
                  <a:srgbClr val="000099"/>
                </a:solidFill>
                <a:latin typeface="Calibri" pitchFamily="34" charset="0"/>
              </a:rPr>
              <a:t>ä</a:t>
            </a:r>
            <a:r>
              <a:rPr lang="de-DE" sz="2400">
                <a:solidFill>
                  <a:srgbClr val="000099"/>
                </a:solidFill>
                <a:latin typeface="Calibri" pitchFamily="34" charset="0"/>
              </a:rPr>
              <a:t>mmen, das Waldmassiv von vielem aus denen bis zweihundert  Jahre sind. Wie die Wächter der Jahrhunderte werden die Eichen </a:t>
            </a:r>
            <a:r>
              <a:rPr lang="en-US" sz="2400">
                <a:solidFill>
                  <a:srgbClr val="000099"/>
                </a:solidFill>
                <a:latin typeface="Calibri" pitchFamily="34" charset="0"/>
              </a:rPr>
              <a:t>ü</a:t>
            </a:r>
            <a:r>
              <a:rPr lang="de-DE" sz="2400">
                <a:solidFill>
                  <a:srgbClr val="000099"/>
                </a:solidFill>
                <a:latin typeface="Calibri" pitchFamily="34" charset="0"/>
              </a:rPr>
              <a:t>ber dem Kopt des Menschen zugemacht.</a:t>
            </a:r>
            <a:endParaRPr lang="ru-RU" sz="2400">
              <a:solidFill>
                <a:srgbClr val="000099"/>
              </a:solidFill>
              <a:latin typeface="Calibri" pitchFamily="34" charset="0"/>
            </a:endParaRPr>
          </a:p>
        </p:txBody>
      </p:sp>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4" name="Прямоугольник 3"/>
          <p:cNvSpPr/>
          <p:nvPr/>
        </p:nvSpPr>
        <p:spPr>
          <a:xfrm>
            <a:off x="4500563" y="1714500"/>
            <a:ext cx="4143375" cy="2214563"/>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a:solidFill>
                  <a:srgbClr val="000099"/>
                </a:solidFill>
                <a:latin typeface="Monotype Corsiva" pitchFamily="66" charset="0"/>
              </a:rPr>
              <a:t>der Wasserfall</a:t>
            </a:r>
            <a:endParaRPr lang="ru-RU" sz="4800">
              <a:solidFill>
                <a:srgbClr val="000099"/>
              </a:solidFill>
              <a:latin typeface="Monotype Corsiva" pitchFamily="66" charset="0"/>
            </a:endParaRPr>
          </a:p>
        </p:txBody>
      </p:sp>
      <p:pic>
        <p:nvPicPr>
          <p:cNvPr id="7170" name="Picture 2" descr="C:\Users\Пользователь\Desktop\прихоперье\AKRSKEPCATJ47RPCASVP69BCA3EKDGNCA55PIN6CABX8OGXCABCOSJGCAW1F3L0CAOEGRJOCA3QDEB8CAFDYQ8MCARDDIJWCAMX1MDCCAH6F9Z9CAN77MKACA5VYNJRCAEA6IVXCA0ZMG3HCAMC3HQ6.jpg"/>
          <p:cNvPicPr>
            <a:picLocks noChangeAspect="1" noChangeArrowheads="1"/>
          </p:cNvPicPr>
          <p:nvPr/>
        </p:nvPicPr>
        <p:blipFill>
          <a:blip r:embed="rId3"/>
          <a:srcRect/>
          <a:stretch>
            <a:fillRect/>
          </a:stretch>
        </p:blipFill>
        <p:spPr bwMode="auto">
          <a:xfrm>
            <a:off x="633413" y="633413"/>
            <a:ext cx="3621087" cy="2444750"/>
          </a:xfrm>
          <a:prstGeom prst="rect">
            <a:avLst/>
          </a:prstGeom>
          <a:noFill/>
        </p:spPr>
      </p:pic>
      <p:pic>
        <p:nvPicPr>
          <p:cNvPr id="7171" name="Picture 3" descr="C:\Users\Пользователь\Desktop\прихоперье\AC1UTOFCA09V5GLCAZUQU2QCAAKRWICCAKU492UCA5N2UY6CA5B48WDCAH52716CAX0UV70CAZU62C6CAA5R6UNCAA1XY8ZCATO3U8TCAA4MYCHCA3WBKC6CAG7NB5PCAA1I76KCA63QTPQCAYCVE4I.jpg"/>
          <p:cNvPicPr>
            <a:picLocks noChangeAspect="1" noChangeArrowheads="1"/>
          </p:cNvPicPr>
          <p:nvPr/>
        </p:nvPicPr>
        <p:blipFill>
          <a:blip r:embed="rId4"/>
          <a:srcRect/>
          <a:stretch>
            <a:fillRect/>
          </a:stretch>
        </p:blipFill>
        <p:spPr bwMode="auto">
          <a:xfrm>
            <a:off x="706438" y="3206750"/>
            <a:ext cx="3444875" cy="2571750"/>
          </a:xfrm>
          <a:prstGeom prst="rect">
            <a:avLst/>
          </a:prstGeom>
          <a:noFill/>
        </p:spPr>
      </p:pic>
      <p:sp>
        <p:nvSpPr>
          <p:cNvPr id="31749" name="Прямоугольник 6"/>
          <p:cNvSpPr>
            <a:spLocks noChangeArrowheads="1"/>
          </p:cNvSpPr>
          <p:nvPr/>
        </p:nvSpPr>
        <p:spPr bwMode="auto">
          <a:xfrm>
            <a:off x="4143375" y="4494213"/>
            <a:ext cx="4572000" cy="1917700"/>
          </a:xfrm>
          <a:prstGeom prst="rect">
            <a:avLst/>
          </a:prstGeom>
          <a:solidFill>
            <a:srgbClr val="8EB4E3">
              <a:alpha val="70195"/>
            </a:srgbClr>
          </a:solidFill>
          <a:ln w="9525">
            <a:noFill/>
            <a:miter lim="800000"/>
            <a:headEnd/>
            <a:tailEnd/>
          </a:ln>
        </p:spPr>
        <p:txBody>
          <a:bodyPr>
            <a:spAutoFit/>
          </a:bodyPr>
          <a:lstStyle/>
          <a:p>
            <a:r>
              <a:rPr lang="de-DE" sz="2400" b="1">
                <a:solidFill>
                  <a:srgbClr val="000099"/>
                </a:solidFill>
                <a:latin typeface="Calibri" pitchFamily="34" charset="0"/>
              </a:rPr>
              <a:t>Der Wasserfall  mittem See unweit des Dorfes Nishneantoschinkij Dort wurde die Vorkommen des seltenen blauen Tones aufgedeckt.</a:t>
            </a:r>
            <a:endParaRPr lang="ru-RU" sz="2400" b="1">
              <a:solidFill>
                <a:srgbClr val="000099"/>
              </a:solidFill>
              <a:latin typeface="Calibri" pitchFamily="34" charset="0"/>
            </a:endParaRPr>
          </a:p>
        </p:txBody>
      </p:sp>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32770" name="Прямоугольник 3"/>
          <p:cNvSpPr>
            <a:spLocks noChangeArrowheads="1"/>
          </p:cNvSpPr>
          <p:nvPr/>
        </p:nvSpPr>
        <p:spPr bwMode="auto">
          <a:xfrm>
            <a:off x="4572000" y="1143000"/>
            <a:ext cx="4143375" cy="4714875"/>
          </a:xfrm>
          <a:prstGeom prst="rect">
            <a:avLst/>
          </a:prstGeom>
          <a:solidFill>
            <a:srgbClr val="B9CDE5">
              <a:alpha val="70195"/>
            </a:srgbClr>
          </a:solidFill>
          <a:ln w="25400" algn="ctr">
            <a:solidFill>
              <a:srgbClr val="385D8A"/>
            </a:solidFill>
            <a:miter lim="800000"/>
            <a:headEnd/>
            <a:tailEnd/>
          </a:ln>
        </p:spPr>
        <p:txBody>
          <a:bodyPr anchor="ctr"/>
          <a:lstStyle/>
          <a:p>
            <a:pPr algn="ctr"/>
            <a:r>
              <a:rPr lang="en-US" sz="3600">
                <a:solidFill>
                  <a:srgbClr val="000099"/>
                </a:solidFill>
                <a:latin typeface="Monotype Corsiva" pitchFamily="66" charset="0"/>
              </a:rPr>
              <a:t>der Springbrunnen</a:t>
            </a:r>
          </a:p>
          <a:p>
            <a:pPr algn="ctr"/>
            <a:r>
              <a:rPr lang="en-US" sz="3600">
                <a:solidFill>
                  <a:srgbClr val="000099"/>
                </a:solidFill>
                <a:latin typeface="Monotype Corsiva" pitchFamily="66" charset="0"/>
              </a:rPr>
              <a:t>in der Mitte des Glinkowskoje – Sees. </a:t>
            </a:r>
            <a:endParaRPr lang="ru-RU" sz="3600">
              <a:solidFill>
                <a:srgbClr val="000099"/>
              </a:solidFill>
              <a:latin typeface="Monotype Corsiva" pitchFamily="66" charset="0"/>
            </a:endParaRPr>
          </a:p>
          <a:p>
            <a:pPr algn="ctr"/>
            <a:endParaRPr lang="ru-RU" sz="3600">
              <a:solidFill>
                <a:srgbClr val="000099"/>
              </a:solidFill>
              <a:latin typeface="Monotype Corsiva" pitchFamily="66" charset="0"/>
            </a:endParaRPr>
          </a:p>
          <a:p>
            <a:pPr algn="ctr"/>
            <a:r>
              <a:rPr lang="de-DE" sz="2600">
                <a:solidFill>
                  <a:srgbClr val="000099"/>
                </a:solidFill>
                <a:latin typeface="Calibri" pitchFamily="34" charset="0"/>
              </a:rPr>
              <a:t>Der Steppensee Glinkowskoje, hat das Wasserschwimmbad mit dem besonderen Okosyste</a:t>
            </a:r>
            <a:r>
              <a:rPr lang="en-US" sz="2600">
                <a:solidFill>
                  <a:srgbClr val="000099"/>
                </a:solidFill>
                <a:latin typeface="Calibri" pitchFamily="34" charset="0"/>
              </a:rPr>
              <a:t>m</a:t>
            </a:r>
            <a:r>
              <a:rPr lang="de-DE" sz="2600">
                <a:solidFill>
                  <a:srgbClr val="000099"/>
                </a:solidFill>
                <a:latin typeface="Calibri" pitchFamily="34" charset="0"/>
              </a:rPr>
              <a:t>.</a:t>
            </a:r>
            <a:r>
              <a:rPr lang="de-DE" sz="2600">
                <a:solidFill>
                  <a:srgbClr val="10253F"/>
                </a:solidFill>
                <a:latin typeface="Calibri" pitchFamily="34" charset="0"/>
              </a:rPr>
              <a:t> </a:t>
            </a:r>
            <a:endParaRPr lang="ru-RU" sz="2600">
              <a:solidFill>
                <a:srgbClr val="10253F"/>
              </a:solidFill>
              <a:latin typeface="Calibri" pitchFamily="34" charset="0"/>
            </a:endParaRPr>
          </a:p>
          <a:p>
            <a:pPr algn="ctr"/>
            <a:endParaRPr lang="ru-RU" sz="2600">
              <a:latin typeface="Calibri" pitchFamily="34" charset="0"/>
            </a:endParaRPr>
          </a:p>
        </p:txBody>
      </p:sp>
      <p:pic>
        <p:nvPicPr>
          <p:cNvPr id="8194" name="Picture 2" descr="C:\Users\Пользователь\Desktop\прихоперье\AI73CUJCAOWEDS8CAXVIYXVCAFRPH23CAY058DTCA4TQ5GZCAOM83SRCAYF3GB7CALBJDV4CA850D3GCAYAISDECAERHGUFCA7FZ0EVCAB8YAJDCAHSYA33CA4WTF57CA7J1RWECAXQD6Y0CA0S6UVA.jpg"/>
          <p:cNvPicPr>
            <a:picLocks noChangeAspect="1" noChangeArrowheads="1"/>
          </p:cNvPicPr>
          <p:nvPr/>
        </p:nvPicPr>
        <p:blipFill>
          <a:blip r:embed="rId3"/>
          <a:srcRect/>
          <a:stretch>
            <a:fillRect/>
          </a:stretch>
        </p:blipFill>
        <p:spPr bwMode="auto">
          <a:xfrm>
            <a:off x="354013" y="1279525"/>
            <a:ext cx="4084637" cy="3243263"/>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22225" y="-100013"/>
            <a:ext cx="9121775" cy="6840538"/>
          </a:xfrm>
          <a:prstGeom prst="rect">
            <a:avLst/>
          </a:prstGeom>
          <a:noFill/>
          <a:ln w="9525">
            <a:noFill/>
            <a:miter lim="800000"/>
            <a:headEnd/>
            <a:tailEnd/>
          </a:ln>
        </p:spPr>
      </p:pic>
      <p:sp>
        <p:nvSpPr>
          <p:cNvPr id="6" name="Прямоугольник 5"/>
          <p:cNvSpPr/>
          <p:nvPr/>
        </p:nvSpPr>
        <p:spPr>
          <a:xfrm>
            <a:off x="179388" y="1028700"/>
            <a:ext cx="8640762" cy="4370388"/>
          </a:xfrm>
          <a:prstGeom prst="rect">
            <a:avLst/>
          </a:prstGeom>
        </p:spPr>
        <p:txBody>
          <a:bodyPr>
            <a:spAutoFit/>
          </a:bodyPr>
          <a:lstStyle/>
          <a:p>
            <a:pPr algn="ctr">
              <a:defRPr/>
            </a:pPr>
            <a:r>
              <a:rPr lang="ru-RU" sz="4000" b="1" dirty="0">
                <a:solidFill>
                  <a:schemeClr val="bg2">
                    <a:lumMod val="10000"/>
                  </a:schemeClr>
                </a:solidFill>
              </a:rPr>
              <a:t>Тезисы</a:t>
            </a:r>
          </a:p>
          <a:p>
            <a:pPr algn="ctr">
              <a:defRPr/>
            </a:pPr>
            <a:endParaRPr lang="ru-RU" sz="4000" b="1" dirty="0">
              <a:solidFill>
                <a:schemeClr val="bg2">
                  <a:lumMod val="10000"/>
                </a:schemeClr>
              </a:solidFill>
            </a:endParaRPr>
          </a:p>
          <a:p>
            <a:pPr>
              <a:defRPr/>
            </a:pPr>
            <a:r>
              <a:rPr lang="ru-RU" dirty="0">
                <a:solidFill>
                  <a:schemeClr val="bg2">
                    <a:lumMod val="10000"/>
                  </a:schemeClr>
                </a:solidFill>
              </a:rPr>
              <a:t>	Проект направлен на углубление и расширение знаний учащихся об эксклюзивных явлениях природы  </a:t>
            </a:r>
            <a:r>
              <a:rPr lang="ru-RU" dirty="0" err="1">
                <a:solidFill>
                  <a:schemeClr val="bg2">
                    <a:lumMod val="10000"/>
                  </a:schemeClr>
                </a:solidFill>
              </a:rPr>
              <a:t>Прихопёрья</a:t>
            </a:r>
            <a:r>
              <a:rPr lang="ru-RU" dirty="0">
                <a:solidFill>
                  <a:schemeClr val="bg2">
                    <a:lumMod val="10000"/>
                  </a:schemeClr>
                </a:solidFill>
              </a:rPr>
              <a:t> на основе использования краеведческого материала;</a:t>
            </a:r>
          </a:p>
          <a:p>
            <a:pPr>
              <a:defRPr/>
            </a:pPr>
            <a:r>
              <a:rPr lang="ru-RU" dirty="0">
                <a:solidFill>
                  <a:schemeClr val="bg2">
                    <a:lumMod val="10000"/>
                  </a:schemeClr>
                </a:solidFill>
              </a:rPr>
              <a:t>	Региональный компонент повышает воспитательный потенциал иностранного языка. Учащимся прививается любовь и интерес к малой родине в знакомстве с семью уникальными местами </a:t>
            </a:r>
            <a:r>
              <a:rPr lang="ru-RU" dirty="0" err="1">
                <a:solidFill>
                  <a:schemeClr val="bg2">
                    <a:lumMod val="10000"/>
                  </a:schemeClr>
                </a:solidFill>
              </a:rPr>
              <a:t>Прихопёрья</a:t>
            </a:r>
            <a:r>
              <a:rPr lang="ru-RU" dirty="0">
                <a:solidFill>
                  <a:schemeClr val="bg2">
                    <a:lumMod val="10000"/>
                  </a:schemeClr>
                </a:solidFill>
              </a:rPr>
              <a:t>.</a:t>
            </a:r>
          </a:p>
          <a:p>
            <a:pPr>
              <a:defRPr/>
            </a:pPr>
            <a:r>
              <a:rPr lang="ru-RU" dirty="0">
                <a:solidFill>
                  <a:schemeClr val="bg2">
                    <a:lumMod val="10000"/>
                  </a:schemeClr>
                </a:solidFill>
              </a:rPr>
              <a:t>	Проект развивает умения обучающихся самостоятельно работать с различными источниками при получении необходимой информации на немецком языке.</a:t>
            </a:r>
            <a:r>
              <a:rPr lang="ru-RU" dirty="0">
                <a:solidFill>
                  <a:schemeClr val="bg2">
                    <a:lumMod val="10000"/>
                  </a:schemeClr>
                </a:solidFill>
              </a:rPr>
              <a:t> </a:t>
            </a:r>
            <a:r>
              <a:rPr lang="ru-RU" dirty="0">
                <a:solidFill>
                  <a:schemeClr val="bg2">
                    <a:lumMod val="10000"/>
                  </a:schemeClr>
                </a:solidFill>
              </a:rPr>
              <a:t>              </a:t>
            </a:r>
          </a:p>
          <a:p>
            <a:pPr>
              <a:defRPr/>
            </a:pPr>
            <a:r>
              <a:rPr lang="ru-RU" dirty="0">
                <a:solidFill>
                  <a:schemeClr val="bg2">
                    <a:lumMod val="10000"/>
                  </a:schemeClr>
                </a:solidFill>
              </a:rPr>
              <a:t>               разработка может применяться как внеклассное мероприятие по предмету  и презентация  для немецких гостей.</a:t>
            </a:r>
          </a:p>
        </p:txBody>
      </p:sp>
    </p:spTree>
  </p:cSld>
  <p:clrMapOvr>
    <a:masterClrMapping/>
  </p:clrMapOvr>
  <p:transition spd="slow">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19050" y="-30163"/>
            <a:ext cx="9182100" cy="6919913"/>
          </a:xfrm>
          <a:prstGeom prst="rect">
            <a:avLst/>
          </a:prstGeom>
          <a:noFill/>
          <a:ln w="9525">
            <a:noFill/>
            <a:miter lim="800000"/>
            <a:headEnd/>
            <a:tailEnd/>
          </a:ln>
        </p:spPr>
      </p:pic>
      <p:sp>
        <p:nvSpPr>
          <p:cNvPr id="33794" name="Прямоугольник 2"/>
          <p:cNvSpPr>
            <a:spLocks noChangeArrowheads="1"/>
          </p:cNvSpPr>
          <p:nvPr/>
        </p:nvSpPr>
        <p:spPr bwMode="auto">
          <a:xfrm>
            <a:off x="755650" y="1700213"/>
            <a:ext cx="6786563" cy="3500437"/>
          </a:xfrm>
          <a:prstGeom prst="rect">
            <a:avLst/>
          </a:prstGeom>
          <a:solidFill>
            <a:srgbClr val="B9CDE5">
              <a:alpha val="70195"/>
            </a:srgbClr>
          </a:solidFill>
          <a:ln w="25400" algn="ctr">
            <a:solidFill>
              <a:srgbClr val="385D8A"/>
            </a:solidFill>
            <a:miter lim="800000"/>
            <a:headEnd/>
            <a:tailEnd/>
          </a:ln>
        </p:spPr>
        <p:txBody>
          <a:bodyPr anchor="ctr"/>
          <a:lstStyle/>
          <a:p>
            <a:pPr algn="ctr"/>
            <a:r>
              <a:rPr lang="en-US" sz="4800">
                <a:latin typeface="Monotype Corsiva" pitchFamily="66" charset="0"/>
              </a:rPr>
              <a:t> </a:t>
            </a:r>
            <a:r>
              <a:rPr lang="en-US" sz="4000">
                <a:latin typeface="Monotype Corsiva" pitchFamily="66" charset="0"/>
              </a:rPr>
              <a:t>Meine Mitschuler haben das grosse Interesse fur das Thema gezeigt und wissen von den einzigartigen Stellen des Heimatlandes. </a:t>
            </a:r>
            <a:endParaRPr lang="ru-RU" sz="4000">
              <a:latin typeface="Monotype Corsiva" pitchFamily="66" charset="0"/>
            </a:endParaRPr>
          </a:p>
        </p:txBody>
      </p:sp>
      <p:pic>
        <p:nvPicPr>
          <p:cNvPr id="33795" name="Picture 2"/>
          <p:cNvPicPr>
            <a:picLocks noChangeAspect="1" noChangeArrowheads="1"/>
          </p:cNvPicPr>
          <p:nvPr/>
        </p:nvPicPr>
        <p:blipFill>
          <a:blip r:embed="rId3"/>
          <a:srcRect/>
          <a:stretch>
            <a:fillRect/>
          </a:stretch>
        </p:blipFill>
        <p:spPr bwMode="auto">
          <a:xfrm>
            <a:off x="468313" y="620713"/>
            <a:ext cx="7173912" cy="9334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428564" y="214290"/>
            <a:ext cx="8715436" cy="6454185"/>
          </a:xfrm>
          <a:prstGeom prst="rect">
            <a:avLst/>
          </a:prstGeom>
          <a:noFill/>
          <a:effectLst>
            <a:glow rad="228600">
              <a:schemeClr val="accent1">
                <a:satMod val="175000"/>
                <a:alpha val="40000"/>
              </a:schemeClr>
            </a:glow>
            <a:softEdge rad="127000"/>
          </a:effectLst>
        </p:spPr>
      </p:pic>
      <p:sp>
        <p:nvSpPr>
          <p:cNvPr id="4" name="Прямоугольник 3"/>
          <p:cNvSpPr/>
          <p:nvPr/>
        </p:nvSpPr>
        <p:spPr>
          <a:xfrm>
            <a:off x="1214438" y="1714500"/>
            <a:ext cx="7286625" cy="4857750"/>
          </a:xfrm>
          <a:prstGeom prst="rect">
            <a:avLst/>
          </a:prstGeom>
          <a:solidFill>
            <a:srgbClr val="CCFFCC">
              <a:alpha val="50196"/>
            </a:srgb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i="1">
              <a:solidFill>
                <a:srgbClr val="10253F"/>
              </a:solidFill>
              <a:latin typeface="Arial Black" pitchFamily="34" charset="0"/>
            </a:endParaRPr>
          </a:p>
          <a:p>
            <a:pPr algn="ctr">
              <a:defRPr/>
            </a:pPr>
            <a:r>
              <a:rPr lang="en-US" sz="2400" b="1" i="1">
                <a:solidFill>
                  <a:srgbClr val="10253F"/>
                </a:solidFill>
              </a:rPr>
              <a:t>Meine Mitschuler konnten   wenig die einzigartigen Stellen des Chopjor-Gebiets nennen. Dazu gehoren an der erste Stelle; der Fluss Chopjor, 2- der heilige Brunnen, die Wunderikone der Mutter Jesu, der Tschernitschkin Garten, der Ort “Schemyakinskay Datscha”, der Wasserfall, der Springbrunnen.</a:t>
            </a:r>
          </a:p>
          <a:p>
            <a:pPr algn="ctr">
              <a:defRPr/>
            </a:pPr>
            <a:endParaRPr lang="ru-RU" sz="2400" b="1" i="1">
              <a:solidFill>
                <a:srgbClr val="10253F"/>
              </a:solidFill>
            </a:endParaRPr>
          </a:p>
          <a:p>
            <a:pPr algn="ctr">
              <a:defRPr/>
            </a:pPr>
            <a:endParaRPr lang="ru-RU" b="1" i="1">
              <a:solidFill>
                <a:srgbClr val="2469A8"/>
              </a:solidFill>
              <a:latin typeface="Monotype Corsiva" pitchFamily="66" charset="0"/>
            </a:endParaRPr>
          </a:p>
        </p:txBody>
      </p:sp>
      <p:sp>
        <p:nvSpPr>
          <p:cNvPr id="5" name="Прямоугольник 4"/>
          <p:cNvSpPr/>
          <p:nvPr/>
        </p:nvSpPr>
        <p:spPr>
          <a:xfrm>
            <a:off x="1214438" y="285750"/>
            <a:ext cx="7358062" cy="1214438"/>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i="1">
                <a:solidFill>
                  <a:srgbClr val="10253F"/>
                </a:solidFill>
                <a:latin typeface="Arial Black" pitchFamily="34" charset="0"/>
              </a:rPr>
              <a:t>die lV  Phase- die Evaluation</a:t>
            </a:r>
            <a:r>
              <a:rPr lang="en-US" sz="4800" i="1">
                <a:solidFill>
                  <a:srgbClr val="10253F"/>
                </a:solidFill>
                <a:latin typeface="Arial Black" pitchFamily="34" charset="0"/>
              </a:rPr>
              <a:t>  </a:t>
            </a:r>
            <a:endParaRPr lang="ru-RU" sz="4800">
              <a:solidFill>
                <a:schemeClr val="tx1"/>
              </a:solidFill>
              <a:latin typeface="Monotype Corsiva" pitchFamily="66" charset="0"/>
            </a:endParaRPr>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3"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5" name="TextBox 4"/>
          <p:cNvSpPr txBox="1"/>
          <p:nvPr/>
        </p:nvSpPr>
        <p:spPr>
          <a:xfrm>
            <a:off x="0" y="357167"/>
            <a:ext cx="8786874" cy="6001643"/>
          </a:xfrm>
          <a:prstGeom prst="rect">
            <a:avLst/>
          </a:prstGeom>
          <a:noFill/>
        </p:spPr>
        <p:txBody>
          <a:bodyPr>
            <a:spAutoFit/>
          </a:bodyPr>
          <a:lstStyle/>
          <a:p>
            <a:pPr algn="ctr" fontAlgn="auto">
              <a:spcBef>
                <a:spcPts val="0"/>
              </a:spcBef>
              <a:spcAft>
                <a:spcPts val="0"/>
              </a:spcAft>
              <a:defRPr/>
            </a:pPr>
            <a:r>
              <a:rPr lang="en-US" sz="9600" b="1" dirty="0" err="1">
                <a:ln>
                  <a:solidFill>
                    <a:sysClr val="windowText" lastClr="000000"/>
                  </a:solidFill>
                </a:ln>
                <a:solidFill>
                  <a:srgbClr val="C00000"/>
                </a:solidFill>
                <a:latin typeface="Monotype Corsiva" pitchFamily="66" charset="0"/>
              </a:rPr>
              <a:t>Wenn</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es</a:t>
            </a:r>
            <a:r>
              <a:rPr lang="en-US" sz="9600" b="1" dirty="0">
                <a:ln>
                  <a:solidFill>
                    <a:sysClr val="windowText" lastClr="000000"/>
                  </a:solidFill>
                </a:ln>
                <a:solidFill>
                  <a:srgbClr val="C00000"/>
                </a:solidFill>
                <a:latin typeface="Monotype Corsiva" pitchFamily="66" charset="0"/>
              </a:rPr>
              <a:t> auf </a:t>
            </a:r>
            <a:r>
              <a:rPr lang="en-US" sz="9600" b="1" dirty="0" err="1">
                <a:ln>
                  <a:solidFill>
                    <a:sysClr val="windowText" lastClr="000000"/>
                  </a:solidFill>
                </a:ln>
                <a:solidFill>
                  <a:srgbClr val="C00000"/>
                </a:solidFill>
                <a:latin typeface="Monotype Corsiva" pitchFamily="66" charset="0"/>
              </a:rPr>
              <a:t>der</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Erde</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ein</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Paradies</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gibt</a:t>
            </a:r>
            <a:r>
              <a:rPr lang="en-US" sz="9600" b="1" dirty="0">
                <a:ln>
                  <a:solidFill>
                    <a:sysClr val="windowText" lastClr="000000"/>
                  </a:solidFill>
                </a:ln>
                <a:solidFill>
                  <a:srgbClr val="C00000"/>
                </a:solidFill>
                <a:latin typeface="Monotype Corsiva" pitchFamily="66" charset="0"/>
              </a:rPr>
              <a:t>, so </a:t>
            </a:r>
            <a:r>
              <a:rPr lang="en-US" sz="9600" b="1" dirty="0" err="1">
                <a:ln>
                  <a:solidFill>
                    <a:sysClr val="windowText" lastClr="000000"/>
                  </a:solidFill>
                </a:ln>
                <a:solidFill>
                  <a:srgbClr val="C00000"/>
                </a:solidFill>
                <a:latin typeface="Monotype Corsiva" pitchFamily="66" charset="0"/>
              </a:rPr>
              <a:t>ist</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es</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unser</a:t>
            </a:r>
            <a:r>
              <a:rPr lang="en-US" sz="9600" b="1" dirty="0">
                <a:ln>
                  <a:solidFill>
                    <a:sysClr val="windowText" lastClr="000000"/>
                  </a:solidFill>
                </a:ln>
                <a:solidFill>
                  <a:srgbClr val="C00000"/>
                </a:solidFill>
                <a:latin typeface="Monotype Corsiva" pitchFamily="66" charset="0"/>
              </a:rPr>
              <a:t> </a:t>
            </a:r>
            <a:r>
              <a:rPr lang="en-US" sz="9600" b="1" dirty="0" err="1">
                <a:ln>
                  <a:solidFill>
                    <a:sysClr val="windowText" lastClr="000000"/>
                  </a:solidFill>
                </a:ln>
                <a:solidFill>
                  <a:srgbClr val="C00000"/>
                </a:solidFill>
                <a:latin typeface="Monotype Corsiva" pitchFamily="66" charset="0"/>
              </a:rPr>
              <a:t>Chopjor</a:t>
            </a:r>
            <a:r>
              <a:rPr lang="en-US" sz="9600" b="1" dirty="0">
                <a:ln>
                  <a:solidFill>
                    <a:sysClr val="windowText" lastClr="000000"/>
                  </a:solidFill>
                </a:ln>
                <a:solidFill>
                  <a:srgbClr val="C00000"/>
                </a:solidFill>
                <a:latin typeface="Monotype Corsiva" pitchFamily="66" charset="0"/>
              </a:rPr>
              <a:t> - </a:t>
            </a:r>
            <a:r>
              <a:rPr lang="en-US" sz="9600" b="1" dirty="0" err="1">
                <a:ln>
                  <a:solidFill>
                    <a:sysClr val="windowText" lastClr="000000"/>
                  </a:solidFill>
                </a:ln>
                <a:solidFill>
                  <a:srgbClr val="C00000"/>
                </a:solidFill>
                <a:latin typeface="Monotype Corsiva" pitchFamily="66" charset="0"/>
              </a:rPr>
              <a:t>Gebiet</a:t>
            </a:r>
            <a:endParaRPr lang="ru-RU" sz="9600" b="1" dirty="0">
              <a:ln>
                <a:solidFill>
                  <a:sysClr val="windowText" lastClr="000000"/>
                </a:solidFill>
              </a:ln>
              <a:solidFill>
                <a:srgbClr val="C00000"/>
              </a:solidFill>
              <a:latin typeface="Monotype Corsiva" pitchFamily="66" charset="0"/>
            </a:endParaRPr>
          </a:p>
        </p:txBody>
      </p:sp>
      <p:sp>
        <p:nvSpPr>
          <p:cNvPr id="35843" name="TextBox 6"/>
          <p:cNvSpPr txBox="1">
            <a:spLocks noChangeArrowheads="1"/>
          </p:cNvSpPr>
          <p:nvPr/>
        </p:nvSpPr>
        <p:spPr bwMode="auto">
          <a:xfrm>
            <a:off x="642938" y="5000625"/>
            <a:ext cx="7929562" cy="523875"/>
          </a:xfrm>
          <a:prstGeom prst="rect">
            <a:avLst/>
          </a:prstGeom>
          <a:noFill/>
          <a:ln w="9525">
            <a:noFill/>
            <a:miter lim="800000"/>
            <a:headEnd/>
            <a:tailEnd/>
          </a:ln>
        </p:spPr>
        <p:txBody>
          <a:bodyPr>
            <a:spAutoFit/>
          </a:bodyPr>
          <a:lstStyle/>
          <a:p>
            <a:pPr algn="r"/>
            <a:r>
              <a:rPr lang="ru-RU" sz="2800">
                <a:latin typeface="Monotype Corsiva" pitchFamily="66" charset="0"/>
              </a:rPr>
              <a:t>,                                                    </a:t>
            </a:r>
            <a:r>
              <a:rPr lang="en-US" sz="2800">
                <a:latin typeface="Monotype Corsiva" pitchFamily="66" charset="0"/>
              </a:rPr>
              <a:t> </a:t>
            </a:r>
            <a:endParaRPr lang="ru-RU" sz="2800">
              <a:latin typeface="Monotype Corsiva" pitchFamily="66" charset="0"/>
            </a:endParaRPr>
          </a:p>
        </p:txBody>
      </p:sp>
      <p:pic>
        <p:nvPicPr>
          <p:cNvPr id="6" name="-Гимн Урюпинска -минус.mp3">
            <a:hlinkClick r:id="" action="ppaction://media"/>
          </p:cNvPr>
          <p:cNvPicPr>
            <a:picLocks noRot="1" noChangeAspect="1"/>
          </p:cNvPicPr>
          <p:nvPr>
            <a:audioFile r:link="rId1"/>
          </p:nvPr>
        </p:nvPicPr>
        <p:blipFill>
          <a:blip r:embed="rId4"/>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4">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a:srcRect/>
          <a:stretch>
            <a:fillRect/>
          </a:stretch>
        </p:blipFill>
        <p:spPr bwMode="auto">
          <a:xfrm>
            <a:off x="-128588" y="-122238"/>
            <a:ext cx="9401176" cy="7102476"/>
          </a:xfrm>
          <a:prstGeom prst="rect">
            <a:avLst/>
          </a:prstGeom>
          <a:noFill/>
        </p:spPr>
      </p:pic>
      <p:pic>
        <p:nvPicPr>
          <p:cNvPr id="4" name="TextBox 3"/>
          <p:cNvPicPr>
            <a:picLocks noChangeArrowheads="1"/>
          </p:cNvPicPr>
          <p:nvPr/>
        </p:nvPicPr>
        <p:blipFill>
          <a:blip r:embed="rId3"/>
          <a:srcRect/>
          <a:stretch>
            <a:fillRect/>
          </a:stretch>
        </p:blipFill>
        <p:spPr bwMode="auto">
          <a:xfrm>
            <a:off x="-365125" y="182563"/>
            <a:ext cx="8923338" cy="5029200"/>
          </a:xfrm>
          <a:prstGeom prst="rect">
            <a:avLst/>
          </a:prstGeom>
          <a:noFill/>
        </p:spPr>
      </p:pic>
      <p:sp>
        <p:nvSpPr>
          <p:cNvPr id="5" name="TextBox 4"/>
          <p:cNvSpPr txBox="1"/>
          <p:nvPr/>
        </p:nvSpPr>
        <p:spPr>
          <a:xfrm>
            <a:off x="1571625" y="2071688"/>
            <a:ext cx="6500813" cy="1016000"/>
          </a:xfrm>
          <a:prstGeom prst="rect">
            <a:avLst/>
          </a:prstGeom>
          <a:noFill/>
        </p:spPr>
        <p:txBody>
          <a:bodyPr>
            <a:spAutoFit/>
          </a:bodyPr>
          <a:lstStyle/>
          <a:p>
            <a:pPr algn="ctr" fontAlgn="auto">
              <a:spcBef>
                <a:spcPts val="0"/>
              </a:spcBef>
              <a:spcAft>
                <a:spcPts val="0"/>
              </a:spcAft>
              <a:defRPr/>
            </a:pPr>
            <a:endParaRPr lang="ru-RU" sz="6000" b="1" dirty="0">
              <a:ln>
                <a:solidFill>
                  <a:sysClr val="windowText" lastClr="000000"/>
                </a:solidFill>
              </a:ln>
              <a:solidFill>
                <a:srgbClr val="FF0000"/>
              </a:solidFill>
              <a:latin typeface="Monotype Corsiva" pitchFamily="66"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2000"/>
                                        <p:tgtEl>
                                          <p:spTgt spid="5">
                                            <p:txEl>
                                              <p:pRg st="0" end="0"/>
                                            </p:txEl>
                                          </p:spTgt>
                                        </p:tgtEl>
                                      </p:cBhvr>
                                    </p:animEffect>
                                  </p:childTnLst>
                                </p:cTn>
                              </p:par>
                            </p:childTnLst>
                          </p:cTn>
                        </p:par>
                        <p:par>
                          <p:cTn id="8" fill="hold">
                            <p:stCondLst>
                              <p:cond delay="2000"/>
                            </p:stCondLst>
                            <p:childTnLst>
                              <p:par>
                                <p:cTn id="9" presetID="9" presetClass="exit" presetSubtype="0" fill="hold" grpId="0" nodeType="afterEffect" nodePh="1">
                                  <p:stCondLst>
                                    <p:cond delay="0"/>
                                  </p:stCondLst>
                                  <p:endCondLst>
                                    <p:cond evt="begin" delay="0">
                                      <p:tn val="9"/>
                                    </p:cond>
                                  </p:endCondLst>
                                  <p:childTnLst>
                                    <p:animEffect transition="out" filter="dissolve">
                                      <p:cBhvr>
                                        <p:cTn id="10" dur="3000"/>
                                        <p:tgtEl>
                                          <p:spTgt spid="5">
                                            <p:txEl>
                                              <p:pRg st="0" end="0"/>
                                            </p:txEl>
                                          </p:spTgt>
                                        </p:tgtEl>
                                      </p:cBhvr>
                                    </p:animEffect>
                                    <p:set>
                                      <p:cBhvr>
                                        <p:cTn id="11" dur="1" fill="hold">
                                          <p:stCondLst>
                                            <p:cond delay="2999"/>
                                          </p:stCondLst>
                                        </p:cTn>
                                        <p:tgtEl>
                                          <p:spTgt spid="5">
                                            <p:txEl>
                                              <p:pRg st="0" end="0"/>
                                            </p:txEl>
                                          </p:spTgt>
                                        </p:tgtEl>
                                        <p:attrNameLst>
                                          <p:attrName>style.visibility</p:attrName>
                                        </p:attrNameLst>
                                      </p:cBhvr>
                                      <p:to>
                                        <p:strVal val="hidden"/>
                                      </p:to>
                                    </p:set>
                                  </p:childTnLst>
                                </p:cTn>
                              </p:par>
                            </p:childTnLst>
                          </p:cTn>
                        </p:par>
                        <p:par>
                          <p:cTn id="12" fill="hold">
                            <p:stCondLst>
                              <p:cond delay="5000"/>
                            </p:stCondLst>
                            <p:childTnLst>
                              <p:par>
                                <p:cTn id="13" presetID="53"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ppt_w</p:attrName>
                                        </p:attrNameLst>
                                      </p:cBhvr>
                                      <p:tavLst>
                                        <p:tav tm="0">
                                          <p:val>
                                            <p:fltVal val="0"/>
                                          </p:val>
                                        </p:tav>
                                        <p:tav tm="100000">
                                          <p:val>
                                            <p:strVal val="#ppt_w"/>
                                          </p:val>
                                        </p:tav>
                                      </p:tavLst>
                                    </p:anim>
                                    <p:anim calcmode="lin" valueType="num">
                                      <p:cBhvr>
                                        <p:cTn id="16" dur="3000" fill="hold"/>
                                        <p:tgtEl>
                                          <p:spTgt spid="4"/>
                                        </p:tgtEl>
                                        <p:attrNameLst>
                                          <p:attrName>ppt_h</p:attrName>
                                        </p:attrNameLst>
                                      </p:cBhvr>
                                      <p:tavLst>
                                        <p:tav tm="0">
                                          <p:val>
                                            <p:fltVal val="0"/>
                                          </p:val>
                                        </p:tav>
                                        <p:tav tm="100000">
                                          <p:val>
                                            <p:strVal val="#ppt_h"/>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142844" y="0"/>
            <a:ext cx="8715436" cy="6454185"/>
          </a:xfrm>
          <a:prstGeom prst="rect">
            <a:avLst/>
          </a:prstGeom>
          <a:noFill/>
          <a:effectLst>
            <a:glow rad="228600">
              <a:schemeClr val="accent1">
                <a:satMod val="175000"/>
                <a:alpha val="40000"/>
              </a:schemeClr>
            </a:glow>
            <a:softEdge rad="127000"/>
          </a:effectLst>
        </p:spPr>
      </p:pic>
      <p:pic>
        <p:nvPicPr>
          <p:cNvPr id="5" name="TextBox 4"/>
          <p:cNvPicPr>
            <a:picLocks noChangeArrowheads="1"/>
          </p:cNvPicPr>
          <p:nvPr/>
        </p:nvPicPr>
        <p:blipFill>
          <a:blip r:embed="rId3"/>
          <a:srcRect/>
          <a:stretch>
            <a:fillRect/>
          </a:stretch>
        </p:blipFill>
        <p:spPr bwMode="auto">
          <a:xfrm>
            <a:off x="-401638" y="877888"/>
            <a:ext cx="9837738" cy="2828925"/>
          </a:xfrm>
          <a:prstGeom prst="rect">
            <a:avLst/>
          </a:prstGeom>
          <a:noFill/>
        </p:spPr>
      </p:pic>
      <p:sp>
        <p:nvSpPr>
          <p:cNvPr id="16387" name="TextBox 5"/>
          <p:cNvSpPr txBox="1">
            <a:spLocks noChangeArrowheads="1"/>
          </p:cNvSpPr>
          <p:nvPr/>
        </p:nvSpPr>
        <p:spPr bwMode="auto">
          <a:xfrm>
            <a:off x="3286125" y="4983163"/>
            <a:ext cx="5572125" cy="461962"/>
          </a:xfrm>
          <a:prstGeom prst="rect">
            <a:avLst/>
          </a:prstGeom>
          <a:noFill/>
          <a:ln w="9525">
            <a:noFill/>
            <a:miter lim="800000"/>
            <a:headEnd/>
            <a:tailEnd/>
          </a:ln>
        </p:spPr>
        <p:txBody>
          <a:bodyPr>
            <a:spAutoFit/>
          </a:bodyPr>
          <a:lstStyle/>
          <a:p>
            <a:endParaRPr lang="de-DE" sz="2400" b="1" i="1">
              <a:solidFill>
                <a:srgbClr val="2469A8"/>
              </a:solidFill>
              <a:latin typeface="Monotype Corsiva" pitchFamily="66" charset="0"/>
            </a:endParaRPr>
          </a:p>
        </p:txBody>
      </p:sp>
      <p:sp>
        <p:nvSpPr>
          <p:cNvPr id="16388" name="TextBox 6"/>
          <p:cNvSpPr txBox="1">
            <a:spLocks noChangeArrowheads="1"/>
          </p:cNvSpPr>
          <p:nvPr/>
        </p:nvSpPr>
        <p:spPr bwMode="auto">
          <a:xfrm>
            <a:off x="857250" y="3429000"/>
            <a:ext cx="7929563" cy="954088"/>
          </a:xfrm>
          <a:prstGeom prst="rect">
            <a:avLst/>
          </a:prstGeom>
          <a:noFill/>
          <a:ln w="9525">
            <a:noFill/>
            <a:miter lim="800000"/>
            <a:headEnd/>
            <a:tailEnd/>
          </a:ln>
        </p:spPr>
        <p:txBody>
          <a:bodyPr>
            <a:spAutoFit/>
          </a:bodyPr>
          <a:lstStyle/>
          <a:p>
            <a:pPr algn="r"/>
            <a:r>
              <a:rPr lang="ru-RU" sz="2800">
                <a:solidFill>
                  <a:srgbClr val="2469A8"/>
                </a:solidFill>
                <a:latin typeface="Monotype Corsiva" pitchFamily="66" charset="0"/>
              </a:rPr>
              <a:t>                                 </a:t>
            </a:r>
          </a:p>
          <a:p>
            <a:pPr algn="r"/>
            <a:r>
              <a:rPr lang="ru-RU" sz="2800">
                <a:solidFill>
                  <a:srgbClr val="2469A8"/>
                </a:solidFill>
                <a:latin typeface="Monotype Corsiva" pitchFamily="66" charset="0"/>
              </a:rPr>
              <a:t>   </a:t>
            </a:r>
          </a:p>
        </p:txBody>
      </p:sp>
      <p:sp>
        <p:nvSpPr>
          <p:cNvPr id="8" name="Прямоугольник 7"/>
          <p:cNvSpPr/>
          <p:nvPr/>
        </p:nvSpPr>
        <p:spPr>
          <a:xfrm>
            <a:off x="2857500" y="4071938"/>
            <a:ext cx="5500688" cy="2286000"/>
          </a:xfrm>
          <a:prstGeom prst="rect">
            <a:avLst/>
          </a:prstGeom>
          <a:solidFill>
            <a:srgbClr val="CCFFCC">
              <a:alpha val="50196"/>
            </a:srgb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800" b="1" i="1">
                <a:solidFill>
                  <a:srgbClr val="254061"/>
                </a:solidFill>
                <a:latin typeface="Arial" charset="0"/>
                <a:cs typeface="Arial" charset="0"/>
              </a:rPr>
              <a:t>Das Projekt ist </a:t>
            </a:r>
            <a:r>
              <a:rPr lang="en-US" sz="2800" b="1" i="1">
                <a:solidFill>
                  <a:srgbClr val="254061"/>
                </a:solidFill>
                <a:latin typeface="Arial" charset="0"/>
                <a:cs typeface="Arial" charset="0"/>
              </a:rPr>
              <a:t>von Merkulov</a:t>
            </a:r>
            <a:r>
              <a:rPr lang="de-DE" sz="2800" b="1" i="1">
                <a:solidFill>
                  <a:srgbClr val="254061"/>
                </a:solidFill>
                <a:latin typeface="Arial" charset="0"/>
                <a:cs typeface="Arial" charset="0"/>
              </a:rPr>
              <a:t> Art</a:t>
            </a:r>
            <a:r>
              <a:rPr lang="en-US" sz="2800" b="1" i="1">
                <a:solidFill>
                  <a:srgbClr val="254061"/>
                </a:solidFill>
                <a:latin typeface="Arial" charset="0"/>
                <a:cs typeface="Arial" charset="0"/>
              </a:rPr>
              <a:t>ö</a:t>
            </a:r>
            <a:r>
              <a:rPr lang="de-DE" sz="2800" b="1" i="1">
                <a:solidFill>
                  <a:srgbClr val="254061"/>
                </a:solidFill>
                <a:latin typeface="Arial" charset="0"/>
                <a:cs typeface="Arial" charset="0"/>
              </a:rPr>
              <a:t>m , dem Schüler der 8</a:t>
            </a:r>
            <a:r>
              <a:rPr lang="en-US" sz="2800" b="1" i="1">
                <a:solidFill>
                  <a:srgbClr val="254061"/>
                </a:solidFill>
                <a:latin typeface="Arial" charset="0"/>
                <a:cs typeface="Arial" charset="0"/>
              </a:rPr>
              <a:t>.</a:t>
            </a:r>
            <a:r>
              <a:rPr lang="de-DE" sz="2800" b="1" i="1">
                <a:solidFill>
                  <a:srgbClr val="254061"/>
                </a:solidFill>
                <a:latin typeface="Arial" charset="0"/>
                <a:cs typeface="Arial" charset="0"/>
              </a:rPr>
              <a:t>Klasse erfül</a:t>
            </a:r>
            <a:r>
              <a:rPr lang="en-US" sz="2800" b="1" i="1">
                <a:solidFill>
                  <a:srgbClr val="254061"/>
                </a:solidFill>
                <a:latin typeface="Arial" charset="0"/>
                <a:cs typeface="Arial" charset="0"/>
              </a:rPr>
              <a:t>l</a:t>
            </a:r>
            <a:r>
              <a:rPr lang="de-DE" sz="2800" b="1" i="1">
                <a:solidFill>
                  <a:srgbClr val="254061"/>
                </a:solidFill>
                <a:latin typeface="Arial" charset="0"/>
                <a:cs typeface="Arial" charset="0"/>
              </a:rPr>
              <a:t>t</a:t>
            </a:r>
          </a:p>
          <a:p>
            <a:pPr>
              <a:defRPr/>
            </a:pPr>
            <a:r>
              <a:rPr lang="de-DE" sz="2800" b="1" i="1">
                <a:solidFill>
                  <a:srgbClr val="254061"/>
                </a:solidFill>
                <a:latin typeface="Arial" charset="0"/>
                <a:cs typeface="Arial" charset="0"/>
              </a:rPr>
              <a:t>Die Leiterin des Projektes:</a:t>
            </a:r>
            <a:r>
              <a:rPr lang="ru-RU" sz="2800" b="1" i="1">
                <a:solidFill>
                  <a:srgbClr val="254061"/>
                </a:solidFill>
                <a:latin typeface="Arial" charset="0"/>
                <a:cs typeface="Arial" charset="0"/>
              </a:rPr>
              <a:t> </a:t>
            </a:r>
            <a:r>
              <a:rPr lang="de-DE" sz="2800" b="1" i="1">
                <a:solidFill>
                  <a:srgbClr val="254061"/>
                </a:solidFill>
                <a:latin typeface="Arial" charset="0"/>
                <a:cs typeface="Arial" charset="0"/>
              </a:rPr>
              <a:t>Deutschlehrerin</a:t>
            </a:r>
          </a:p>
          <a:p>
            <a:pPr>
              <a:defRPr/>
            </a:pPr>
            <a:r>
              <a:rPr lang="de-DE" sz="2800" b="1" i="1">
                <a:solidFill>
                  <a:srgbClr val="254061"/>
                </a:solidFill>
                <a:latin typeface="Arial" charset="0"/>
                <a:cs typeface="Arial" charset="0"/>
              </a:rPr>
              <a:t> Jurina T. W.</a:t>
            </a:r>
          </a:p>
        </p:txBody>
      </p:sp>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0" y="403815"/>
            <a:ext cx="8715436" cy="6454185"/>
          </a:xfrm>
          <a:prstGeom prst="rect">
            <a:avLst/>
          </a:prstGeom>
          <a:noFill/>
          <a:effectLst>
            <a:glow rad="228600">
              <a:schemeClr val="accent1">
                <a:satMod val="175000"/>
                <a:alpha val="40000"/>
              </a:schemeClr>
            </a:glow>
            <a:softEdge rad="127000"/>
          </a:effectLst>
        </p:spPr>
      </p:pic>
      <p:sp>
        <p:nvSpPr>
          <p:cNvPr id="17410" name="Прямоугольник 3"/>
          <p:cNvSpPr>
            <a:spLocks noChangeArrowheads="1"/>
          </p:cNvSpPr>
          <p:nvPr/>
        </p:nvSpPr>
        <p:spPr bwMode="auto">
          <a:xfrm>
            <a:off x="1258888" y="692150"/>
            <a:ext cx="5688012" cy="641350"/>
          </a:xfrm>
          <a:prstGeom prst="rect">
            <a:avLst/>
          </a:prstGeom>
          <a:noFill/>
          <a:ln w="9525">
            <a:noFill/>
            <a:miter lim="800000"/>
            <a:headEnd/>
            <a:tailEnd/>
          </a:ln>
        </p:spPr>
        <p:txBody>
          <a:bodyPr>
            <a:spAutoFit/>
          </a:bodyPr>
          <a:lstStyle/>
          <a:p>
            <a:r>
              <a:rPr lang="en-US" sz="3600" b="1" i="1">
                <a:solidFill>
                  <a:srgbClr val="000099"/>
                </a:solidFill>
                <a:latin typeface="Calibri" pitchFamily="34" charset="0"/>
                <a:cs typeface="Times New Roman" pitchFamily="18" charset="0"/>
              </a:rPr>
              <a:t>Die Aktualität des Themas:</a:t>
            </a:r>
          </a:p>
        </p:txBody>
      </p:sp>
      <p:sp>
        <p:nvSpPr>
          <p:cNvPr id="17411" name="Прямоугольник 4"/>
          <p:cNvSpPr>
            <a:spLocks noChangeArrowheads="1"/>
          </p:cNvSpPr>
          <p:nvPr/>
        </p:nvSpPr>
        <p:spPr bwMode="auto">
          <a:xfrm>
            <a:off x="1116013" y="1773238"/>
            <a:ext cx="5929312" cy="3857625"/>
          </a:xfrm>
          <a:prstGeom prst="rect">
            <a:avLst/>
          </a:prstGeom>
          <a:solidFill>
            <a:srgbClr val="CCFFFF">
              <a:alpha val="70979"/>
            </a:srgbClr>
          </a:solidFill>
          <a:ln w="25400" algn="ctr">
            <a:solidFill>
              <a:srgbClr val="C3D69B"/>
            </a:solidFill>
            <a:miter lim="800000"/>
            <a:headEnd/>
            <a:tailEnd/>
          </a:ln>
        </p:spPr>
        <p:txBody>
          <a:bodyPr anchor="ctr"/>
          <a:lstStyle/>
          <a:p>
            <a:r>
              <a:rPr lang="de-DE" sz="2600" b="1" i="1">
                <a:solidFill>
                  <a:srgbClr val="000099"/>
                </a:solidFill>
                <a:latin typeface="Calibri" pitchFamily="34" charset="0"/>
              </a:rPr>
              <a:t>Das heimatkundliche Thema nimmt den wichtigen Platz in der Arbeit ein. Es verlor niemals seine Aktualität. Viele Erwachsene und Kinder interessieren sich wenig für die Geschichte des Heimatgebiets. Die Heimatkunde ist eine der wichtigsten Richtungen in der patriotischen Erziehung der Schüler.</a:t>
            </a:r>
            <a:endParaRPr lang="ru-RU" sz="2600" b="1" i="1">
              <a:solidFill>
                <a:srgbClr val="000099"/>
              </a:solidFill>
              <a:latin typeface="Calibri" pitchFamily="34" charset="0"/>
            </a:endParaRPr>
          </a:p>
        </p:txBody>
      </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1588" y="-107950"/>
            <a:ext cx="9121775" cy="6840538"/>
          </a:xfrm>
          <a:prstGeom prst="rect">
            <a:avLst/>
          </a:prstGeom>
          <a:noFill/>
          <a:ln w="9525">
            <a:noFill/>
            <a:miter lim="800000"/>
            <a:headEnd/>
            <a:tailEnd/>
          </a:ln>
        </p:spPr>
      </p:pic>
      <p:sp>
        <p:nvSpPr>
          <p:cNvPr id="18434" name="Прямоугольник 1"/>
          <p:cNvSpPr>
            <a:spLocks noChangeArrowheads="1"/>
          </p:cNvSpPr>
          <p:nvPr/>
        </p:nvSpPr>
        <p:spPr bwMode="auto">
          <a:xfrm>
            <a:off x="1476375" y="692150"/>
            <a:ext cx="5616575" cy="579438"/>
          </a:xfrm>
          <a:prstGeom prst="rect">
            <a:avLst/>
          </a:prstGeom>
          <a:noFill/>
          <a:ln w="9525">
            <a:noFill/>
            <a:miter lim="800000"/>
            <a:headEnd/>
            <a:tailEnd/>
          </a:ln>
        </p:spPr>
        <p:txBody>
          <a:bodyPr>
            <a:spAutoFit/>
          </a:bodyPr>
          <a:lstStyle/>
          <a:p>
            <a:pPr algn="ctr"/>
            <a:r>
              <a:rPr lang="en-US" sz="3200" b="1" i="1">
                <a:solidFill>
                  <a:srgbClr val="000099"/>
                </a:solidFill>
                <a:latin typeface="Calibri" pitchFamily="34" charset="0"/>
              </a:rPr>
              <a:t>Das Problem der Forschung</a:t>
            </a:r>
          </a:p>
        </p:txBody>
      </p:sp>
      <p:sp>
        <p:nvSpPr>
          <p:cNvPr id="3" name="Прямоугольник 2"/>
          <p:cNvSpPr/>
          <p:nvPr/>
        </p:nvSpPr>
        <p:spPr>
          <a:xfrm>
            <a:off x="1500188" y="1643063"/>
            <a:ext cx="6192837" cy="584200"/>
          </a:xfrm>
          <a:prstGeom prst="rect">
            <a:avLst/>
          </a:prstGeom>
        </p:spPr>
        <p:txBody>
          <a:bodyPr>
            <a:spAutoFit/>
          </a:bodyPr>
          <a:lstStyle/>
          <a:p>
            <a:pPr algn="ctr" fontAlgn="auto">
              <a:spcBef>
                <a:spcPts val="0"/>
              </a:spcBef>
              <a:spcAft>
                <a:spcPts val="0"/>
              </a:spcAft>
              <a:defRPr/>
            </a:pPr>
            <a:endParaRPr lang="ru-RU" sz="3200" b="1" i="1" dirty="0">
              <a:solidFill>
                <a:schemeClr val="tx2">
                  <a:lumMod val="75000"/>
                </a:schemeClr>
              </a:solidFill>
              <a:latin typeface="+mn-lt"/>
            </a:endParaRPr>
          </a:p>
        </p:txBody>
      </p:sp>
      <p:sp>
        <p:nvSpPr>
          <p:cNvPr id="18436" name="Прямоугольник 4"/>
          <p:cNvSpPr>
            <a:spLocks noChangeArrowheads="1"/>
          </p:cNvSpPr>
          <p:nvPr/>
        </p:nvSpPr>
        <p:spPr bwMode="auto">
          <a:xfrm>
            <a:off x="1428750" y="2214563"/>
            <a:ext cx="5857875" cy="3286125"/>
          </a:xfrm>
          <a:prstGeom prst="rect">
            <a:avLst/>
          </a:prstGeom>
          <a:solidFill>
            <a:srgbClr val="CCFFFF">
              <a:alpha val="67058"/>
            </a:srgbClr>
          </a:solidFill>
          <a:ln w="25400" algn="ctr">
            <a:solidFill>
              <a:srgbClr val="C3D69B"/>
            </a:solidFill>
            <a:miter lim="800000"/>
            <a:headEnd/>
            <a:tailEnd/>
          </a:ln>
        </p:spPr>
        <p:txBody>
          <a:bodyPr anchor="ctr"/>
          <a:lstStyle/>
          <a:p>
            <a:pPr algn="ctr"/>
            <a:r>
              <a:rPr lang="de-DE" sz="2600" b="1" i="1">
                <a:solidFill>
                  <a:srgbClr val="000099"/>
                </a:solidFill>
                <a:latin typeface="Calibri" pitchFamily="34" charset="0"/>
              </a:rPr>
              <a:t>besteht in der Senkung des Interesses für die Forschung des Heimatgebietes, der kleinen Informierheit über die Sehenswürdigkeiten des Chopjor - Gebiets, die Bildung des Gefühles der Liebe und der Achtung vor der kleinen Heimat.</a:t>
            </a:r>
            <a:endParaRPr lang="ru-RU" sz="2600" b="1" i="1">
              <a:solidFill>
                <a:srgbClr val="000099"/>
              </a:solidFill>
              <a:latin typeface="Calibri" pitchFamily="34" charset="0"/>
            </a:endParaRPr>
          </a:p>
        </p:txBody>
      </p:sp>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561945" y="-77811"/>
            <a:ext cx="8715435" cy="6454185"/>
          </a:xfrm>
          <a:prstGeom prst="rect">
            <a:avLst/>
          </a:prstGeom>
          <a:noFill/>
          <a:effectLst>
            <a:glow rad="228600">
              <a:schemeClr val="accent1">
                <a:satMod val="175000"/>
                <a:alpha val="40000"/>
              </a:schemeClr>
            </a:glow>
            <a:softEdge rad="127000"/>
          </a:effectLst>
        </p:spPr>
      </p:pic>
      <p:sp>
        <p:nvSpPr>
          <p:cNvPr id="19458" name="Прямоугольник 4"/>
          <p:cNvSpPr>
            <a:spLocks noChangeArrowheads="1"/>
          </p:cNvSpPr>
          <p:nvPr/>
        </p:nvSpPr>
        <p:spPr bwMode="auto">
          <a:xfrm>
            <a:off x="539750" y="1052513"/>
            <a:ext cx="8074025" cy="1500187"/>
          </a:xfrm>
          <a:prstGeom prst="rect">
            <a:avLst/>
          </a:prstGeom>
          <a:solidFill>
            <a:srgbClr val="CCFFFF">
              <a:alpha val="72156"/>
            </a:srgbClr>
          </a:solidFill>
          <a:ln w="25400" algn="ctr">
            <a:solidFill>
              <a:srgbClr val="77933C">
                <a:alpha val="92940"/>
              </a:srgbClr>
            </a:solidFill>
            <a:miter lim="800000"/>
            <a:headEnd/>
            <a:tailEnd/>
          </a:ln>
        </p:spPr>
        <p:txBody>
          <a:bodyPr anchor="ctr"/>
          <a:lstStyle/>
          <a:p>
            <a:pPr algn="ctr"/>
            <a:r>
              <a:rPr lang="en-US" sz="2600" b="1" i="1">
                <a:solidFill>
                  <a:srgbClr val="000099"/>
                </a:solidFill>
                <a:latin typeface="Calibri" pitchFamily="34" charset="0"/>
              </a:rPr>
              <a:t>ist sieben Wunder des Chopjor – Gebiets zu bestimmen und zu beschreiben</a:t>
            </a:r>
            <a:r>
              <a:rPr lang="ru-RU" sz="2600" b="1" i="1">
                <a:solidFill>
                  <a:srgbClr val="000099"/>
                </a:solidFill>
                <a:latin typeface="Calibri" pitchFamily="34" charset="0"/>
              </a:rPr>
              <a:t>;</a:t>
            </a:r>
            <a:endParaRPr lang="en-US" sz="2600" b="1" i="1">
              <a:solidFill>
                <a:srgbClr val="000099"/>
              </a:solidFill>
              <a:latin typeface="Calibri" pitchFamily="34" charset="0"/>
            </a:endParaRPr>
          </a:p>
          <a:p>
            <a:pPr algn="ctr"/>
            <a:r>
              <a:rPr lang="en-US" sz="2600" b="1" i="1">
                <a:solidFill>
                  <a:srgbClr val="000099"/>
                </a:solidFill>
                <a:latin typeface="Calibri" pitchFamily="34" charset="0"/>
              </a:rPr>
              <a:t>die Aufmerksamkeit zum Thema heranzuziehen</a:t>
            </a:r>
            <a:r>
              <a:rPr lang="en-US" sz="2600" b="1" i="1">
                <a:solidFill>
                  <a:srgbClr val="2469A8"/>
                </a:solidFill>
                <a:latin typeface="Calibri" pitchFamily="34" charset="0"/>
              </a:rPr>
              <a:t> </a:t>
            </a:r>
            <a:endParaRPr lang="ru-RU" sz="2600" b="1" i="1">
              <a:solidFill>
                <a:srgbClr val="2469A8"/>
              </a:solidFill>
              <a:latin typeface="Calibri" pitchFamily="34" charset="0"/>
            </a:endParaRPr>
          </a:p>
        </p:txBody>
      </p:sp>
      <p:sp>
        <p:nvSpPr>
          <p:cNvPr id="19459" name="Прямоугольник 5"/>
          <p:cNvSpPr>
            <a:spLocks noChangeArrowheads="1"/>
          </p:cNvSpPr>
          <p:nvPr/>
        </p:nvSpPr>
        <p:spPr bwMode="auto">
          <a:xfrm>
            <a:off x="500063" y="3429000"/>
            <a:ext cx="8097837" cy="3143250"/>
          </a:xfrm>
          <a:prstGeom prst="rect">
            <a:avLst/>
          </a:prstGeom>
          <a:solidFill>
            <a:srgbClr val="CCFFFF">
              <a:alpha val="67842"/>
            </a:srgbClr>
          </a:solidFill>
          <a:ln w="25400" algn="ctr">
            <a:solidFill>
              <a:srgbClr val="77933C"/>
            </a:solidFill>
            <a:miter lim="800000"/>
            <a:headEnd/>
            <a:tailEnd/>
          </a:ln>
        </p:spPr>
        <p:txBody>
          <a:bodyPr anchor="ctr"/>
          <a:lstStyle/>
          <a:p>
            <a:pPr marL="457200" indent="-457200" algn="just">
              <a:buFont typeface="Wingdings" pitchFamily="2" charset="2"/>
              <a:buChar char="ü"/>
            </a:pPr>
            <a:r>
              <a:rPr lang="en-US" sz="2600" b="1">
                <a:solidFill>
                  <a:srgbClr val="000099"/>
                </a:solidFill>
                <a:latin typeface="Calibri" pitchFamily="34" charset="0"/>
              </a:rPr>
              <a:t>das  Schaffen der  virtuellen Karte der </a:t>
            </a:r>
            <a:r>
              <a:rPr lang="en-US" sz="2600" b="1" i="1">
                <a:solidFill>
                  <a:srgbClr val="000099"/>
                </a:solidFill>
                <a:latin typeface="Calibri" pitchFamily="34" charset="0"/>
              </a:rPr>
              <a:t>Wunder des Chopjor – Gebiets </a:t>
            </a:r>
            <a:r>
              <a:rPr lang="ru-RU" sz="2600" b="1">
                <a:solidFill>
                  <a:srgbClr val="000099"/>
                </a:solidFill>
                <a:latin typeface="Calibri" pitchFamily="34" charset="0"/>
              </a:rPr>
              <a:t>;</a:t>
            </a:r>
          </a:p>
          <a:p>
            <a:pPr marL="457200" indent="-457200" algn="just">
              <a:buFont typeface="Wingdings" pitchFamily="2" charset="2"/>
              <a:buChar char="ü"/>
            </a:pPr>
            <a:r>
              <a:rPr lang="en-US" sz="2600" b="1">
                <a:solidFill>
                  <a:srgbClr val="000099"/>
                </a:solidFill>
                <a:latin typeface="Calibri" pitchFamily="34" charset="0"/>
              </a:rPr>
              <a:t>die Informationenfassung über die </a:t>
            </a:r>
            <a:r>
              <a:rPr lang="en-US" sz="2600" b="1" i="1">
                <a:solidFill>
                  <a:srgbClr val="000099"/>
                </a:solidFill>
                <a:latin typeface="Calibri" pitchFamily="34" charset="0"/>
              </a:rPr>
              <a:t>Wunder des Chopjor – Gebiets </a:t>
            </a:r>
            <a:r>
              <a:rPr lang="ru-RU" sz="2600" b="1">
                <a:solidFill>
                  <a:srgbClr val="000099"/>
                </a:solidFill>
                <a:latin typeface="Calibri" pitchFamily="34" charset="0"/>
              </a:rPr>
              <a:t>;</a:t>
            </a:r>
          </a:p>
          <a:p>
            <a:pPr marL="457200" indent="-457200" algn="just">
              <a:buFont typeface="Wingdings" pitchFamily="2" charset="2"/>
              <a:buChar char="ü"/>
            </a:pPr>
            <a:r>
              <a:rPr lang="en-US" sz="2600" b="1">
                <a:solidFill>
                  <a:srgbClr val="000099"/>
                </a:solidFill>
                <a:latin typeface="Calibri" pitchFamily="34" charset="0"/>
              </a:rPr>
              <a:t>die Entwicklung der wissenwerten  Aktivität der  Schüler</a:t>
            </a:r>
            <a:r>
              <a:rPr lang="ru-RU" sz="2600" b="1">
                <a:solidFill>
                  <a:srgbClr val="000099"/>
                </a:solidFill>
                <a:latin typeface="Calibri" pitchFamily="34" charset="0"/>
              </a:rPr>
              <a:t> ;</a:t>
            </a:r>
          </a:p>
          <a:p>
            <a:pPr marL="457200" indent="-457200" algn="just">
              <a:buFont typeface="Wingdings" pitchFamily="2" charset="2"/>
              <a:buChar char="ü"/>
            </a:pPr>
            <a:r>
              <a:rPr lang="en-US" sz="2600" b="1">
                <a:solidFill>
                  <a:srgbClr val="000099"/>
                </a:solidFill>
                <a:latin typeface="Calibri" pitchFamily="34" charset="0"/>
              </a:rPr>
              <a:t> die Erziehung der Liebe  und  Achtung vor dem Heimatland </a:t>
            </a:r>
            <a:endParaRPr lang="ru-RU" sz="2600" b="1">
              <a:solidFill>
                <a:srgbClr val="000099"/>
              </a:solidFill>
              <a:latin typeface="Calibri" pitchFamily="34" charset="0"/>
            </a:endParaRPr>
          </a:p>
        </p:txBody>
      </p:sp>
      <p:sp>
        <p:nvSpPr>
          <p:cNvPr id="19460" name="Прямоугольник 6"/>
          <p:cNvSpPr>
            <a:spLocks noChangeArrowheads="1"/>
          </p:cNvSpPr>
          <p:nvPr/>
        </p:nvSpPr>
        <p:spPr bwMode="auto">
          <a:xfrm>
            <a:off x="1692275" y="2781300"/>
            <a:ext cx="5792788" cy="579438"/>
          </a:xfrm>
          <a:prstGeom prst="rect">
            <a:avLst/>
          </a:prstGeom>
          <a:solidFill>
            <a:srgbClr val="CCFFFF">
              <a:alpha val="72156"/>
            </a:srgbClr>
          </a:solidFill>
          <a:ln w="9525">
            <a:noFill/>
            <a:miter lim="800000"/>
            <a:headEnd/>
            <a:tailEnd/>
          </a:ln>
        </p:spPr>
        <p:txBody>
          <a:bodyPr wrap="none">
            <a:spAutoFit/>
          </a:bodyPr>
          <a:lstStyle/>
          <a:p>
            <a:pPr algn="ctr"/>
            <a:r>
              <a:rPr lang="de-DE" sz="3200" b="1" i="1">
                <a:solidFill>
                  <a:srgbClr val="000099"/>
                </a:solidFill>
                <a:latin typeface="Calibri" pitchFamily="34" charset="0"/>
              </a:rPr>
              <a:t>Die Aufgaben der </a:t>
            </a:r>
            <a:r>
              <a:rPr lang="en-US" sz="3200" b="1" i="1">
                <a:solidFill>
                  <a:srgbClr val="000099"/>
                </a:solidFill>
                <a:latin typeface="Calibri" pitchFamily="34" charset="0"/>
              </a:rPr>
              <a:t>Forschung</a:t>
            </a:r>
            <a:r>
              <a:rPr lang="de-DE" sz="3200" b="1" i="1">
                <a:solidFill>
                  <a:srgbClr val="000099"/>
                </a:solidFill>
                <a:latin typeface="Calibri" pitchFamily="34" charset="0"/>
              </a:rPr>
              <a:t> sind</a:t>
            </a:r>
            <a:r>
              <a:rPr lang="de-DE" b="1" i="1">
                <a:solidFill>
                  <a:srgbClr val="000099"/>
                </a:solidFill>
                <a:latin typeface="Calibri" pitchFamily="34" charset="0"/>
              </a:rPr>
              <a:t>:</a:t>
            </a:r>
          </a:p>
        </p:txBody>
      </p:sp>
      <p:sp>
        <p:nvSpPr>
          <p:cNvPr id="19461" name="Прямоугольник 8"/>
          <p:cNvSpPr>
            <a:spLocks noChangeArrowheads="1"/>
          </p:cNvSpPr>
          <p:nvPr/>
        </p:nvSpPr>
        <p:spPr bwMode="auto">
          <a:xfrm>
            <a:off x="2370138" y="333375"/>
            <a:ext cx="3970337" cy="579438"/>
          </a:xfrm>
          <a:prstGeom prst="rect">
            <a:avLst/>
          </a:prstGeom>
          <a:solidFill>
            <a:srgbClr val="CCFFFF">
              <a:alpha val="67842"/>
            </a:srgbClr>
          </a:solidFill>
          <a:ln w="9525">
            <a:noFill/>
            <a:miter lim="800000"/>
            <a:headEnd/>
            <a:tailEnd/>
          </a:ln>
        </p:spPr>
        <p:txBody>
          <a:bodyPr wrap="none">
            <a:spAutoFit/>
          </a:bodyPr>
          <a:lstStyle/>
          <a:p>
            <a:pPr algn="ctr"/>
            <a:r>
              <a:rPr lang="en-US" sz="3200" b="1" i="1">
                <a:solidFill>
                  <a:srgbClr val="000099"/>
                </a:solidFill>
                <a:latin typeface="Calibri" pitchFamily="34" charset="0"/>
              </a:rPr>
              <a:t>Das Ziel der Forschung</a:t>
            </a:r>
          </a:p>
        </p:txBody>
      </p:sp>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6147" name="Text Box 3"/>
          <p:cNvSpPr txBox="1">
            <a:spLocks noChangeArrowheads="1"/>
          </p:cNvSpPr>
          <p:nvPr/>
        </p:nvSpPr>
        <p:spPr bwMode="auto">
          <a:xfrm>
            <a:off x="381000" y="1219200"/>
            <a:ext cx="2743200" cy="830263"/>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2400" b="1" dirty="0">
                <a:solidFill>
                  <a:schemeClr val="tx2">
                    <a:lumMod val="50000"/>
                  </a:schemeClr>
                </a:solidFill>
                <a:latin typeface="+mn-lt"/>
              </a:rPr>
              <a:t>das </a:t>
            </a:r>
            <a:r>
              <a:rPr lang="en-US" sz="2400" b="1" dirty="0" err="1">
                <a:solidFill>
                  <a:schemeClr val="tx2">
                    <a:lumMod val="50000"/>
                  </a:schemeClr>
                </a:solidFill>
                <a:latin typeface="+mn-lt"/>
              </a:rPr>
              <a:t>Objekt</a:t>
            </a:r>
            <a:r>
              <a:rPr lang="en-US" sz="2400" b="1" dirty="0">
                <a:solidFill>
                  <a:schemeClr val="tx2">
                    <a:lumMod val="50000"/>
                  </a:schemeClr>
                </a:solidFill>
                <a:latin typeface="+mn-lt"/>
              </a:rPr>
              <a:t> </a:t>
            </a:r>
            <a:r>
              <a:rPr lang="en-US" sz="2400" b="1" dirty="0" err="1">
                <a:solidFill>
                  <a:schemeClr val="tx2">
                    <a:lumMod val="50000"/>
                  </a:schemeClr>
                </a:solidFill>
                <a:latin typeface="+mn-lt"/>
              </a:rPr>
              <a:t>der</a:t>
            </a:r>
            <a:r>
              <a:rPr lang="en-US" sz="2400" b="1" dirty="0">
                <a:solidFill>
                  <a:schemeClr val="tx2">
                    <a:lumMod val="50000"/>
                  </a:schemeClr>
                </a:solidFill>
                <a:latin typeface="+mn-lt"/>
              </a:rPr>
              <a:t> </a:t>
            </a:r>
            <a:r>
              <a:rPr lang="en-US" sz="2400" b="1" dirty="0" err="1">
                <a:solidFill>
                  <a:schemeClr val="tx2">
                    <a:lumMod val="50000"/>
                  </a:schemeClr>
                </a:solidFill>
                <a:latin typeface="+mn-lt"/>
              </a:rPr>
              <a:t>Forschung</a:t>
            </a:r>
            <a:r>
              <a:rPr lang="ru-RU" sz="2400" b="1" dirty="0">
                <a:solidFill>
                  <a:schemeClr val="tx2">
                    <a:lumMod val="50000"/>
                  </a:schemeClr>
                </a:solidFill>
                <a:latin typeface="+mn-lt"/>
              </a:rPr>
              <a:t>       </a:t>
            </a:r>
            <a:r>
              <a:rPr lang="ru-RU" sz="2400" b="1" dirty="0">
                <a:latin typeface="+mn-lt"/>
              </a:rPr>
              <a:t>      </a:t>
            </a:r>
          </a:p>
        </p:txBody>
      </p:sp>
      <p:sp>
        <p:nvSpPr>
          <p:cNvPr id="6148" name="Text Box 4"/>
          <p:cNvSpPr txBox="1">
            <a:spLocks noChangeArrowheads="1"/>
          </p:cNvSpPr>
          <p:nvPr/>
        </p:nvSpPr>
        <p:spPr bwMode="auto">
          <a:xfrm>
            <a:off x="428625" y="4071938"/>
            <a:ext cx="2743200" cy="830262"/>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2400" b="1" dirty="0" err="1">
                <a:solidFill>
                  <a:schemeClr val="tx2">
                    <a:lumMod val="50000"/>
                  </a:schemeClr>
                </a:solidFill>
                <a:latin typeface="+mn-lt"/>
              </a:rPr>
              <a:t>Der</a:t>
            </a:r>
            <a:r>
              <a:rPr lang="en-US" sz="2400" b="1" dirty="0">
                <a:solidFill>
                  <a:schemeClr val="tx2">
                    <a:lumMod val="50000"/>
                  </a:schemeClr>
                </a:solidFill>
                <a:latin typeface="+mn-lt"/>
              </a:rPr>
              <a:t> </a:t>
            </a:r>
            <a:r>
              <a:rPr lang="en-US" sz="2400" b="1" dirty="0" err="1">
                <a:solidFill>
                  <a:schemeClr val="tx2">
                    <a:lumMod val="50000"/>
                  </a:schemeClr>
                </a:solidFill>
                <a:latin typeface="+mn-lt"/>
              </a:rPr>
              <a:t>Gegenstand</a:t>
            </a:r>
            <a:r>
              <a:rPr lang="en-US" sz="2400" b="1" dirty="0">
                <a:solidFill>
                  <a:schemeClr val="tx2">
                    <a:lumMod val="50000"/>
                  </a:schemeClr>
                </a:solidFill>
                <a:latin typeface="+mn-lt"/>
              </a:rPr>
              <a:t>  </a:t>
            </a:r>
            <a:r>
              <a:rPr lang="en-US" sz="2400" b="1" dirty="0" err="1">
                <a:solidFill>
                  <a:schemeClr val="tx2">
                    <a:lumMod val="50000"/>
                  </a:schemeClr>
                </a:solidFill>
                <a:latin typeface="+mn-lt"/>
              </a:rPr>
              <a:t>der</a:t>
            </a:r>
            <a:r>
              <a:rPr lang="en-US" sz="2400" b="1" dirty="0">
                <a:solidFill>
                  <a:schemeClr val="tx2">
                    <a:lumMod val="50000"/>
                  </a:schemeClr>
                </a:solidFill>
                <a:latin typeface="+mn-lt"/>
              </a:rPr>
              <a:t> </a:t>
            </a:r>
            <a:r>
              <a:rPr lang="en-US" sz="2400" b="1" dirty="0" err="1">
                <a:solidFill>
                  <a:schemeClr val="tx2">
                    <a:lumMod val="50000"/>
                  </a:schemeClr>
                </a:solidFill>
                <a:latin typeface="+mn-lt"/>
              </a:rPr>
              <a:t>Forschung</a:t>
            </a:r>
            <a:endParaRPr lang="ru-RU" sz="2400" b="1" dirty="0">
              <a:solidFill>
                <a:schemeClr val="tx2">
                  <a:lumMod val="50000"/>
                </a:schemeClr>
              </a:solidFill>
              <a:latin typeface="+mn-lt"/>
            </a:endParaRPr>
          </a:p>
        </p:txBody>
      </p:sp>
      <p:sp>
        <p:nvSpPr>
          <p:cNvPr id="6150" name="Line 6"/>
          <p:cNvSpPr>
            <a:spLocks noChangeShapeType="1"/>
          </p:cNvSpPr>
          <p:nvPr/>
        </p:nvSpPr>
        <p:spPr bwMode="auto">
          <a:xfrm>
            <a:off x="3276600" y="1600200"/>
            <a:ext cx="685800" cy="0"/>
          </a:xfrm>
          <a:prstGeom prst="line">
            <a:avLst/>
          </a:prstGeom>
          <a:noFill/>
          <a:ln w="57150">
            <a:solidFill>
              <a:schemeClr val="tx1"/>
            </a:solidFill>
            <a:round/>
            <a:headEnd/>
            <a:tailEnd type="triangle" w="med" len="med"/>
          </a:ln>
        </p:spPr>
        <p:txBody>
          <a:bodyPr/>
          <a:lstStyle/>
          <a:p>
            <a:endParaRPr lang="ru-RU"/>
          </a:p>
        </p:txBody>
      </p:sp>
      <p:sp>
        <p:nvSpPr>
          <p:cNvPr id="6152" name="Line 8"/>
          <p:cNvSpPr>
            <a:spLocks noChangeShapeType="1"/>
          </p:cNvSpPr>
          <p:nvPr/>
        </p:nvSpPr>
        <p:spPr bwMode="auto">
          <a:xfrm>
            <a:off x="3286125" y="4500563"/>
            <a:ext cx="685800" cy="0"/>
          </a:xfrm>
          <a:prstGeom prst="line">
            <a:avLst/>
          </a:prstGeom>
          <a:noFill/>
          <a:ln w="57150">
            <a:solidFill>
              <a:schemeClr val="tx1"/>
            </a:solidFill>
            <a:round/>
            <a:headEnd/>
            <a:tailEnd type="triangle" w="med" len="med"/>
          </a:ln>
        </p:spPr>
        <p:txBody>
          <a:bodyPr/>
          <a:lstStyle/>
          <a:p>
            <a:endParaRPr lang="ru-RU"/>
          </a:p>
        </p:txBody>
      </p:sp>
      <p:sp>
        <p:nvSpPr>
          <p:cNvPr id="20486" name="Прямоугольник 12"/>
          <p:cNvSpPr>
            <a:spLocks noChangeArrowheads="1"/>
          </p:cNvSpPr>
          <p:nvPr/>
        </p:nvSpPr>
        <p:spPr bwMode="auto">
          <a:xfrm>
            <a:off x="4214813" y="1143000"/>
            <a:ext cx="4429125" cy="1143000"/>
          </a:xfrm>
          <a:prstGeom prst="rect">
            <a:avLst/>
          </a:prstGeom>
          <a:solidFill>
            <a:srgbClr val="CCFFCC">
              <a:alpha val="72156"/>
            </a:srgbClr>
          </a:solidFill>
          <a:ln w="25400" algn="ctr">
            <a:solidFill>
              <a:srgbClr val="C3D69B"/>
            </a:solidFill>
            <a:miter lim="800000"/>
            <a:headEnd/>
            <a:tailEnd/>
          </a:ln>
        </p:spPr>
        <p:txBody>
          <a:bodyPr anchor="ctr"/>
          <a:lstStyle/>
          <a:p>
            <a:pPr algn="ctr"/>
            <a:r>
              <a:rPr lang="en-US" sz="2400" b="1">
                <a:solidFill>
                  <a:srgbClr val="000099"/>
                </a:solidFill>
                <a:latin typeface="Calibri" pitchFamily="34" charset="0"/>
              </a:rPr>
              <a:t>Die Heimatkunde</a:t>
            </a:r>
            <a:endParaRPr lang="ru-RU" sz="2400" b="1">
              <a:solidFill>
                <a:srgbClr val="000099"/>
              </a:solidFill>
              <a:latin typeface="Calibri" pitchFamily="34" charset="0"/>
            </a:endParaRPr>
          </a:p>
        </p:txBody>
      </p:sp>
      <p:sp>
        <p:nvSpPr>
          <p:cNvPr id="20487" name="Прямоугольник 13"/>
          <p:cNvSpPr>
            <a:spLocks noChangeArrowheads="1"/>
          </p:cNvSpPr>
          <p:nvPr/>
        </p:nvSpPr>
        <p:spPr bwMode="auto">
          <a:xfrm>
            <a:off x="4214813" y="4000500"/>
            <a:ext cx="4429125" cy="1143000"/>
          </a:xfrm>
          <a:prstGeom prst="rect">
            <a:avLst/>
          </a:prstGeom>
          <a:solidFill>
            <a:srgbClr val="CCFFCC">
              <a:alpha val="70195"/>
            </a:srgbClr>
          </a:solidFill>
          <a:ln w="25400" algn="ctr">
            <a:solidFill>
              <a:srgbClr val="C3D69B"/>
            </a:solidFill>
            <a:miter lim="800000"/>
            <a:headEnd/>
            <a:tailEnd/>
          </a:ln>
        </p:spPr>
        <p:txBody>
          <a:bodyPr anchor="ctr"/>
          <a:lstStyle/>
          <a:p>
            <a:pPr algn="ctr"/>
            <a:r>
              <a:rPr lang="en-US" sz="2400" b="1">
                <a:solidFill>
                  <a:srgbClr val="000099"/>
                </a:solidFill>
                <a:latin typeface="Calibri" pitchFamily="34" charset="0"/>
              </a:rPr>
              <a:t>Die einzigartigen Stellen des Chopjor-Gebiets</a:t>
            </a:r>
            <a:endParaRPr lang="ru-RU" sz="2400" b="1">
              <a:solidFill>
                <a:srgbClr val="000099"/>
              </a:solidFill>
              <a:latin typeface="Calibri" pitchFamily="34" charset="0"/>
            </a:endParaRPr>
          </a:p>
          <a:p>
            <a:pPr algn="ctr"/>
            <a:r>
              <a:rPr lang="en-US">
                <a:solidFill>
                  <a:srgbClr val="10253F"/>
                </a:solidFill>
                <a:latin typeface="Calibri" pitchFamily="34" charset="0"/>
              </a:rPr>
              <a:t> </a:t>
            </a:r>
            <a:endParaRPr lang="ru-RU">
              <a:solidFill>
                <a:srgbClr val="10253F"/>
              </a:solidFill>
              <a:latin typeface="Calibri"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2000"/>
                                        <p:tgtEl>
                                          <p:spTgt spid="614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ipe(left)">
                                      <p:cBhvr>
                                        <p:cTn id="15" dur="2000"/>
                                        <p:tgtEl>
                                          <p:spTgt spid="6148"/>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6152"/>
                                        </p:tgtEl>
                                        <p:attrNameLst>
                                          <p:attrName>style.visibility</p:attrName>
                                        </p:attrNameLst>
                                      </p:cBhvr>
                                      <p:to>
                                        <p:strVal val="visible"/>
                                      </p:to>
                                    </p:set>
                                    <p:animEffect transition="in" filter="wipe(left)">
                                      <p:cBhvr>
                                        <p:cTn id="19"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50" grpId="0" animBg="1"/>
      <p:bldP spid="61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a:srcRect/>
          <a:stretch>
            <a:fillRect/>
          </a:stretch>
        </p:blipFill>
        <p:spPr bwMode="auto">
          <a:xfrm>
            <a:off x="-23813" y="-36513"/>
            <a:ext cx="9191626" cy="6924676"/>
          </a:xfrm>
          <a:prstGeom prst="rect">
            <a:avLst/>
          </a:prstGeom>
          <a:noFill/>
        </p:spPr>
      </p:pic>
      <p:sp>
        <p:nvSpPr>
          <p:cNvPr id="21506" name="Прямоугольник 3"/>
          <p:cNvSpPr>
            <a:spLocks noChangeArrowheads="1"/>
          </p:cNvSpPr>
          <p:nvPr/>
        </p:nvSpPr>
        <p:spPr bwMode="auto">
          <a:xfrm>
            <a:off x="2295525" y="476250"/>
            <a:ext cx="4552950" cy="1311275"/>
          </a:xfrm>
          <a:prstGeom prst="rect">
            <a:avLst/>
          </a:prstGeom>
          <a:noFill/>
          <a:ln w="9525">
            <a:noFill/>
            <a:miter lim="800000"/>
            <a:headEnd/>
            <a:tailEnd/>
          </a:ln>
        </p:spPr>
        <p:txBody>
          <a:bodyPr>
            <a:spAutoFit/>
          </a:bodyPr>
          <a:lstStyle/>
          <a:p>
            <a:pPr algn="ctr"/>
            <a:r>
              <a:rPr lang="en-US" sz="4000" b="1" i="1">
                <a:solidFill>
                  <a:srgbClr val="000099"/>
                </a:solidFill>
                <a:latin typeface="Calibri" pitchFamily="34" charset="0"/>
              </a:rPr>
              <a:t>Die Methoden der Forschung:</a:t>
            </a:r>
          </a:p>
        </p:txBody>
      </p:sp>
      <p:pic>
        <p:nvPicPr>
          <p:cNvPr id="2050" name="Picture 2"/>
          <p:cNvPicPr>
            <a:picLocks noChangeAspect="1" noChangeArrowheads="1"/>
          </p:cNvPicPr>
          <p:nvPr/>
        </p:nvPicPr>
        <p:blipFill>
          <a:blip r:embed="rId3" cstate="print">
            <a:duotone>
              <a:schemeClr val="accent5">
                <a:shade val="45000"/>
                <a:satMod val="135000"/>
              </a:schemeClr>
              <a:prstClr val="white"/>
            </a:duotone>
            <a:extLst>
              <a:ext uri="{BEBA8EAE-BF5A-486C-A8C5-ECC9F3942E4B}"/>
              <a:ext uri="{28A0092B-C50C-407E-A947-70E740481C1C}"/>
            </a:extLst>
          </a:blip>
          <a:srcRect/>
          <a:stretch>
            <a:fillRect/>
          </a:stretch>
        </p:blipFill>
        <p:spPr bwMode="auto">
          <a:xfrm>
            <a:off x="4911753" y="2503849"/>
            <a:ext cx="4017963" cy="1152525"/>
          </a:xfrm>
          <a:prstGeom prst="rect">
            <a:avLst/>
          </a:prstGeom>
          <a:noFill/>
          <a:ln>
            <a:noFill/>
          </a:ln>
          <a:effectLst/>
          <a:extLst>
            <a:ext uri="{909E8E84-426E-40DD-AFC4-6F175D3DCCD1}"/>
            <a:ext uri="{91240B29-F687-4F45-9708-019B960494DF}"/>
            <a:ext uri="{AF507438-7753-43E0-B8FC-AC1667EBCBE1}"/>
          </a:extLst>
        </p:spPr>
      </p:pic>
      <p:pic>
        <p:nvPicPr>
          <p:cNvPr id="2051" name="Picture 3"/>
          <p:cNvPicPr>
            <a:picLocks noChangeAspect="1" noChangeArrowheads="1"/>
          </p:cNvPicPr>
          <p:nvPr/>
        </p:nvPicPr>
        <p:blipFill>
          <a:blip r:embed="rId4"/>
          <a:srcRect/>
          <a:stretch>
            <a:fillRect/>
          </a:stretch>
        </p:blipFill>
        <p:spPr bwMode="auto">
          <a:xfrm>
            <a:off x="3316288" y="3181350"/>
            <a:ext cx="5572125" cy="1268413"/>
          </a:xfrm>
          <a:prstGeom prst="rect">
            <a:avLst/>
          </a:prstGeom>
          <a:noFill/>
        </p:spPr>
      </p:pic>
      <p:pic>
        <p:nvPicPr>
          <p:cNvPr id="2052" name="Picture 4"/>
          <p:cNvPicPr>
            <a:picLocks noChangeAspect="1" noChangeArrowheads="1"/>
          </p:cNvPicPr>
          <p:nvPr/>
        </p:nvPicPr>
        <p:blipFill>
          <a:blip r:embed="rId5" cstate="print">
            <a:duotone>
              <a:schemeClr val="accent5">
                <a:shade val="45000"/>
                <a:satMod val="135000"/>
              </a:schemeClr>
              <a:prstClr val="white"/>
            </a:duotone>
            <a:extLst>
              <a:ext uri="{BEBA8EAE-BF5A-486C-A8C5-ECC9F3942E4B}"/>
              <a:ext uri="{28A0092B-C50C-407E-A947-70E740481C1C}"/>
            </a:extLst>
          </a:blip>
          <a:srcRect/>
          <a:stretch>
            <a:fillRect/>
          </a:stretch>
        </p:blipFill>
        <p:spPr bwMode="auto">
          <a:xfrm>
            <a:off x="2073317" y="3933056"/>
            <a:ext cx="6821487" cy="1152525"/>
          </a:xfrm>
          <a:prstGeom prst="rect">
            <a:avLst/>
          </a:prstGeom>
          <a:noFill/>
          <a:ln>
            <a:noFill/>
          </a:ln>
          <a:effectLst/>
          <a:extLst>
            <a:ext uri="{909E8E84-426E-40DD-AFC4-6F175D3DCCD1}"/>
            <a:ext uri="{91240B29-F687-4F45-9708-019B960494DF}"/>
            <a:ext uri="{AF507438-7753-43E0-B8FC-AC1667EBCBE1}"/>
          </a:extLst>
        </p:spPr>
      </p:pic>
      <p:pic>
        <p:nvPicPr>
          <p:cNvPr id="2053" name="Picture 5"/>
          <p:cNvPicPr>
            <a:picLocks noChangeAspect="1" noChangeArrowheads="1"/>
          </p:cNvPicPr>
          <p:nvPr/>
        </p:nvPicPr>
        <p:blipFill>
          <a:blip r:embed="rId6"/>
          <a:srcRect/>
          <a:stretch>
            <a:fillRect/>
          </a:stretch>
        </p:blipFill>
        <p:spPr bwMode="auto">
          <a:xfrm>
            <a:off x="682625" y="4645025"/>
            <a:ext cx="8205788" cy="1165225"/>
          </a:xfrm>
          <a:prstGeom prst="rect">
            <a:avLst/>
          </a:prstGeom>
          <a:noFill/>
        </p:spPr>
      </p:pic>
      <p:pic>
        <p:nvPicPr>
          <p:cNvPr id="2054" name="Picture 6"/>
          <p:cNvPicPr>
            <a:picLocks noChangeAspect="1" noChangeArrowheads="1"/>
          </p:cNvPicPr>
          <p:nvPr/>
        </p:nvPicPr>
        <p:blipFill>
          <a:blip r:embed="rId7"/>
          <a:srcRect/>
          <a:stretch>
            <a:fillRect/>
          </a:stretch>
        </p:blipFill>
        <p:spPr bwMode="auto">
          <a:xfrm>
            <a:off x="103188" y="5364163"/>
            <a:ext cx="8832850" cy="108585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Пользователь\Desktop\прихоперье\A43H2TVCAMERQUDCAXYFHXJCA2ETSEBCAHZUQWJCAGNYNYZCAPR7TKECABYLGGJCABRTBXFCAWSBD56CAB9LZF3CAQ02AZPCA7PB4ETCAG0D99MCAKB4073CAZJIN94CA64HOUQCAA36KL3CAGQWTU8.jpg"/>
          <p:cNvPicPr>
            <a:picLocks noChangeAspect="1" noChangeArrowheads="1"/>
          </p:cNvPicPr>
          <p:nvPr/>
        </p:nvPicPr>
        <p:blipFill>
          <a:blip r:embed="rId2" cstate="print">
            <a:lum bright="20000" contrast="-20000"/>
          </a:blip>
          <a:srcRect/>
          <a:stretch>
            <a:fillRect/>
          </a:stretch>
        </p:blipFill>
        <p:spPr bwMode="auto">
          <a:xfrm>
            <a:off x="214282" y="214289"/>
            <a:ext cx="8715436" cy="6454185"/>
          </a:xfrm>
          <a:prstGeom prst="rect">
            <a:avLst/>
          </a:prstGeom>
          <a:noFill/>
          <a:effectLst>
            <a:glow rad="228600">
              <a:schemeClr val="accent1">
                <a:satMod val="175000"/>
                <a:alpha val="40000"/>
              </a:schemeClr>
            </a:glow>
            <a:softEdge rad="127000"/>
          </a:effectLst>
        </p:spPr>
      </p:pic>
      <p:sp>
        <p:nvSpPr>
          <p:cNvPr id="13316" name="AutoShape 4"/>
          <p:cNvSpPr>
            <a:spLocks noChangeArrowheads="1"/>
          </p:cNvSpPr>
          <p:nvPr/>
        </p:nvSpPr>
        <p:spPr bwMode="auto">
          <a:xfrm>
            <a:off x="609600" y="1752600"/>
            <a:ext cx="2971800" cy="2667000"/>
          </a:xfrm>
          <a:prstGeom prst="star32">
            <a:avLst>
              <a:gd name="adj" fmla="val 37500"/>
            </a:avLst>
          </a:prstGeom>
          <a:solidFill>
            <a:schemeClr val="accent1">
              <a:lumMod val="40000"/>
              <a:lumOff val="60000"/>
              <a:alpha val="66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317" name="AutoShape 5"/>
          <p:cNvSpPr>
            <a:spLocks noChangeArrowheads="1"/>
          </p:cNvSpPr>
          <p:nvPr/>
        </p:nvSpPr>
        <p:spPr bwMode="auto">
          <a:xfrm>
            <a:off x="3086100" y="2708275"/>
            <a:ext cx="2971800" cy="2667000"/>
          </a:xfrm>
          <a:prstGeom prst="star32">
            <a:avLst>
              <a:gd name="adj" fmla="val 37500"/>
            </a:avLst>
          </a:prstGeom>
          <a:solidFill>
            <a:schemeClr val="accent1">
              <a:lumMod val="40000"/>
              <a:lumOff val="60000"/>
              <a:alpha val="64999"/>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13318" name="AutoShape 6"/>
          <p:cNvSpPr>
            <a:spLocks noChangeArrowheads="1"/>
          </p:cNvSpPr>
          <p:nvPr/>
        </p:nvSpPr>
        <p:spPr bwMode="auto">
          <a:xfrm>
            <a:off x="5638800" y="1600200"/>
            <a:ext cx="2971800" cy="2667000"/>
          </a:xfrm>
          <a:prstGeom prst="star32">
            <a:avLst>
              <a:gd name="adj" fmla="val 37500"/>
            </a:avLst>
          </a:prstGeom>
          <a:solidFill>
            <a:schemeClr val="accent1">
              <a:lumMod val="40000"/>
              <a:lumOff val="60000"/>
              <a:alpha val="64999"/>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ru-RU">
              <a:latin typeface="+mn-lt"/>
            </a:endParaRPr>
          </a:p>
        </p:txBody>
      </p:sp>
      <p:pic>
        <p:nvPicPr>
          <p:cNvPr id="13319" name="Picture 7" descr="47X27094"/>
          <p:cNvPicPr>
            <a:picLocks noChangeAspect="1" noChangeArrowheads="1"/>
          </p:cNvPicPr>
          <p:nvPr/>
        </p:nvPicPr>
        <p:blipFill>
          <a:blip r:embed="rId3"/>
          <a:srcRect/>
          <a:stretch>
            <a:fillRect/>
          </a:stretch>
        </p:blipFill>
        <p:spPr bwMode="auto">
          <a:xfrm>
            <a:off x="6019800" y="1828800"/>
            <a:ext cx="2170113" cy="2100263"/>
          </a:xfrm>
          <a:prstGeom prst="rect">
            <a:avLst/>
          </a:prstGeom>
          <a:noFill/>
          <a:ln w="9525">
            <a:noFill/>
            <a:miter lim="800000"/>
            <a:headEnd/>
            <a:tailEnd/>
          </a:ln>
        </p:spPr>
      </p:pic>
      <p:pic>
        <p:nvPicPr>
          <p:cNvPr id="13320" name="Picture 8" descr="PE16861"/>
          <p:cNvPicPr>
            <a:picLocks noChangeAspect="1" noChangeArrowheads="1"/>
          </p:cNvPicPr>
          <p:nvPr/>
        </p:nvPicPr>
        <p:blipFill>
          <a:blip r:embed="rId4"/>
          <a:srcRect/>
          <a:stretch>
            <a:fillRect/>
          </a:stretch>
        </p:blipFill>
        <p:spPr bwMode="auto">
          <a:xfrm>
            <a:off x="3589338" y="3005138"/>
            <a:ext cx="2239962" cy="1847850"/>
          </a:xfrm>
          <a:prstGeom prst="rect">
            <a:avLst/>
          </a:prstGeom>
          <a:noFill/>
          <a:ln w="9525">
            <a:noFill/>
            <a:miter lim="800000"/>
            <a:headEnd/>
            <a:tailEnd/>
          </a:ln>
        </p:spPr>
      </p:pic>
      <p:pic>
        <p:nvPicPr>
          <p:cNvPr id="13321" name="Picture 9" descr="ED09854"/>
          <p:cNvPicPr>
            <a:picLocks noChangeAspect="1" noChangeArrowheads="1"/>
          </p:cNvPicPr>
          <p:nvPr/>
        </p:nvPicPr>
        <p:blipFill>
          <a:blip r:embed="rId5"/>
          <a:srcRect/>
          <a:stretch>
            <a:fillRect/>
          </a:stretch>
        </p:blipFill>
        <p:spPr bwMode="auto">
          <a:xfrm>
            <a:off x="1295400" y="2133600"/>
            <a:ext cx="1657350" cy="1639888"/>
          </a:xfrm>
          <a:prstGeom prst="rect">
            <a:avLst/>
          </a:prstGeom>
          <a:noFill/>
          <a:ln w="9525">
            <a:noFill/>
            <a:miter lim="800000"/>
            <a:headEnd/>
            <a:tailEnd/>
          </a:ln>
        </p:spPr>
      </p:pic>
      <p:sp>
        <p:nvSpPr>
          <p:cNvPr id="13322" name="Line 10"/>
          <p:cNvSpPr>
            <a:spLocks noChangeShapeType="1"/>
          </p:cNvSpPr>
          <p:nvPr/>
        </p:nvSpPr>
        <p:spPr bwMode="auto">
          <a:xfrm flipH="1">
            <a:off x="2903538" y="1257300"/>
            <a:ext cx="685800" cy="685800"/>
          </a:xfrm>
          <a:prstGeom prst="line">
            <a:avLst/>
          </a:prstGeom>
          <a:noFill/>
          <a:ln w="57150">
            <a:solidFill>
              <a:srgbClr val="003300"/>
            </a:solidFill>
            <a:round/>
            <a:headEnd/>
            <a:tailEnd type="triangle" w="med" len="med"/>
          </a:ln>
        </p:spPr>
        <p:txBody>
          <a:bodyPr/>
          <a:lstStyle/>
          <a:p>
            <a:endParaRPr lang="ru-RU"/>
          </a:p>
        </p:txBody>
      </p:sp>
      <p:sp>
        <p:nvSpPr>
          <p:cNvPr id="13323" name="Line 11"/>
          <p:cNvSpPr>
            <a:spLocks noChangeShapeType="1"/>
          </p:cNvSpPr>
          <p:nvPr/>
        </p:nvSpPr>
        <p:spPr bwMode="auto">
          <a:xfrm flipH="1">
            <a:off x="4572000" y="1257300"/>
            <a:ext cx="0" cy="1444625"/>
          </a:xfrm>
          <a:prstGeom prst="line">
            <a:avLst/>
          </a:prstGeom>
          <a:noFill/>
          <a:ln w="57150">
            <a:solidFill>
              <a:srgbClr val="003300"/>
            </a:solidFill>
            <a:round/>
            <a:headEnd/>
            <a:tailEnd type="triangle" w="med" len="med"/>
          </a:ln>
        </p:spPr>
        <p:txBody>
          <a:bodyPr/>
          <a:lstStyle/>
          <a:p>
            <a:endParaRPr lang="ru-RU"/>
          </a:p>
        </p:txBody>
      </p:sp>
      <p:sp>
        <p:nvSpPr>
          <p:cNvPr id="13324" name="Line 12"/>
          <p:cNvSpPr>
            <a:spLocks noChangeShapeType="1"/>
          </p:cNvSpPr>
          <p:nvPr/>
        </p:nvSpPr>
        <p:spPr bwMode="auto">
          <a:xfrm>
            <a:off x="5616575" y="1243013"/>
            <a:ext cx="609600" cy="685800"/>
          </a:xfrm>
          <a:prstGeom prst="line">
            <a:avLst/>
          </a:prstGeom>
          <a:noFill/>
          <a:ln w="57150">
            <a:solidFill>
              <a:srgbClr val="003300"/>
            </a:solidFill>
            <a:round/>
            <a:headEnd/>
            <a:tailEnd type="triangle" w="med" len="med"/>
          </a:ln>
        </p:spPr>
        <p:txBody>
          <a:bodyPr/>
          <a:lstStyle/>
          <a:p>
            <a:endParaRPr lang="ru-RU"/>
          </a:p>
        </p:txBody>
      </p:sp>
      <p:sp>
        <p:nvSpPr>
          <p:cNvPr id="22539" name="Прямоугольник 1"/>
          <p:cNvSpPr>
            <a:spLocks noChangeArrowheads="1"/>
          </p:cNvSpPr>
          <p:nvPr/>
        </p:nvSpPr>
        <p:spPr bwMode="auto">
          <a:xfrm>
            <a:off x="2268538" y="214313"/>
            <a:ext cx="5183187" cy="1066800"/>
          </a:xfrm>
          <a:prstGeom prst="rect">
            <a:avLst/>
          </a:prstGeom>
          <a:noFill/>
          <a:ln w="9525">
            <a:noFill/>
            <a:miter lim="800000"/>
            <a:headEnd/>
            <a:tailEnd/>
          </a:ln>
        </p:spPr>
        <p:txBody>
          <a:bodyPr>
            <a:spAutoFit/>
          </a:bodyPr>
          <a:lstStyle/>
          <a:p>
            <a:pPr algn="ctr"/>
            <a:r>
              <a:rPr lang="en-US" sz="3200" b="1" i="1">
                <a:solidFill>
                  <a:srgbClr val="000099"/>
                </a:solidFill>
                <a:latin typeface="Calibri" pitchFamily="34" charset="0"/>
              </a:rPr>
              <a:t>Die Quellen der Informationen:</a:t>
            </a:r>
          </a:p>
        </p:txBody>
      </p:sp>
      <p:pic>
        <p:nvPicPr>
          <p:cNvPr id="3075" name="Picture 3"/>
          <p:cNvPicPr>
            <a:picLocks noChangeAspect="1" noChangeArrowheads="1"/>
          </p:cNvPicPr>
          <p:nvPr/>
        </p:nvPicPr>
        <p:blipFill>
          <a:blip r:embed="rId6" cstate="print">
            <a:duotone>
              <a:schemeClr val="accent1">
                <a:shade val="45000"/>
                <a:satMod val="135000"/>
              </a:schemeClr>
              <a:prstClr val="white"/>
            </a:duotone>
            <a:extLst>
              <a:ext uri="{28A0092B-C50C-407E-A947-70E740481C1C}"/>
            </a:extLst>
          </a:blip>
          <a:srcRect/>
          <a:stretch>
            <a:fillRect/>
          </a:stretch>
        </p:blipFill>
        <p:spPr bwMode="auto">
          <a:xfrm>
            <a:off x="390320" y="4419600"/>
            <a:ext cx="2865437" cy="2060575"/>
          </a:xfrm>
          <a:prstGeom prst="rect">
            <a:avLst/>
          </a:prstGeom>
          <a:noFill/>
          <a:ln>
            <a:noFill/>
          </a:ln>
          <a:effectLst/>
          <a:extLst>
            <a:ext uri="{909E8E84-426E-40DD-AFC4-6F175D3DCCD1}"/>
            <a:ext uri="{91240B29-F687-4F45-9708-019B960494DF}"/>
            <a:ext uri="{AF507438-7753-43E0-B8FC-AC1667EBCBE1}"/>
          </a:extLst>
        </p:spPr>
      </p:pic>
      <p:pic>
        <p:nvPicPr>
          <p:cNvPr id="3076" name="Picture 4"/>
          <p:cNvPicPr>
            <a:picLocks noChangeAspect="1" noChangeArrowheads="1"/>
          </p:cNvPicPr>
          <p:nvPr/>
        </p:nvPicPr>
        <p:blipFill>
          <a:blip r:embed="rId7"/>
          <a:srcRect/>
          <a:stretch>
            <a:fillRect/>
          </a:stretch>
        </p:blipFill>
        <p:spPr bwMode="auto">
          <a:xfrm>
            <a:off x="5851525" y="4206875"/>
            <a:ext cx="3140075" cy="1139825"/>
          </a:xfrm>
          <a:prstGeom prst="rect">
            <a:avLst/>
          </a:prstGeom>
          <a:noFill/>
        </p:spPr>
      </p:pic>
      <p:sp>
        <p:nvSpPr>
          <p:cNvPr id="15" name="Прямоугольник 14"/>
          <p:cNvSpPr/>
          <p:nvPr/>
        </p:nvSpPr>
        <p:spPr>
          <a:xfrm>
            <a:off x="3357563" y="4857750"/>
            <a:ext cx="2500312" cy="1500188"/>
          </a:xfrm>
          <a:prstGeom prst="rect">
            <a:avLst/>
          </a:prstGeom>
          <a:solidFill>
            <a:srgbClr val="B9CDE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latin typeface="Impact" pitchFamily="34" charset="0"/>
              </a:rPr>
              <a:t>Die </a:t>
            </a:r>
            <a:r>
              <a:rPr lang="en-US" sz="2400" dirty="0" err="1">
                <a:solidFill>
                  <a:schemeClr val="bg1"/>
                </a:solidFill>
                <a:latin typeface="Impact" pitchFamily="34" charset="0"/>
              </a:rPr>
              <a:t>Konsultation</a:t>
            </a:r>
            <a:r>
              <a:rPr lang="en-US" sz="2400" dirty="0">
                <a:solidFill>
                  <a:schemeClr val="bg1"/>
                </a:solidFill>
                <a:latin typeface="Impact" pitchFamily="34" charset="0"/>
              </a:rPr>
              <a:t> </a:t>
            </a:r>
            <a:r>
              <a:rPr lang="en-US" sz="2400" dirty="0" err="1">
                <a:solidFill>
                  <a:schemeClr val="bg1"/>
                </a:solidFill>
                <a:latin typeface="Impact" pitchFamily="34" charset="0"/>
              </a:rPr>
              <a:t>mit</a:t>
            </a:r>
            <a:r>
              <a:rPr lang="en-US" sz="2400" dirty="0">
                <a:solidFill>
                  <a:schemeClr val="bg1"/>
                </a:solidFill>
                <a:latin typeface="Impact" pitchFamily="34" charset="0"/>
              </a:rPr>
              <a:t> den Lehrer</a:t>
            </a:r>
            <a:endParaRPr lang="ru-RU" sz="2400" dirty="0">
              <a:solidFill>
                <a:schemeClr val="bg1"/>
              </a:solidFill>
              <a:latin typeface="Impact"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ipe(up)">
                                      <p:cBhvr>
                                        <p:cTn id="7" dur="500"/>
                                        <p:tgtEl>
                                          <p:spTgt spid="1332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circle(out)">
                                      <p:cBhvr>
                                        <p:cTn id="11" dur="2000"/>
                                        <p:tgtEl>
                                          <p:spTgt spid="13316"/>
                                        </p:tgtEl>
                                      </p:cBhvr>
                                    </p:animEffect>
                                  </p:childTnLst>
                                </p:cTn>
                              </p:par>
                            </p:childTnLst>
                          </p:cTn>
                        </p:par>
                        <p:par>
                          <p:cTn id="12" fill="hold">
                            <p:stCondLst>
                              <p:cond delay="2500"/>
                            </p:stCondLst>
                            <p:childTnLst>
                              <p:par>
                                <p:cTn id="13" presetID="53" presetClass="entr" presetSubtype="0" fill="hold" nodeType="afterEffect">
                                  <p:stCondLst>
                                    <p:cond delay="0"/>
                                  </p:stCondLst>
                                  <p:childTnLst>
                                    <p:set>
                                      <p:cBhvr>
                                        <p:cTn id="14" dur="1" fill="hold">
                                          <p:stCondLst>
                                            <p:cond delay="0"/>
                                          </p:stCondLst>
                                        </p:cTn>
                                        <p:tgtEl>
                                          <p:spTgt spid="13321"/>
                                        </p:tgtEl>
                                        <p:attrNameLst>
                                          <p:attrName>style.visibility</p:attrName>
                                        </p:attrNameLst>
                                      </p:cBhvr>
                                      <p:to>
                                        <p:strVal val="visible"/>
                                      </p:to>
                                    </p:set>
                                    <p:anim calcmode="lin" valueType="num">
                                      <p:cBhvr>
                                        <p:cTn id="15" dur="500" fill="hold"/>
                                        <p:tgtEl>
                                          <p:spTgt spid="13321"/>
                                        </p:tgtEl>
                                        <p:attrNameLst>
                                          <p:attrName>ppt_w</p:attrName>
                                        </p:attrNameLst>
                                      </p:cBhvr>
                                      <p:tavLst>
                                        <p:tav tm="0">
                                          <p:val>
                                            <p:fltVal val="0"/>
                                          </p:val>
                                        </p:tav>
                                        <p:tav tm="100000">
                                          <p:val>
                                            <p:strVal val="#ppt_w"/>
                                          </p:val>
                                        </p:tav>
                                      </p:tavLst>
                                    </p:anim>
                                    <p:anim calcmode="lin" valueType="num">
                                      <p:cBhvr>
                                        <p:cTn id="16" dur="500" fill="hold"/>
                                        <p:tgtEl>
                                          <p:spTgt spid="13321"/>
                                        </p:tgtEl>
                                        <p:attrNameLst>
                                          <p:attrName>ppt_h</p:attrName>
                                        </p:attrNameLst>
                                      </p:cBhvr>
                                      <p:tavLst>
                                        <p:tav tm="0">
                                          <p:val>
                                            <p:fltVal val="0"/>
                                          </p:val>
                                        </p:tav>
                                        <p:tav tm="100000">
                                          <p:val>
                                            <p:strVal val="#ppt_h"/>
                                          </p:val>
                                        </p:tav>
                                      </p:tavLst>
                                    </p:anim>
                                    <p:animEffect transition="in" filter="fade">
                                      <p:cBhvr>
                                        <p:cTn id="17" dur="500"/>
                                        <p:tgtEl>
                                          <p:spTgt spid="13321"/>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3324"/>
                                        </p:tgtEl>
                                        <p:attrNameLst>
                                          <p:attrName>style.visibility</p:attrName>
                                        </p:attrNameLst>
                                      </p:cBhvr>
                                      <p:to>
                                        <p:strVal val="visible"/>
                                      </p:to>
                                    </p:set>
                                    <p:animEffect transition="in" filter="wipe(up)">
                                      <p:cBhvr>
                                        <p:cTn id="21" dur="500"/>
                                        <p:tgtEl>
                                          <p:spTgt spid="13324"/>
                                        </p:tgtEl>
                                      </p:cBhvr>
                                    </p:animEffect>
                                  </p:childTnLst>
                                </p:cTn>
                              </p:par>
                            </p:childTnLst>
                          </p:cTn>
                        </p:par>
                        <p:par>
                          <p:cTn id="22" fill="hold">
                            <p:stCondLst>
                              <p:cond delay="3500"/>
                            </p:stCondLst>
                            <p:childTnLst>
                              <p:par>
                                <p:cTn id="23" presetID="6" presetClass="entr" presetSubtype="32" fill="hold" grpId="0" nodeType="afterEffect">
                                  <p:stCondLst>
                                    <p:cond delay="0"/>
                                  </p:stCondLst>
                                  <p:childTnLst>
                                    <p:set>
                                      <p:cBhvr>
                                        <p:cTn id="24" dur="1" fill="hold">
                                          <p:stCondLst>
                                            <p:cond delay="0"/>
                                          </p:stCondLst>
                                        </p:cTn>
                                        <p:tgtEl>
                                          <p:spTgt spid="13318"/>
                                        </p:tgtEl>
                                        <p:attrNameLst>
                                          <p:attrName>style.visibility</p:attrName>
                                        </p:attrNameLst>
                                      </p:cBhvr>
                                      <p:to>
                                        <p:strVal val="visible"/>
                                      </p:to>
                                    </p:set>
                                    <p:animEffect transition="in" filter="circle(out)">
                                      <p:cBhvr>
                                        <p:cTn id="25" dur="2000"/>
                                        <p:tgtEl>
                                          <p:spTgt spid="13318"/>
                                        </p:tgtEl>
                                      </p:cBhvr>
                                    </p:animEffect>
                                  </p:childTnLst>
                                </p:cTn>
                              </p:par>
                            </p:childTnLst>
                          </p:cTn>
                        </p:par>
                        <p:par>
                          <p:cTn id="26" fill="hold">
                            <p:stCondLst>
                              <p:cond delay="5500"/>
                            </p:stCondLst>
                            <p:childTnLst>
                              <p:par>
                                <p:cTn id="27" presetID="53" presetClass="entr" presetSubtype="0" fill="hold" nodeType="afterEffect">
                                  <p:stCondLst>
                                    <p:cond delay="0"/>
                                  </p:stCondLst>
                                  <p:childTnLst>
                                    <p:set>
                                      <p:cBhvr>
                                        <p:cTn id="28" dur="1" fill="hold">
                                          <p:stCondLst>
                                            <p:cond delay="0"/>
                                          </p:stCondLst>
                                        </p:cTn>
                                        <p:tgtEl>
                                          <p:spTgt spid="13319"/>
                                        </p:tgtEl>
                                        <p:attrNameLst>
                                          <p:attrName>style.visibility</p:attrName>
                                        </p:attrNameLst>
                                      </p:cBhvr>
                                      <p:to>
                                        <p:strVal val="visible"/>
                                      </p:to>
                                    </p:set>
                                    <p:anim calcmode="lin" valueType="num">
                                      <p:cBhvr>
                                        <p:cTn id="29" dur="500" fill="hold"/>
                                        <p:tgtEl>
                                          <p:spTgt spid="13319"/>
                                        </p:tgtEl>
                                        <p:attrNameLst>
                                          <p:attrName>ppt_w</p:attrName>
                                        </p:attrNameLst>
                                      </p:cBhvr>
                                      <p:tavLst>
                                        <p:tav tm="0">
                                          <p:val>
                                            <p:fltVal val="0"/>
                                          </p:val>
                                        </p:tav>
                                        <p:tav tm="100000">
                                          <p:val>
                                            <p:strVal val="#ppt_w"/>
                                          </p:val>
                                        </p:tav>
                                      </p:tavLst>
                                    </p:anim>
                                    <p:anim calcmode="lin" valueType="num">
                                      <p:cBhvr>
                                        <p:cTn id="30" dur="500" fill="hold"/>
                                        <p:tgtEl>
                                          <p:spTgt spid="13319"/>
                                        </p:tgtEl>
                                        <p:attrNameLst>
                                          <p:attrName>ppt_h</p:attrName>
                                        </p:attrNameLst>
                                      </p:cBhvr>
                                      <p:tavLst>
                                        <p:tav tm="0">
                                          <p:val>
                                            <p:fltVal val="0"/>
                                          </p:val>
                                        </p:tav>
                                        <p:tav tm="100000">
                                          <p:val>
                                            <p:strVal val="#ppt_h"/>
                                          </p:val>
                                        </p:tav>
                                      </p:tavLst>
                                    </p:anim>
                                    <p:animEffect transition="in" filter="fade">
                                      <p:cBhvr>
                                        <p:cTn id="31" dur="500"/>
                                        <p:tgtEl>
                                          <p:spTgt spid="13319"/>
                                        </p:tgtEl>
                                      </p:cBhvr>
                                    </p:animEffect>
                                  </p:childTnLst>
                                </p:cTn>
                              </p:par>
                            </p:childTnLst>
                          </p:cTn>
                        </p:par>
                        <p:par>
                          <p:cTn id="32" fill="hold">
                            <p:stCondLst>
                              <p:cond delay="6000"/>
                            </p:stCondLst>
                            <p:childTnLst>
                              <p:par>
                                <p:cTn id="33" presetID="22" presetClass="entr" presetSubtype="1" fill="hold" grpId="0" nodeType="afterEffect">
                                  <p:stCondLst>
                                    <p:cond delay="0"/>
                                  </p:stCondLst>
                                  <p:childTnLst>
                                    <p:set>
                                      <p:cBhvr>
                                        <p:cTn id="34" dur="1" fill="hold">
                                          <p:stCondLst>
                                            <p:cond delay="0"/>
                                          </p:stCondLst>
                                        </p:cTn>
                                        <p:tgtEl>
                                          <p:spTgt spid="13323"/>
                                        </p:tgtEl>
                                        <p:attrNameLst>
                                          <p:attrName>style.visibility</p:attrName>
                                        </p:attrNameLst>
                                      </p:cBhvr>
                                      <p:to>
                                        <p:strVal val="visible"/>
                                      </p:to>
                                    </p:set>
                                    <p:animEffect transition="in" filter="wipe(up)">
                                      <p:cBhvr>
                                        <p:cTn id="35" dur="500"/>
                                        <p:tgtEl>
                                          <p:spTgt spid="13323"/>
                                        </p:tgtEl>
                                      </p:cBhvr>
                                    </p:animEffect>
                                  </p:childTnLst>
                                </p:cTn>
                              </p:par>
                            </p:childTnLst>
                          </p:cTn>
                        </p:par>
                        <p:par>
                          <p:cTn id="36" fill="hold">
                            <p:stCondLst>
                              <p:cond delay="6500"/>
                            </p:stCondLst>
                            <p:childTnLst>
                              <p:par>
                                <p:cTn id="37" presetID="6" presetClass="entr" presetSubtype="32" fill="hold" grpId="0" nodeType="afterEffect">
                                  <p:stCondLst>
                                    <p:cond delay="0"/>
                                  </p:stCondLst>
                                  <p:childTnLst>
                                    <p:set>
                                      <p:cBhvr>
                                        <p:cTn id="38" dur="1" fill="hold">
                                          <p:stCondLst>
                                            <p:cond delay="0"/>
                                          </p:stCondLst>
                                        </p:cTn>
                                        <p:tgtEl>
                                          <p:spTgt spid="13317"/>
                                        </p:tgtEl>
                                        <p:attrNameLst>
                                          <p:attrName>style.visibility</p:attrName>
                                        </p:attrNameLst>
                                      </p:cBhvr>
                                      <p:to>
                                        <p:strVal val="visible"/>
                                      </p:to>
                                    </p:set>
                                    <p:animEffect transition="in" filter="circle(out)">
                                      <p:cBhvr>
                                        <p:cTn id="39" dur="2000"/>
                                        <p:tgtEl>
                                          <p:spTgt spid="13317"/>
                                        </p:tgtEl>
                                      </p:cBhvr>
                                    </p:animEffect>
                                  </p:childTnLst>
                                </p:cTn>
                              </p:par>
                            </p:childTnLst>
                          </p:cTn>
                        </p:par>
                        <p:par>
                          <p:cTn id="40" fill="hold">
                            <p:stCondLst>
                              <p:cond delay="8500"/>
                            </p:stCondLst>
                            <p:childTnLst>
                              <p:par>
                                <p:cTn id="41" presetID="53" presetClass="entr" presetSubtype="0" fill="hold" nodeType="afterEffect">
                                  <p:stCondLst>
                                    <p:cond delay="0"/>
                                  </p:stCondLst>
                                  <p:childTnLst>
                                    <p:set>
                                      <p:cBhvr>
                                        <p:cTn id="42" dur="1" fill="hold">
                                          <p:stCondLst>
                                            <p:cond delay="0"/>
                                          </p:stCondLst>
                                        </p:cTn>
                                        <p:tgtEl>
                                          <p:spTgt spid="13320"/>
                                        </p:tgtEl>
                                        <p:attrNameLst>
                                          <p:attrName>style.visibility</p:attrName>
                                        </p:attrNameLst>
                                      </p:cBhvr>
                                      <p:to>
                                        <p:strVal val="visible"/>
                                      </p:to>
                                    </p:set>
                                    <p:anim calcmode="lin" valueType="num">
                                      <p:cBhvr>
                                        <p:cTn id="43" dur="500" fill="hold"/>
                                        <p:tgtEl>
                                          <p:spTgt spid="13320"/>
                                        </p:tgtEl>
                                        <p:attrNameLst>
                                          <p:attrName>ppt_w</p:attrName>
                                        </p:attrNameLst>
                                      </p:cBhvr>
                                      <p:tavLst>
                                        <p:tav tm="0">
                                          <p:val>
                                            <p:fltVal val="0"/>
                                          </p:val>
                                        </p:tav>
                                        <p:tav tm="100000">
                                          <p:val>
                                            <p:strVal val="#ppt_w"/>
                                          </p:val>
                                        </p:tav>
                                      </p:tavLst>
                                    </p:anim>
                                    <p:anim calcmode="lin" valueType="num">
                                      <p:cBhvr>
                                        <p:cTn id="44" dur="500" fill="hold"/>
                                        <p:tgtEl>
                                          <p:spTgt spid="13320"/>
                                        </p:tgtEl>
                                        <p:attrNameLst>
                                          <p:attrName>ppt_h</p:attrName>
                                        </p:attrNameLst>
                                      </p:cBhvr>
                                      <p:tavLst>
                                        <p:tav tm="0">
                                          <p:val>
                                            <p:fltVal val="0"/>
                                          </p:val>
                                        </p:tav>
                                        <p:tav tm="100000">
                                          <p:val>
                                            <p:strVal val="#ppt_h"/>
                                          </p:val>
                                        </p:tav>
                                      </p:tavLst>
                                    </p:anim>
                                    <p:animEffect transition="in" filter="fade">
                                      <p:cBhvr>
                                        <p:cTn id="45"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22" grpId="0" animBg="1"/>
      <p:bldP spid="13323" grpId="0" animBg="1"/>
      <p:bldP spid="1332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530</Words>
  <Application>Microsoft Office PowerPoint</Application>
  <PresentationFormat>On-screen Show (4:3)</PresentationFormat>
  <Paragraphs>63</Paragraphs>
  <Slides>23</Slides>
  <Notes>0</Notes>
  <HiddenSlides>0</HiddenSlides>
  <MMClips>1</MMClips>
  <ScaleCrop>false</ScaleCrop>
  <HeadingPairs>
    <vt:vector size="6" baseType="variant">
      <vt:variant>
        <vt:lpstr>Использованные шрифты</vt:lpstr>
      </vt:variant>
      <vt:variant>
        <vt:i4>7</vt:i4>
      </vt:variant>
      <vt:variant>
        <vt:lpstr>Шаблон оформления</vt:lpstr>
      </vt:variant>
      <vt:variant>
        <vt:i4>1</vt:i4>
      </vt:variant>
      <vt:variant>
        <vt:lpstr>Заголовки слайдов</vt:lpstr>
      </vt:variant>
      <vt:variant>
        <vt:i4>23</vt:i4>
      </vt:variant>
    </vt:vector>
  </HeadingPairs>
  <TitlesOfParts>
    <vt:vector size="31" baseType="lpstr">
      <vt:lpstr>Arial</vt:lpstr>
      <vt:lpstr>Calibri</vt:lpstr>
      <vt:lpstr>Monotype Corsiva</vt:lpstr>
      <vt:lpstr>Times New Roman</vt:lpstr>
      <vt:lpstr>Wingdings</vt:lpstr>
      <vt:lpstr>Impact</vt:lpstr>
      <vt:lpstr>Arial Black</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nastya.cherepneva</cp:lastModifiedBy>
  <cp:revision>83</cp:revision>
  <dcterms:created xsi:type="dcterms:W3CDTF">2012-03-24T10:41:12Z</dcterms:created>
  <dcterms:modified xsi:type="dcterms:W3CDTF">2013-06-21T08:13:34Z</dcterms:modified>
</cp:coreProperties>
</file>