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7" r:id="rId2"/>
    <p:sldId id="288" r:id="rId3"/>
    <p:sldId id="258" r:id="rId4"/>
    <p:sldId id="256" r:id="rId5"/>
    <p:sldId id="286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1" r:id="rId24"/>
    <p:sldId id="282" r:id="rId25"/>
    <p:sldId id="279" r:id="rId26"/>
    <p:sldId id="280" r:id="rId27"/>
    <p:sldId id="283" r:id="rId28"/>
    <p:sldId id="284" r:id="rId29"/>
    <p:sldId id="289" r:id="rId30"/>
    <p:sldId id="290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18" autoAdjust="0"/>
  </p:normalViewPr>
  <p:slideViewPr>
    <p:cSldViewPr>
      <p:cViewPr>
        <p:scale>
          <a:sx n="80" d="100"/>
          <a:sy n="80" d="100"/>
        </p:scale>
        <p:origin x="-4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9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3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C7EB6D-A554-46DB-A69C-0231D5F1309B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0A5B9-792D-4A37-9065-919BB99E1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7C0042-DF3E-433C-87D1-03FB650500B9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FDE73F-1291-4C7A-BAAA-4FA1544FD4E4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98ABC7-5D50-4826-A9B7-D2AB586DB81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FDE73F-1291-4C7A-BAAA-4FA1544FD4E4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98ABC7-5D50-4826-A9B7-D2AB586DB8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FDE73F-1291-4C7A-BAAA-4FA1544FD4E4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98ABC7-5D50-4826-A9B7-D2AB586DB8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FDE73F-1291-4C7A-BAAA-4FA1544FD4E4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98ABC7-5D50-4826-A9B7-D2AB586DB8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FDE73F-1291-4C7A-BAAA-4FA1544FD4E4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98ABC7-5D50-4826-A9B7-D2AB586DB81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FDE73F-1291-4C7A-BAAA-4FA1544FD4E4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98ABC7-5D50-4826-A9B7-D2AB586DB8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FDE73F-1291-4C7A-BAAA-4FA1544FD4E4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98ABC7-5D50-4826-A9B7-D2AB586DB8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FDE73F-1291-4C7A-BAAA-4FA1544FD4E4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98ABC7-5D50-4826-A9B7-D2AB586DB8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FDE73F-1291-4C7A-BAAA-4FA1544FD4E4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98ABC7-5D50-4826-A9B7-D2AB586DB81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FDE73F-1291-4C7A-BAAA-4FA1544FD4E4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98ABC7-5D50-4826-A9B7-D2AB586DB8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FDE73F-1291-4C7A-BAAA-4FA1544FD4E4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98ABC7-5D50-4826-A9B7-D2AB586DB81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4FDE73F-1291-4C7A-BAAA-4FA1544FD4E4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298ABC7-5D50-4826-A9B7-D2AB586DB81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yandex.ru/yandsearch?p=2&amp;text=%D0%BA%D0%B0%D1%80%D1%82%D0%B8%D0%BD%D0%BA%D0%B8%20%D0%BF%D0%BB%D0%BE%D1%82%D0%BD%D0%B8%D0%BA&amp;noreask=1&amp;img_url=www.free-lancers.net/posted_files/NEE56EFBD9016.jpg&amp;pos=66&amp;rpt=simage&amp;lr=11231&amp;nojs=1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p=9&amp;text=%D0%BA%D0%B0%D1%80%D1%82%D0%B8%D0%BD%D0%BA%D0%B8%20%D0%BF%D0%BB%D0%BE%D1%82%D0%BD%D0%B8%D0%BA&amp;noreask=1&amp;img_url=www.2all.co.il/web/Sites4/care4home/188037_(43).jpg&amp;pos=290&amp;rpt=simage&amp;lr=11231&amp;nojs=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slide" Target="slide4.xml"/><Relationship Id="rId4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yandex.ru/yandsearch?img_url=www.allmoldova.com/uimg/Matimcons/Axor060309_2.jpg&amp;iorient=&amp;icolor=&amp;p=1&amp;site=&amp;text=%D0%BA%D0%B0%D1%80%D1%82%D0%B8%D0%BD%D0%BA%D0%B8%20%D0%BF%D0%BB%D0%B8%D1%82%D0%BA%D0%B8%20%D0%B4%D0%BB%D1%8F%20%D0%B2%D0%B0%D0%BD%D0%BD%D0%BE%D0%B9&amp;wp=&amp;pos=57&amp;isize=&amp;type=&amp;recent=&amp;rpt=simage&amp;itype=&amp;nojs=1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yandex.ru/yandsearch?img_url=www.idealceramic.ru/upload/uf/790/ept.jpg&amp;iorient=&amp;icolor=&amp;site=&amp;text=%D0%BA%D0%B0%D1%80%D1%82%D0%B8%D0%BD%D0%BA%D0%B8%20%D0%BF%D0%BB%D0%B8%D1%82%D0%BA%D0%B8%20%D0%B4%D0%BB%D1%8F%20%D0%BA%D1%83%D1%85%D0%BD%D0%B8&amp;wp=&amp;pos=9&amp;isize=&amp;type=&amp;recent=&amp;rpt=simage&amp;itype=&amp;nojs=1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p=2&amp;text=%D0%BA%D0%B0%D1%80%D1%82%D0%B8%D0%BD%D0%BA%D0%B8%20%D0%BF%D0%BB%D0%BE%D1%82%D0%BD%D0%B8%D0%BA&amp;noreask=1&amp;img_url=www.free-lancers.net/posted_files/NEE56EFBD9016.jpg&amp;pos=66&amp;rpt=simage&amp;lr=11231&amp;nojs=1" TargetMode="Externa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p=9&amp;text=%D0%BA%D0%B0%D1%80%D1%82%D0%B8%D0%BD%D0%BA%D0%B8%20%D0%BF%D0%BB%D0%BE%D1%82%D0%BD%D0%B8%D0%BA&amp;noreask=1&amp;img_url=www.2all.co.il/web/Sites4/care4home/188037_(43).jpg&amp;pos=290&amp;rpt=simage&amp;lr=11231&amp;nojs=1" TargetMode="Externa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p=9&amp;text=%D0%BA%D0%B0%D1%80%D1%82%D0%B8%D0%BD%D0%BA%D0%B8%20%D0%BF%D0%BB%D0%BE%D1%82%D0%BD%D0%B8%D0%BA&amp;noreask=1&amp;img_url=www.2all.co.il/web/Sites4/care4home/188037_(43).jpg&amp;pos=290&amp;rpt=simage&amp;lr=11231&amp;nojs=1" TargetMode="Externa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p=2&amp;text=%D0%BA%D0%B0%D1%80%D1%82%D0%B8%D0%BD%D0%BA%D0%B8%20%D0%BF%D0%BB%D0%BE%D1%82%D0%BD%D0%B8%D0%BA&amp;noreask=1&amp;img_url=www.free-lancers.net/posted_files/NEE56EFBD9016.jpg&amp;pos=66&amp;rpt=simage&amp;lr=11231&amp;nojs=1" TargetMode="Externa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ragoness.ru/wp-content/uploads/2012/08/005.jpg" TargetMode="Externa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slide" Target="slide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p=2&amp;text=%D0%BA%D0%B0%D1%80%D1%82%D0%B8%D0%BD%D0%BA%D0%B8%20%D0%BF%D0%BB%D0%BE%D1%82%D0%BD%D0%B8%D0%BA&amp;noreask=1&amp;img_url=www.free-lancers.net/posted_files/NEE56EFBD9016.jpg&amp;pos=66&amp;rpt=simage&amp;lr=11231&amp;nojs=1" TargetMode="Externa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slide" Target="slide9.xml"/><Relationship Id="rId7" Type="http://schemas.openxmlformats.org/officeDocument/2006/relationships/slide" Target="slide1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11.xml"/><Relationship Id="rId5" Type="http://schemas.openxmlformats.org/officeDocument/2006/relationships/slide" Target="slide10.xml"/><Relationship Id="rId4" Type="http://schemas.openxmlformats.org/officeDocument/2006/relationships/slide" Target="slide8.xml"/><Relationship Id="rId9" Type="http://schemas.openxmlformats.org/officeDocument/2006/relationships/hyperlink" Target="&#1051;&#1080;&#1089;&#1090;%20Microsoft%20Office%20Excel_&#1050;&#1086;&#1084;&#1072;&#1088;&#1075;&#1086;&#1088;&#1086;&#1076;&#1089;&#1082;&#1072;&#1103;.xls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slide" Target="slide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28574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Калькуляция расходов на материалы для осуществления капитального ремонта в двухкомнатной квартире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428728" y="214290"/>
            <a:ext cx="71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ТЕМА ПРОЕКТА:</a:t>
            </a:r>
            <a:endParaRPr lang="ru-RU" b="1" dirty="0"/>
          </a:p>
        </p:txBody>
      </p:sp>
      <p:pic>
        <p:nvPicPr>
          <p:cNvPr id="4" name="Picture 2" descr="http://im0-tub-ru.yandex.net/i?id=469632379-63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4572008"/>
            <a:ext cx="1733554" cy="21314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Коридор 1: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3,5х2,5+(2,2х2,5 –0,8х2,2) х2+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(3,5х2,5-0,8 х2,2)=21,988 (м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)=22 (м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Стоимость: 3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1800 = 5400 р.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Коридор 2: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(1,7х2,5-0,8х2,2)х2 + (2,6х2,5-0,8х2,2) +(2,6х2,5-0,6х2х2)=13,82 (м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Стоимость: 2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1800 = 3600 р.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baseline="30000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1142976" y="6286520"/>
            <a:ext cx="857256" cy="35719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Расчет стоимости обоев для коридоров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215338" y="6286520"/>
            <a:ext cx="714380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2,8х2,5+(3,5х2,5-1,5х2,5)+(1,7х2,5-0,8х2,2)=14,49 (м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)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Площадь одного рулона обоев 5м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понадобится 3 рулона.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3х850=2550р.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1071538" y="6215082"/>
            <a:ext cx="928694" cy="4286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357290" y="285728"/>
            <a:ext cx="7498080" cy="1143000"/>
          </a:xfrm>
          <a:prstGeom prst="rect">
            <a:avLst/>
          </a:prstGeom>
        </p:spPr>
        <p:txBody>
          <a:bodyPr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Расчет стоимости обоев для кухни (на 2 стены)</a:t>
            </a:r>
            <a:endParaRPr kumimoji="0" lang="ru-RU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001024" y="6286520"/>
            <a:ext cx="928694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Всего денег на покупку обоев для оклеивания стен: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447800"/>
            <a:ext cx="7862150" cy="480060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9360 + 6600 + 5400 + 2550 + 3600 = 27510р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1214414" y="6286520"/>
            <a:ext cx="857256" cy="35719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072462" y="6286520"/>
            <a:ext cx="785818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2" y="4000504"/>
            <a:ext cx="1869034" cy="17739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214290"/>
            <a:ext cx="7772400" cy="68420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Расходы на плитку: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1357298"/>
            <a:ext cx="7406640" cy="2721944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Денежные средства для покупки плитки на облицовку стен  в туалете,  ванной и двух рабочих стен кухни.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Денежные средства для покупки  плитки на полы в ванной и  туалете.</a:t>
            </a:r>
          </a:p>
          <a:p>
            <a:endParaRPr lang="ru-RU" dirty="0"/>
          </a:p>
        </p:txBody>
      </p:sp>
      <p:pic>
        <p:nvPicPr>
          <p:cNvPr id="8194" name="Picture 2" descr="http://im0-tub-ru.yandex.net/i?id=469632379-63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4572008"/>
            <a:ext cx="1733554" cy="2131419"/>
          </a:xfrm>
          <a:prstGeom prst="rect">
            <a:avLst/>
          </a:prstGeom>
          <a:noFill/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858148" y="6357958"/>
            <a:ext cx="1071570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Расход стоимости  плитки для облицовки стен туалета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Площадь стен : 0,8х2,5 + 1,8х2,5х2 + (0,8х2,5 – 0,8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2) =8,9 м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>
              <a:buNone/>
            </a:pPr>
            <a:endParaRPr lang="ru-RU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Площадь плитки: 0,2х0,4  = 0,08 м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Стоимость одной плитки: 80 рублей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8,9:0,08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80=8 960р.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/>
              <a:t> </a:t>
            </a:r>
          </a:p>
        </p:txBody>
      </p:sp>
      <p:pic>
        <p:nvPicPr>
          <p:cNvPr id="7170" name="Picture 2" descr="http://im3-tub-ru.yandex.net/i?id=193515935-08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0" y="5143512"/>
            <a:ext cx="1323975" cy="1428750"/>
          </a:xfrm>
          <a:prstGeom prst="rect">
            <a:avLst/>
          </a:prstGeom>
          <a:noFill/>
        </p:spPr>
      </p:pic>
      <p:sp>
        <p:nvSpPr>
          <p:cNvPr id="5" name="Управляющая кнопка: назад 4">
            <a:hlinkClick r:id="rId4" action="ppaction://hlinksldjump" highlightClick="1"/>
          </p:cNvPr>
          <p:cNvSpPr/>
          <p:nvPr/>
        </p:nvSpPr>
        <p:spPr>
          <a:xfrm>
            <a:off x="1214414" y="6286520"/>
            <a:ext cx="714380" cy="35719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215338" y="6286520"/>
            <a:ext cx="785818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Площадь стен: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1,8х2,5х3 + (1,8х2,5 - 0,8х2)=16,4 м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Площадь плитки:  0,2х0,4=0,08 м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Стоимость одной плитки: 80 рублей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Стоимость плиток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: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16,4 : 0,08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80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=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16400р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122" name="Picture 2" descr="http://im8-tub-ru.yandex.net/i?id=408619692-32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0562" y="5143512"/>
            <a:ext cx="1228725" cy="1428750"/>
          </a:xfrm>
          <a:prstGeom prst="rect">
            <a:avLst/>
          </a:prstGeom>
          <a:noFill/>
        </p:spPr>
      </p:pic>
      <p:sp>
        <p:nvSpPr>
          <p:cNvPr id="5" name="Управляющая кнопка: назад 4">
            <a:hlinkClick r:id="rId5" action="ppaction://hlinksldjump" highlightClick="1"/>
          </p:cNvPr>
          <p:cNvSpPr/>
          <p:nvPr/>
        </p:nvSpPr>
        <p:spPr>
          <a:xfrm>
            <a:off x="1071538" y="6286520"/>
            <a:ext cx="714380" cy="35719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285852" y="214290"/>
            <a:ext cx="7498080" cy="1143000"/>
          </a:xfrm>
          <a:prstGeom prst="rect">
            <a:avLst/>
          </a:prstGeom>
        </p:spPr>
        <p:txBody>
          <a:bodyPr anchor="ctr">
            <a:normAutofit fontScale="9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Расход стоимости  плитки для облицовки стен ванной</a:t>
            </a:r>
            <a:endParaRPr kumimoji="0" lang="ru-RU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215338" y="6286520"/>
            <a:ext cx="785818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Расчет средств на плитку для пола в ванной и туалете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24472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Площадь пола в туалете: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1,8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0,8 = 1,44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Площадь пола в ванной: 1,8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1,8 = 3,24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Площадь плитки: 0,4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0,4=0,16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Стоимость одной плитки: 20 рублей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Стоимость плитки на пол в туалете: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1,44 : 0,16х20= 180р.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Стоимость плитки на пол  в ванной:     3,24 : 0,16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20 = 420 р.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ИТОГО: 600 рублей</a:t>
            </a:r>
          </a:p>
          <a:p>
            <a:endParaRPr lang="ru-RU" dirty="0"/>
          </a:p>
        </p:txBody>
      </p:sp>
      <p:pic>
        <p:nvPicPr>
          <p:cNvPr id="3074" name="Picture 2" descr="http://im8-tub-ru.yandex.net/i?id=115082096-32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3744" y="5357827"/>
            <a:ext cx="2200256" cy="1500174"/>
          </a:xfrm>
          <a:prstGeom prst="rect">
            <a:avLst/>
          </a:prstGeom>
          <a:noFill/>
        </p:spPr>
      </p:pic>
      <p:sp>
        <p:nvSpPr>
          <p:cNvPr id="5" name="Управляющая кнопка: назад 4">
            <a:hlinkClick r:id="rId4" action="ppaction://hlinksldjump" highlightClick="1"/>
          </p:cNvPr>
          <p:cNvSpPr/>
          <p:nvPr/>
        </p:nvSpPr>
        <p:spPr>
          <a:xfrm>
            <a:off x="1142976" y="6357958"/>
            <a:ext cx="928694" cy="35719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5786446" y="6429396"/>
            <a:ext cx="928694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Расчет стоимости облицовочной плитки на кухне (2 стены)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Площадь стен: 2,8х2,5+ 2,3х2,5=12,75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Площадь плитки: 0,2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0,4 = 0,08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Стоимость одной плитки: 250 рублей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12,75 : 0,08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80 = 12800 р.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 descr="http://im4-tub-ru.yandex.net/i?id=413717335-64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8992" y="4286256"/>
            <a:ext cx="3143272" cy="2357454"/>
          </a:xfrm>
          <a:prstGeom prst="rect">
            <a:avLst/>
          </a:prstGeom>
          <a:noFill/>
        </p:spPr>
      </p:pic>
      <p:sp>
        <p:nvSpPr>
          <p:cNvPr id="5" name="Управляющая кнопка: назад 4">
            <a:hlinkClick r:id="rId4" action="ppaction://hlinksldjump" highlightClick="1"/>
          </p:cNvPr>
          <p:cNvSpPr/>
          <p:nvPr/>
        </p:nvSpPr>
        <p:spPr>
          <a:xfrm>
            <a:off x="1071538" y="6429396"/>
            <a:ext cx="857256" cy="2857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215338" y="6429396"/>
            <a:ext cx="785818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Общая стоимость облицовочной плитки в кухне, туалете и ванной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71604" y="1643050"/>
            <a:ext cx="8229600" cy="4525963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12800+8960+16400=38160 рублей.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1071538" y="6143644"/>
            <a:ext cx="1000132" cy="2857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072462" y="6143644"/>
            <a:ext cx="928662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2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2" y="4000504"/>
            <a:ext cx="1869034" cy="17739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357166"/>
            <a:ext cx="7300906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Стоимость пластиковых плиток для потолков: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43042" y="2332037"/>
            <a:ext cx="7015154" cy="1882781"/>
          </a:xfrm>
        </p:spPr>
        <p:txBody>
          <a:bodyPr/>
          <a:lstStyle/>
          <a:p>
            <a:r>
              <a:rPr lang="ru-RU" i="1" dirty="0" smtClean="0"/>
              <a:t>На кухне</a:t>
            </a:r>
          </a:p>
          <a:p>
            <a:r>
              <a:rPr lang="ru-RU" i="1" dirty="0" smtClean="0"/>
              <a:t>В ванной</a:t>
            </a:r>
          </a:p>
          <a:p>
            <a:r>
              <a:rPr lang="ru-RU" i="1" dirty="0" smtClean="0"/>
              <a:t>В туалете</a:t>
            </a:r>
            <a:endParaRPr lang="ru-RU" i="1" dirty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072462" y="6286520"/>
            <a:ext cx="928694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1071538" y="6357958"/>
            <a:ext cx="1000132" cy="2857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 descr="http://im3-tub-ru.yandex.net/i?id=193515935-08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9124" y="5072074"/>
            <a:ext cx="1323975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1538" y="214290"/>
            <a:ext cx="7715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1950"/>
            <a:r>
              <a:rPr lang="ru-RU" b="1" dirty="0" smtClean="0">
                <a:latin typeface="Arial Black" pitchFamily="34" charset="0"/>
              </a:rPr>
              <a:t>ЦЕЛЬ ПРОЕКТА:</a:t>
            </a:r>
          </a:p>
          <a:p>
            <a:pPr indent="361950"/>
            <a:endParaRPr lang="ru-RU" b="1" dirty="0" smtClean="0">
              <a:latin typeface="Arial Black" pitchFamily="34" charset="0"/>
            </a:endParaRPr>
          </a:p>
          <a:p>
            <a:pPr indent="36195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Помочь покупателям быстро определять количество и стоимость необходимых строительных  материалов для ремонта квартиры.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1538" y="1357298"/>
            <a:ext cx="7676926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 smtClean="0">
              <a:latin typeface="Arial Black" pitchFamily="34" charset="0"/>
            </a:endParaRPr>
          </a:p>
          <a:p>
            <a:r>
              <a:rPr lang="ru-RU" sz="1600" dirty="0" smtClean="0">
                <a:latin typeface="Arial Black" pitchFamily="34" charset="0"/>
              </a:rPr>
              <a:t>Задачи проекта: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Рассчитать  количество рулонов обоев необходимо для оклеивания стен.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Рассчитать необходимо количество  потолочной плитки для кухни, ванны и туалета.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Рассчитать количество облицовочной плитки для облицовки стен в туалете, ванной, и рабочих стен кухни.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Рассчитать количество потолочных обоев.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Рассчитать количество плитки для пола в туалете и ванной.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Рассчитать количество линолеума, для пола в комнатах, коридорах и кухне.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Рассчитать количество потолочной плитки для потолков в кухне , туалете, ванной.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Рассчитать стоимость приобретения  стройматериалов для ремонта в двухкомнатной квартире;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Создать динамическую таблицу расчета стройматериалов и стоимости стройматериалов  средствами программы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Microsoft Office Excel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2007.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Сравнить  результаты с поставленными целями, сделать  выводы.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Рассчитать общую калькуляцию на квартиру общей площадью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S=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56,7м</a:t>
            </a:r>
            <a:r>
              <a:rPr lang="ru-RU" sz="1600" b="1" baseline="30000" dirty="0" smtClean="0">
                <a:latin typeface="Times New Roman" pitchFamily="18" charset="0"/>
                <a:cs typeface="Times New Roman" pitchFamily="18" charset="0"/>
              </a:rPr>
              <a:t>2.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endParaRPr lang="ru-RU" sz="1400" dirty="0"/>
          </a:p>
        </p:txBody>
      </p:sp>
      <p:sp>
        <p:nvSpPr>
          <p:cNvPr id="6" name="Управляющая кнопка: назад 5">
            <a:hlinkClick r:id="rId2" action="ppaction://hlinksldjump" highlightClick="1"/>
          </p:cNvPr>
          <p:cNvSpPr/>
          <p:nvPr/>
        </p:nvSpPr>
        <p:spPr>
          <a:xfrm>
            <a:off x="1142976" y="6357958"/>
            <a:ext cx="714380" cy="2857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286776" y="6429396"/>
            <a:ext cx="642942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42976" y="1285860"/>
            <a:ext cx="669674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dirty="0" smtClean="0">
              <a:latin typeface="BatangChe" pitchFamily="49" charset="-127"/>
              <a:ea typeface="BatangChe" pitchFamily="49" charset="-127"/>
            </a:endParaRPr>
          </a:p>
          <a:p>
            <a:r>
              <a:rPr lang="ru-RU" sz="2800" dirty="0" smtClean="0">
                <a:latin typeface="BatangChe" pitchFamily="49" charset="-127"/>
                <a:ea typeface="BatangChe" pitchFamily="49" charset="-127"/>
              </a:rPr>
              <a:t>Кухня :  2,8 </a:t>
            </a:r>
            <a:r>
              <a:rPr lang="ru-RU" sz="2800" dirty="0" err="1" smtClean="0">
                <a:latin typeface="BatangChe" pitchFamily="49" charset="-127"/>
                <a:ea typeface="BatangChe" pitchFamily="49" charset="-127"/>
              </a:rPr>
              <a:t>х</a:t>
            </a:r>
            <a:r>
              <a:rPr lang="ru-RU" sz="2800" dirty="0" smtClean="0">
                <a:latin typeface="BatangChe" pitchFamily="49" charset="-127"/>
                <a:ea typeface="BatangChe" pitchFamily="49" charset="-127"/>
              </a:rPr>
              <a:t> 3,5</a:t>
            </a:r>
          </a:p>
          <a:p>
            <a:r>
              <a:rPr lang="ru-RU" sz="2800" dirty="0" smtClean="0">
                <a:latin typeface="BatangChe" pitchFamily="49" charset="-127"/>
                <a:ea typeface="BatangChe" pitchFamily="49" charset="-127"/>
              </a:rPr>
              <a:t>Туалет: 0,8 </a:t>
            </a:r>
            <a:r>
              <a:rPr lang="ru-RU" sz="2800" dirty="0" err="1" smtClean="0">
                <a:latin typeface="BatangChe" pitchFamily="49" charset="-127"/>
                <a:ea typeface="BatangChe" pitchFamily="49" charset="-127"/>
              </a:rPr>
              <a:t>х</a:t>
            </a:r>
            <a:r>
              <a:rPr lang="ru-RU" sz="2800" dirty="0" smtClean="0">
                <a:latin typeface="BatangChe" pitchFamily="49" charset="-127"/>
                <a:ea typeface="BatangChe" pitchFamily="49" charset="-127"/>
              </a:rPr>
              <a:t> 1,8</a:t>
            </a:r>
            <a:endParaRPr lang="ru-RU" sz="2800" b="1" dirty="0" smtClean="0">
              <a:latin typeface="BatangChe" pitchFamily="49" charset="-127"/>
              <a:ea typeface="BatangChe" pitchFamily="49" charset="-127"/>
            </a:endParaRPr>
          </a:p>
          <a:p>
            <a:r>
              <a:rPr lang="ru-RU" sz="2800" dirty="0" smtClean="0">
                <a:latin typeface="BatangChe" pitchFamily="49" charset="-127"/>
                <a:ea typeface="BatangChe" pitchFamily="49" charset="-127"/>
              </a:rPr>
              <a:t>Ванная 1,8 </a:t>
            </a:r>
            <a:r>
              <a:rPr lang="ru-RU" sz="2800" dirty="0" err="1" smtClean="0">
                <a:latin typeface="BatangChe" pitchFamily="49" charset="-127"/>
                <a:ea typeface="BatangChe" pitchFamily="49" charset="-127"/>
              </a:rPr>
              <a:t>х</a:t>
            </a:r>
            <a:r>
              <a:rPr lang="ru-RU" sz="2800" dirty="0" smtClean="0">
                <a:latin typeface="BatangChe" pitchFamily="49" charset="-127"/>
                <a:ea typeface="BatangChe" pitchFamily="49" charset="-127"/>
              </a:rPr>
              <a:t> 1,8</a:t>
            </a:r>
          </a:p>
          <a:p>
            <a:endParaRPr lang="ru-RU" sz="2800" dirty="0">
              <a:latin typeface="BatangChe" pitchFamily="49" charset="-127"/>
              <a:ea typeface="BatangChe" pitchFamily="49" charset="-127"/>
            </a:endParaRPr>
          </a:p>
          <a:p>
            <a:r>
              <a:rPr lang="ru-RU" sz="2800" dirty="0" smtClean="0">
                <a:latin typeface="BatangChe" pitchFamily="49" charset="-127"/>
                <a:ea typeface="BatangChe" pitchFamily="49" charset="-127"/>
              </a:rPr>
              <a:t>Плитка: 0,25х2,5 по 250р. </a:t>
            </a:r>
            <a:endParaRPr lang="ru-RU" sz="2800" dirty="0">
              <a:latin typeface="BatangChe" pitchFamily="49" charset="-127"/>
              <a:ea typeface="BatangChe" pitchFamily="49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00166" y="357166"/>
            <a:ext cx="51125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Размеры:</a:t>
            </a:r>
            <a:endParaRPr lang="ru-RU" sz="4000" b="1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1071538" y="6357958"/>
            <a:ext cx="1000132" cy="2857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072462" y="6286520"/>
            <a:ext cx="928694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2" descr="http://im8-tub-ru.yandex.net/i?id=408619692-32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0562" y="5143512"/>
            <a:ext cx="1228725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Расход средств на потолочную плитку на кухне, в ванной, туалете: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2057400"/>
            <a:ext cx="7498080" cy="48006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кухне:   2,8</a:t>
            </a:r>
            <a:r>
              <a:rPr lang="ru-RU" dirty="0" smtClean="0">
                <a:latin typeface="Times New Roman" pitchFamily="18" charset="0"/>
                <a:ea typeface="BatangChe" pitchFamily="49" charset="-127"/>
                <a:cs typeface="Times New Roman" pitchFamily="18" charset="0"/>
              </a:rPr>
              <a:t>х3,5=9,8 м</a:t>
            </a:r>
            <a:r>
              <a:rPr lang="ru-RU" baseline="30000" dirty="0" smtClean="0">
                <a:latin typeface="Times New Roman" pitchFamily="18" charset="0"/>
                <a:ea typeface="BatangChe" pitchFamily="49" charset="-127"/>
                <a:cs typeface="Times New Roman" pitchFamily="18" charset="0"/>
              </a:rPr>
              <a:t>2</a:t>
            </a:r>
            <a:endParaRPr lang="ru-RU" baseline="30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ванной:  </a:t>
            </a:r>
            <a:r>
              <a:rPr lang="ru-RU" dirty="0" smtClean="0">
                <a:latin typeface="Times New Roman" pitchFamily="18" charset="0"/>
                <a:ea typeface="BatangChe" pitchFamily="49" charset="-127"/>
                <a:cs typeface="Times New Roman" pitchFamily="18" charset="0"/>
              </a:rPr>
              <a:t>1,8х1,8=3,24 м</a:t>
            </a:r>
            <a:r>
              <a:rPr lang="ru-RU" baseline="30000" dirty="0" smtClean="0">
                <a:latin typeface="Times New Roman" pitchFamily="18" charset="0"/>
                <a:ea typeface="BatangChe" pitchFamily="49" charset="-127"/>
                <a:cs typeface="Times New Roman" pitchFamily="18" charset="0"/>
              </a:rPr>
              <a:t>2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туалете:  </a:t>
            </a:r>
            <a:r>
              <a:rPr lang="ru-RU" dirty="0" smtClean="0">
                <a:latin typeface="Times New Roman" pitchFamily="18" charset="0"/>
                <a:ea typeface="BatangChe" pitchFamily="49" charset="-127"/>
                <a:cs typeface="Times New Roman" pitchFamily="18" charset="0"/>
              </a:rPr>
              <a:t>0,8х1,8=1,44 м</a:t>
            </a:r>
            <a:r>
              <a:rPr lang="ru-RU" baseline="30000" dirty="0" smtClean="0">
                <a:latin typeface="Times New Roman" pitchFamily="18" charset="0"/>
                <a:ea typeface="BatangChe" pitchFamily="49" charset="-127"/>
                <a:cs typeface="Times New Roman" pitchFamily="18" charset="0"/>
              </a:rPr>
              <a:t>2</a:t>
            </a:r>
          </a:p>
          <a:p>
            <a:r>
              <a:rPr lang="ru-RU" dirty="0" smtClean="0">
                <a:latin typeface="Times New Roman" pitchFamily="18" charset="0"/>
                <a:ea typeface="BatangChe" pitchFamily="49" charset="-127"/>
                <a:cs typeface="Times New Roman" pitchFamily="18" charset="0"/>
                <a:sym typeface="Wingdings" pitchFamily="2" charset="2"/>
              </a:rPr>
              <a:t>Общая площадь плитки: 0,25 </a:t>
            </a:r>
            <a:r>
              <a:rPr lang="ru-RU" dirty="0" err="1" smtClean="0">
                <a:latin typeface="Times New Roman" pitchFamily="18" charset="0"/>
                <a:ea typeface="BatangChe" pitchFamily="49" charset="-127"/>
                <a:cs typeface="Times New Roman" pitchFamily="18" charset="0"/>
                <a:sym typeface="Wingdings" pitchFamily="2" charset="2"/>
              </a:rPr>
              <a:t>х</a:t>
            </a:r>
            <a:r>
              <a:rPr lang="ru-RU" dirty="0" smtClean="0">
                <a:latin typeface="Times New Roman" pitchFamily="18" charset="0"/>
                <a:ea typeface="BatangChe" pitchFamily="49" charset="-127"/>
                <a:cs typeface="Times New Roman" pitchFamily="18" charset="0"/>
                <a:sym typeface="Wingdings" pitchFamily="2" charset="2"/>
              </a:rPr>
              <a:t> 2,5 = 0,625 м</a:t>
            </a:r>
            <a:r>
              <a:rPr lang="ru-RU" baseline="30000" dirty="0" smtClean="0">
                <a:latin typeface="Times New Roman" pitchFamily="18" charset="0"/>
                <a:ea typeface="BatangChe" pitchFamily="49" charset="-127"/>
                <a:cs typeface="Times New Roman" pitchFamily="18" charset="0"/>
                <a:sym typeface="Wingdings" pitchFamily="2" charset="2"/>
              </a:rPr>
              <a:t>2</a:t>
            </a:r>
          </a:p>
          <a:p>
            <a:r>
              <a:rPr lang="ru-RU" dirty="0" smtClean="0">
                <a:latin typeface="Times New Roman" pitchFamily="18" charset="0"/>
                <a:ea typeface="BatangChe" pitchFamily="49" charset="-127"/>
                <a:cs typeface="Times New Roman" pitchFamily="18" charset="0"/>
                <a:sym typeface="Wingdings" pitchFamily="2" charset="2"/>
              </a:rPr>
              <a:t>Общая стоимость : (9,8 + 3,24 + 1,44): 0,625 </a:t>
            </a:r>
            <a:r>
              <a:rPr lang="ru-RU" dirty="0" err="1" smtClean="0">
                <a:latin typeface="Times New Roman" pitchFamily="18" charset="0"/>
                <a:ea typeface="BatangChe" pitchFamily="49" charset="-127"/>
                <a:cs typeface="Times New Roman" pitchFamily="18" charset="0"/>
                <a:sym typeface="Wingdings" pitchFamily="2" charset="2"/>
              </a:rPr>
              <a:t>х</a:t>
            </a:r>
            <a:r>
              <a:rPr lang="ru-RU" dirty="0" smtClean="0">
                <a:latin typeface="Times New Roman" pitchFamily="18" charset="0"/>
                <a:ea typeface="BatangChe" pitchFamily="49" charset="-127"/>
                <a:cs typeface="Times New Roman" pitchFamily="18" charset="0"/>
                <a:sym typeface="Wingdings" pitchFamily="2" charset="2"/>
              </a:rPr>
              <a:t> 250= 6170 р.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1071538" y="6357958"/>
            <a:ext cx="1000132" cy="2857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072462" y="6357958"/>
            <a:ext cx="928694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3" name="Rectangle 3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i="1" dirty="0" smtClean="0"/>
              <a:t>Расчет расходов на линолеум</a:t>
            </a:r>
          </a:p>
        </p:txBody>
      </p:sp>
      <p:sp>
        <p:nvSpPr>
          <p:cNvPr id="2084" name="Rectangle 36"/>
          <p:cNvSpPr>
            <a:spLocks noGrp="1" noChangeArrowheads="1"/>
          </p:cNvSpPr>
          <p:nvPr>
            <p:ph idx="1"/>
          </p:nvPr>
        </p:nvSpPr>
        <p:spPr>
          <a:xfrm>
            <a:off x="1142976" y="1714488"/>
            <a:ext cx="9144000" cy="4525963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Вычислим площадь пола в 1 коридоре.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Вычислим площадь пола во 2 коридоре.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Вычислим площадь пола в 1 комнате.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Вычислим площадь пола во 2 комнате.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Вычислим площадь пола на кухне.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Ø"/>
              <a:defRPr/>
            </a:pPr>
            <a:endParaRPr lang="ru-RU" b="1" i="1" dirty="0" smtClean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1071538" y="6357958"/>
            <a:ext cx="1000132" cy="2857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072462" y="6357958"/>
            <a:ext cx="928694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 descr="http://im8-tub-ru.yandex.net/i?id=408619692-32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0562" y="5143512"/>
            <a:ext cx="1228725" cy="14287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/>
              <a:t>Расчет стоимости линолеума в  комнате 1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1428728" y="1785926"/>
            <a:ext cx="7498080" cy="4800600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Размеры комнаты:</a:t>
            </a:r>
          </a:p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5,4м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3,5м= 18,9 м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²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Цена линолеума:</a:t>
            </a:r>
          </a:p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450 руб. за м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²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5,4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3,5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450=8505 руб.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b="1" i="1" dirty="0" smtClean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1071538" y="6357958"/>
            <a:ext cx="1000132" cy="2857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072462" y="6357958"/>
            <a:ext cx="928694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 descr="http://im3-tub-ru.yandex.net/i?id=193515935-08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9124" y="5072074"/>
            <a:ext cx="1323975" cy="14287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4414" y="285728"/>
            <a:ext cx="91440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dirty="0" smtClean="0"/>
              <a:t>Расчет стоимости линолеума </a:t>
            </a:r>
            <a:br>
              <a:rPr lang="ru-RU" sz="4000" dirty="0" smtClean="0"/>
            </a:br>
            <a:r>
              <a:rPr lang="ru-RU" sz="4000" dirty="0" smtClean="0"/>
              <a:t>в комнате 2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Размеры комнаты:</a:t>
            </a:r>
          </a:p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3,2м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3,5м</a:t>
            </a:r>
          </a:p>
          <a:p>
            <a:pPr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Цена линолеума: 450 руб. за м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²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3,2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3,5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450=5040руб.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1071538" y="6357958"/>
            <a:ext cx="1000132" cy="2857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072462" y="6357958"/>
            <a:ext cx="928694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 descr="http://www.dragoness.ru/wp-content/uploads/2012/08/005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86182" y="4986271"/>
            <a:ext cx="2500329" cy="187172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5" name="Rectangle 7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/>
              <a:t>Расчет стоимости линолеума в коридоре 1</a:t>
            </a:r>
          </a:p>
        </p:txBody>
      </p:sp>
      <p:sp>
        <p:nvSpPr>
          <p:cNvPr id="17416" name="Rectangle 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Размеры коридора:</a:t>
            </a:r>
          </a:p>
          <a:p>
            <a:pPr>
              <a:buClr>
                <a:schemeClr val="tx1"/>
              </a:buCl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2,2м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3,5м = 7,7 м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²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tx1"/>
              </a:buClr>
              <a:buNone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tx1"/>
              </a:buClr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Цена линолеума: 450 руб. за м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²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tx1"/>
              </a:buCl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2,2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3,5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450 = 3465 руб.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ru-RU" b="1" i="1" dirty="0" smtClean="0"/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ru-RU" b="1" i="1" dirty="0" smtClean="0"/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ru-RU" b="1" i="1" dirty="0" smtClean="0"/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ru-RU" b="1" i="1" dirty="0" smtClean="0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3074" name="Формула" r:id="rId3" imgW="114120" imgH="215640" progId="Equation.3">
              <p:embed/>
            </p:oleObj>
          </a:graphicData>
        </a:graphic>
      </p:graphicFrame>
      <p:sp>
        <p:nvSpPr>
          <p:cNvPr id="5" name="Управляющая кнопка: назад 4">
            <a:hlinkClick r:id="rId4" action="ppaction://hlinksldjump" highlightClick="1"/>
          </p:cNvPr>
          <p:cNvSpPr/>
          <p:nvPr/>
        </p:nvSpPr>
        <p:spPr>
          <a:xfrm>
            <a:off x="1071538" y="6357958"/>
            <a:ext cx="1000132" cy="2857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072462" y="6357958"/>
            <a:ext cx="928694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tx1"/>
              </a:buClr>
              <a:buNone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tx1"/>
              </a:buClr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Размеры коридора:</a:t>
            </a:r>
          </a:p>
          <a:p>
            <a:pPr>
              <a:buClr>
                <a:schemeClr val="tx1"/>
              </a:buCl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1,7м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2,6м = 4,42 м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²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tx1"/>
              </a:buClr>
              <a:buNone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tx1"/>
              </a:buClr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Цена линолеума: 450 руб. за м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²</a:t>
            </a:r>
          </a:p>
          <a:p>
            <a:pPr>
              <a:buClr>
                <a:schemeClr val="tx1"/>
              </a:buCl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1,7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2,6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450=1989руб.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ru-RU" b="1" i="1" dirty="0" smtClean="0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 fontScale="9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Расчет стоимости линолеума в коридоре 2</a:t>
            </a: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1071538" y="6357958"/>
            <a:ext cx="1000132" cy="2857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072462" y="6357958"/>
            <a:ext cx="928694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2" descr="http://im3-tub-ru.yandex.net/i?id=193515935-08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9124" y="5072074"/>
            <a:ext cx="1323975" cy="14287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Размеры кухни:</a:t>
            </a:r>
          </a:p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2,8м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3,5м =9,8 м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²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Цена линолеума: 450 руб. за м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²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2,8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3,5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450=4410 руб.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1357290" y="214290"/>
            <a:ext cx="7498080" cy="1143000"/>
          </a:xfrm>
          <a:prstGeom prst="rect">
            <a:avLst/>
          </a:prstGeom>
        </p:spPr>
        <p:txBody>
          <a:bodyPr anchor="ctr">
            <a:normAutofit fontScale="9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Расчет стоимости линолеума  на кухне</a:t>
            </a: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1071538" y="6357958"/>
            <a:ext cx="1000132" cy="2857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072462" y="6357958"/>
            <a:ext cx="928694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4429132"/>
            <a:ext cx="1809750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/>
              <a:t>Расход денег на покупку линолеума.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idx="1"/>
          </p:nvPr>
        </p:nvSpPr>
        <p:spPr>
          <a:xfrm>
            <a:off x="1435608" y="1928802"/>
            <a:ext cx="7498080" cy="431959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3465+1989+8505+5040+4410=23409руб.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1071538" y="6357958"/>
            <a:ext cx="1000132" cy="2857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072462" y="6357958"/>
            <a:ext cx="928694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62" name="Picture 2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2" y="4000504"/>
            <a:ext cx="1869034" cy="177393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Общая стоимость материалов на ремонт двухкомнатной квартиры 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357290" y="1285860"/>
          <a:ext cx="7572428" cy="4832290"/>
        </p:xfrm>
        <a:graphic>
          <a:graphicData uri="http://schemas.openxmlformats.org/drawingml/2006/table">
            <a:tbl>
              <a:tblPr/>
              <a:tblGrid>
                <a:gridCol w="5286412"/>
                <a:gridCol w="2286016"/>
              </a:tblGrid>
              <a:tr h="23573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Стоимость обоев для комнаты 1</a:t>
                      </a:r>
                    </a:p>
                  </a:txBody>
                  <a:tcPr marL="9429" marR="9429" marT="94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9 360р.</a:t>
                      </a:r>
                    </a:p>
                  </a:txBody>
                  <a:tcPr marL="9429" marR="9429" marT="9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73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Стоимость обоев для комнаты 2</a:t>
                      </a:r>
                    </a:p>
                  </a:txBody>
                  <a:tcPr marL="9429" marR="9429" marT="94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6 600р.</a:t>
                      </a:r>
                    </a:p>
                  </a:txBody>
                  <a:tcPr marL="9429" marR="9429" marT="9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73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Стоимость обоев для коридора 1</a:t>
                      </a:r>
                    </a:p>
                  </a:txBody>
                  <a:tcPr marL="9429" marR="9429" marT="94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5 400р.</a:t>
                      </a:r>
                    </a:p>
                  </a:txBody>
                  <a:tcPr marL="9429" marR="9429" marT="9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73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Стоимость обоев для коридора 2</a:t>
                      </a:r>
                    </a:p>
                  </a:txBody>
                  <a:tcPr marL="9429" marR="9429" marT="94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3 600р.</a:t>
                      </a:r>
                    </a:p>
                  </a:txBody>
                  <a:tcPr marL="9429" marR="9429" marT="9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73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Стоимость обоев для кухни</a:t>
                      </a:r>
                    </a:p>
                  </a:txBody>
                  <a:tcPr marL="9429" marR="9429" marT="94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2 550р.</a:t>
                      </a:r>
                    </a:p>
                  </a:txBody>
                  <a:tcPr marL="9429" marR="9429" marT="9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73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Стоимость потолочной плитки для кухни</a:t>
                      </a:r>
                    </a:p>
                  </a:txBody>
                  <a:tcPr marL="9429" marR="9429" marT="94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3 920р.</a:t>
                      </a:r>
                    </a:p>
                  </a:txBody>
                  <a:tcPr marL="9429" marR="9429" marT="9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73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Стоимость облицовочной плитки для кухни</a:t>
                      </a:r>
                    </a:p>
                  </a:txBody>
                  <a:tcPr marL="9429" marR="9429" marT="94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12 800р.</a:t>
                      </a:r>
                    </a:p>
                  </a:txBody>
                  <a:tcPr marL="9429" marR="9429" marT="9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73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Стоимость облицовочной плитки для ванной</a:t>
                      </a:r>
                    </a:p>
                  </a:txBody>
                  <a:tcPr marL="9429" marR="9429" marT="94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16 400р.</a:t>
                      </a:r>
                    </a:p>
                  </a:txBody>
                  <a:tcPr marL="9429" marR="9429" marT="9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73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Стоимость потолочной плитки для ванной</a:t>
                      </a:r>
                    </a:p>
                  </a:txBody>
                  <a:tcPr marL="9429" marR="9429" marT="94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1 500р.</a:t>
                      </a:r>
                    </a:p>
                  </a:txBody>
                  <a:tcPr marL="9429" marR="9429" marT="9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73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Стоимость плитки для пола в ванной</a:t>
                      </a:r>
                    </a:p>
                  </a:txBody>
                  <a:tcPr marL="9429" marR="9429" marT="94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420р.</a:t>
                      </a:r>
                    </a:p>
                  </a:txBody>
                  <a:tcPr marL="9429" marR="9429" marT="9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73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Стоимость облицовочной плитки для туалета</a:t>
                      </a:r>
                    </a:p>
                  </a:txBody>
                  <a:tcPr marL="9429" marR="9429" marT="94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8 960р.</a:t>
                      </a:r>
                    </a:p>
                  </a:txBody>
                  <a:tcPr marL="9429" marR="9429" marT="9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73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Стоимость потолочной плитки для туалета</a:t>
                      </a:r>
                    </a:p>
                  </a:txBody>
                  <a:tcPr marL="9429" marR="9429" marT="94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750р.</a:t>
                      </a:r>
                    </a:p>
                  </a:txBody>
                  <a:tcPr marL="9429" marR="9429" marT="9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73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Стоимость плитки для пола в туалете</a:t>
                      </a:r>
                    </a:p>
                  </a:txBody>
                  <a:tcPr marL="9429" marR="9429" marT="94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180р.</a:t>
                      </a:r>
                    </a:p>
                  </a:txBody>
                  <a:tcPr marL="9429" marR="9429" marT="9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73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Линолеум</a:t>
                      </a:r>
                    </a:p>
                  </a:txBody>
                  <a:tcPr marL="9429" marR="9429" marT="94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23 850р.</a:t>
                      </a:r>
                    </a:p>
                  </a:txBody>
                  <a:tcPr marL="9429" marR="9429" marT="9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73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Обои для потолка</a:t>
                      </a:r>
                    </a:p>
                  </a:txBody>
                  <a:tcPr marL="9429" marR="9429" marT="94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2 580р.</a:t>
                      </a:r>
                    </a:p>
                  </a:txBody>
                  <a:tcPr marL="9429" marR="9429" marT="9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73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429" marR="9429" marT="94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429" marR="9429" marT="9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306"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Общая стоимость </a:t>
                      </a:r>
                      <a:r>
                        <a:rPr lang="ru-RU" sz="18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стройматериалов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29" marR="9429" marT="94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98 870р.</a:t>
                      </a:r>
                    </a:p>
                  </a:txBody>
                  <a:tcPr marL="9429" marR="9429" marT="9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1071538" y="6357958"/>
            <a:ext cx="1000132" cy="2857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072462" y="6357958"/>
            <a:ext cx="928694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57290" y="785794"/>
            <a:ext cx="742955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20725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Вычислить сумму денег для покупки материалов на ремонт  двухкомнатной квартиры.</a:t>
            </a:r>
          </a:p>
          <a:p>
            <a:pPr indent="720725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первой комнате стены нужно оклеить обоями (ширина 1м) по цене 2340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руб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рул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., во второй комнате стены нужно оклеить обоями (ширина 1м) по цене 2200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руб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рул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., в коридорах стены нужно оклеить обоями (ширина 1м) по цене 1800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руб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рул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., в кухни 2 стены оклеить обоями (ширина 0,5м) по цене 850руб/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рул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Стены в туалете ,ванной и 2 рабочие стены кухни обложить кафельной плиткой 0,4х0,4м по цене 20руб/шт.Потолки в комнатах и коридорах обклеить потолочными обоями, которые имеют ширину 1м, а длина выбирается произвольно, цена 60руб/м. Потолки на кухни, в туалете и ванной обложить пластиковой плиткой, размеры которой 2,5м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0,25м по цене 250руб/шт. Полы в комнатах, коридорах и кухне застелить линолеумом, цена линолеума 450руб/м</a:t>
            </a:r>
            <a:r>
              <a:rPr lang="ru-RU" sz="2000" b="1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Полы в ванной и туалете выложить кафельной плиткой 0,2х0,4м по цене 80руб/шт.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6"/>
          <p:cNvSpPr txBox="1">
            <a:spLocks noGrp="1"/>
          </p:cNvSpPr>
          <p:nvPr>
            <p:ph type="title"/>
          </p:nvPr>
        </p:nvSpPr>
        <p:spPr>
          <a:xfrm>
            <a:off x="1214414" y="0"/>
            <a:ext cx="822960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Описание задачи:</a:t>
            </a:r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1142976" y="6357958"/>
            <a:ext cx="714380" cy="2857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286776" y="6429396"/>
            <a:ext cx="642942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297106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Работу выполнили ученики МБОУ «Гимназия №1»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города Ноябрьск ЯНАО: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1571604" y="3071810"/>
            <a:ext cx="592935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0850" algn="l"/>
              </a:tabLst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Царегородцева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Юлия 6в класс, 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085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Дубовая Элеонора 6в класс, 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085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Хазов Кирилл 6в класс, 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085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Колосова Анна 6г класс, 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0850" algn="l"/>
              </a:tabLst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Мирзаева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Элина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6г класс.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57390" y="5715016"/>
            <a:ext cx="67866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u="sng" dirty="0" smtClean="0"/>
              <a:t>Руководители проекта:</a:t>
            </a:r>
          </a:p>
          <a:p>
            <a:pPr marL="342900" indent="-342900">
              <a:buAutoNum type="arabicPeriod"/>
            </a:pPr>
            <a:r>
              <a:rPr lang="ru-RU" i="1" dirty="0" err="1" smtClean="0"/>
              <a:t>Комаргородская</a:t>
            </a:r>
            <a:r>
              <a:rPr lang="ru-RU" i="1" dirty="0" smtClean="0"/>
              <a:t> Любовь Андреевна – учитель математики</a:t>
            </a:r>
          </a:p>
          <a:p>
            <a:pPr marL="342900" indent="-342900"/>
            <a:r>
              <a:rPr lang="ru-RU" i="1" dirty="0" smtClean="0"/>
              <a:t>2.    </a:t>
            </a:r>
            <a:r>
              <a:rPr lang="ru-RU" i="1" dirty="0" err="1" smtClean="0"/>
              <a:t>Сагитова</a:t>
            </a:r>
            <a:r>
              <a:rPr lang="ru-RU" i="1" dirty="0" smtClean="0"/>
              <a:t> Ирина </a:t>
            </a:r>
            <a:r>
              <a:rPr lang="ru-RU" i="1" dirty="0" err="1" smtClean="0"/>
              <a:t>Мидгатовна</a:t>
            </a:r>
            <a:r>
              <a:rPr lang="ru-RU" i="1" dirty="0" smtClean="0"/>
              <a:t> – учитель информатики</a:t>
            </a:r>
            <a:endParaRPr lang="ru-RU" i="1" dirty="0"/>
          </a:p>
        </p:txBody>
      </p:sp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8501090" y="6357958"/>
            <a:ext cx="500066" cy="35719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0"/>
            <a:duotone>
              <a:schemeClr val="bg2">
                <a:shade val="9000"/>
                <a:satMod val="300000"/>
              </a:schemeClr>
              <a:schemeClr val="bg2">
                <a:tint val="90000"/>
                <a:satMod val="225000"/>
              </a:schemeClr>
            </a:duotone>
            <a:lum/>
          </a:blip>
          <a:srcRect/>
          <a:tile tx="0" ty="0" sx="90000" sy="90000" flip="xy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3714744" y="642918"/>
            <a:ext cx="142876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pSp>
        <p:nvGrpSpPr>
          <p:cNvPr id="138" name="Группа 137"/>
          <p:cNvGrpSpPr/>
          <p:nvPr/>
        </p:nvGrpSpPr>
        <p:grpSpPr>
          <a:xfrm>
            <a:off x="285720" y="357166"/>
            <a:ext cx="8727578" cy="4226984"/>
            <a:chOff x="285720" y="714356"/>
            <a:chExt cx="8727578" cy="4226984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571472" y="928670"/>
              <a:ext cx="8143932" cy="3857652"/>
            </a:xfrm>
            <a:prstGeom prst="rect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6" name="Прямая соединительная линия 5"/>
            <p:cNvCxnSpPr/>
            <p:nvPr/>
          </p:nvCxnSpPr>
          <p:spPr>
            <a:xfrm rot="5400000">
              <a:off x="1000894" y="2856702"/>
              <a:ext cx="3857652" cy="1588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rot="5400000">
              <a:off x="3787770" y="2855908"/>
              <a:ext cx="3857652" cy="1588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2928926" y="3071810"/>
              <a:ext cx="2786082" cy="1588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5715008" y="2643182"/>
              <a:ext cx="3000396" cy="1588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>
              <a:off x="6286512" y="3714752"/>
              <a:ext cx="2143140" cy="1588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6215074" y="2428868"/>
              <a:ext cx="6429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500826" y="4572008"/>
              <a:ext cx="6429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286512" y="2500306"/>
              <a:ext cx="6429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500826" y="4572008"/>
              <a:ext cx="71438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ru-RU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429388" y="2500306"/>
              <a:ext cx="71438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ru-RU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929058" y="2928934"/>
              <a:ext cx="71438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ru-RU" dirty="0"/>
            </a:p>
          </p:txBody>
        </p:sp>
        <p:sp>
          <p:nvSpPr>
            <p:cNvPr id="21" name="TextBox 20"/>
            <p:cNvSpPr txBox="1"/>
            <p:nvPr/>
          </p:nvSpPr>
          <p:spPr>
            <a:xfrm rot="5400000">
              <a:off x="2643174" y="3429000"/>
              <a:ext cx="50006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ru-RU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071538" y="857232"/>
              <a:ext cx="142876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ru-RU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786578" y="714356"/>
              <a:ext cx="142876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ru-RU" dirty="0"/>
            </a:p>
          </p:txBody>
        </p:sp>
        <p:grpSp>
          <p:nvGrpSpPr>
            <p:cNvPr id="31" name="Группа 30"/>
            <p:cNvGrpSpPr/>
            <p:nvPr/>
          </p:nvGrpSpPr>
          <p:grpSpPr>
            <a:xfrm>
              <a:off x="1071538" y="857232"/>
              <a:ext cx="1428760" cy="142876"/>
              <a:chOff x="1071538" y="857232"/>
              <a:chExt cx="1428760" cy="142876"/>
            </a:xfrm>
          </p:grpSpPr>
          <p:sp>
            <p:nvSpPr>
              <p:cNvPr id="27" name="Прямоугольник 26"/>
              <p:cNvSpPr/>
              <p:nvPr/>
            </p:nvSpPr>
            <p:spPr>
              <a:xfrm>
                <a:off x="1071538" y="857232"/>
                <a:ext cx="1428760" cy="142876"/>
              </a:xfrm>
              <a:prstGeom prst="rect">
                <a:avLst/>
              </a:prstGeom>
              <a:noFill/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9" name="Прямая соединительная линия 28"/>
              <p:cNvCxnSpPr>
                <a:stCxn id="27" idx="1"/>
                <a:endCxn id="27" idx="3"/>
              </p:cNvCxnSpPr>
              <p:nvPr/>
            </p:nvCxnSpPr>
            <p:spPr>
              <a:xfrm rot="10800000" flipH="1">
                <a:off x="1071538" y="928670"/>
                <a:ext cx="1428760" cy="1588"/>
              </a:xfrm>
              <a:prstGeom prst="line">
                <a:avLst/>
              </a:prstGeom>
              <a:ln w="63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" name="Группа 31"/>
            <p:cNvGrpSpPr/>
            <p:nvPr/>
          </p:nvGrpSpPr>
          <p:grpSpPr>
            <a:xfrm>
              <a:off x="3714744" y="857232"/>
              <a:ext cx="1428760" cy="142876"/>
              <a:chOff x="1071538" y="857232"/>
              <a:chExt cx="1428760" cy="142876"/>
            </a:xfrm>
          </p:grpSpPr>
          <p:sp>
            <p:nvSpPr>
              <p:cNvPr id="33" name="Прямоугольник 32"/>
              <p:cNvSpPr/>
              <p:nvPr/>
            </p:nvSpPr>
            <p:spPr>
              <a:xfrm>
                <a:off x="1071538" y="857232"/>
                <a:ext cx="1428760" cy="142876"/>
              </a:xfrm>
              <a:prstGeom prst="rect">
                <a:avLst/>
              </a:prstGeom>
              <a:noFill/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34" name="Прямая соединительная линия 33"/>
              <p:cNvCxnSpPr>
                <a:stCxn id="33" idx="1"/>
                <a:endCxn id="33" idx="3"/>
              </p:cNvCxnSpPr>
              <p:nvPr/>
            </p:nvCxnSpPr>
            <p:spPr>
              <a:xfrm rot="10800000" flipH="1">
                <a:off x="1071538" y="928670"/>
                <a:ext cx="1428760" cy="1588"/>
              </a:xfrm>
              <a:prstGeom prst="line">
                <a:avLst/>
              </a:prstGeom>
              <a:ln w="63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Группа 34"/>
            <p:cNvGrpSpPr/>
            <p:nvPr/>
          </p:nvGrpSpPr>
          <p:grpSpPr>
            <a:xfrm>
              <a:off x="6786578" y="857232"/>
              <a:ext cx="1428760" cy="142876"/>
              <a:chOff x="1071538" y="857232"/>
              <a:chExt cx="1428760" cy="142876"/>
            </a:xfrm>
          </p:grpSpPr>
          <p:sp>
            <p:nvSpPr>
              <p:cNvPr id="36" name="Прямоугольник 35"/>
              <p:cNvSpPr/>
              <p:nvPr/>
            </p:nvSpPr>
            <p:spPr>
              <a:xfrm>
                <a:off x="1071538" y="857232"/>
                <a:ext cx="1428760" cy="142876"/>
              </a:xfrm>
              <a:prstGeom prst="rect">
                <a:avLst/>
              </a:prstGeom>
              <a:noFill/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37" name="Прямая соединительная линия 36"/>
              <p:cNvCxnSpPr>
                <a:stCxn id="36" idx="1"/>
                <a:endCxn id="36" idx="3"/>
              </p:cNvCxnSpPr>
              <p:nvPr/>
            </p:nvCxnSpPr>
            <p:spPr>
              <a:xfrm rot="10800000" flipH="1">
                <a:off x="1071538" y="928670"/>
                <a:ext cx="1428760" cy="1588"/>
              </a:xfrm>
              <a:prstGeom prst="line">
                <a:avLst/>
              </a:prstGeom>
              <a:ln w="63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5" name="Прямая соединительная линия 44"/>
            <p:cNvCxnSpPr/>
            <p:nvPr/>
          </p:nvCxnSpPr>
          <p:spPr>
            <a:xfrm rot="5400000">
              <a:off x="4572794" y="3071016"/>
              <a:ext cx="14287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 rot="5400000">
              <a:off x="7073124" y="2642388"/>
              <a:ext cx="14287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 rot="5400000">
              <a:off x="7144562" y="4785528"/>
              <a:ext cx="14287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 rot="5400000">
              <a:off x="5506765" y="3351491"/>
              <a:ext cx="50006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ru-RU" dirty="0"/>
            </a:p>
          </p:txBody>
        </p:sp>
        <p:cxnSp>
          <p:nvCxnSpPr>
            <p:cNvPr id="65" name="Прямая соединительная линия 64"/>
            <p:cNvCxnSpPr/>
            <p:nvPr/>
          </p:nvCxnSpPr>
          <p:spPr>
            <a:xfrm>
              <a:off x="7358082" y="3500438"/>
              <a:ext cx="1357322" cy="1588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Прямая соединительная линия 68"/>
            <p:cNvCxnSpPr/>
            <p:nvPr/>
          </p:nvCxnSpPr>
          <p:spPr>
            <a:xfrm rot="10800000">
              <a:off x="7286644" y="3000372"/>
              <a:ext cx="133352" cy="261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Прямая соединительная линия 70"/>
            <p:cNvCxnSpPr/>
            <p:nvPr/>
          </p:nvCxnSpPr>
          <p:spPr>
            <a:xfrm rot="10800000">
              <a:off x="7286644" y="3143248"/>
              <a:ext cx="133352" cy="261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Прямая соединительная линия 73"/>
            <p:cNvCxnSpPr/>
            <p:nvPr/>
          </p:nvCxnSpPr>
          <p:spPr>
            <a:xfrm rot="10800000">
              <a:off x="7286644" y="4000504"/>
              <a:ext cx="133352" cy="261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Прямая соединительная линия 74"/>
            <p:cNvCxnSpPr/>
            <p:nvPr/>
          </p:nvCxnSpPr>
          <p:spPr>
            <a:xfrm rot="10800000">
              <a:off x="7286644" y="4143380"/>
              <a:ext cx="133352" cy="261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Прямая соединительная линия 80"/>
            <p:cNvCxnSpPr/>
            <p:nvPr/>
          </p:nvCxnSpPr>
          <p:spPr>
            <a:xfrm rot="16200000" flipV="1">
              <a:off x="2536018" y="3393280"/>
              <a:ext cx="500061" cy="28574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Прямая соединительная линия 87"/>
            <p:cNvCxnSpPr/>
            <p:nvPr/>
          </p:nvCxnSpPr>
          <p:spPr>
            <a:xfrm flipV="1">
              <a:off x="3857620" y="2857496"/>
              <a:ext cx="714380" cy="214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Прямая соединительная линия 94"/>
            <p:cNvCxnSpPr/>
            <p:nvPr/>
          </p:nvCxnSpPr>
          <p:spPr>
            <a:xfrm flipV="1">
              <a:off x="6357950" y="2357430"/>
              <a:ext cx="642942" cy="2857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Прямая соединительная линия 97"/>
            <p:cNvCxnSpPr/>
            <p:nvPr/>
          </p:nvCxnSpPr>
          <p:spPr>
            <a:xfrm flipV="1">
              <a:off x="6500826" y="4500570"/>
              <a:ext cx="642942" cy="2857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Прямая соединительная линия 100"/>
            <p:cNvCxnSpPr/>
            <p:nvPr/>
          </p:nvCxnSpPr>
          <p:spPr>
            <a:xfrm rot="10800000">
              <a:off x="2857488" y="3357562"/>
              <a:ext cx="133352" cy="261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Прямая соединительная линия 101"/>
            <p:cNvCxnSpPr/>
            <p:nvPr/>
          </p:nvCxnSpPr>
          <p:spPr>
            <a:xfrm rot="16200000" flipV="1">
              <a:off x="5322100" y="3393280"/>
              <a:ext cx="500061" cy="28574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Прямая соединительная линия 102"/>
            <p:cNvCxnSpPr/>
            <p:nvPr/>
          </p:nvCxnSpPr>
          <p:spPr>
            <a:xfrm rot="10800000">
              <a:off x="5643570" y="3286124"/>
              <a:ext cx="133352" cy="261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TextBox 103"/>
            <p:cNvSpPr txBox="1"/>
            <p:nvPr/>
          </p:nvSpPr>
          <p:spPr>
            <a:xfrm>
              <a:off x="3786182" y="1571612"/>
              <a:ext cx="13573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>
                  <a:hlinkClick r:id="rId3" action="ppaction://hlinksldjump"/>
                </a:rPr>
                <a:t>Комната</a:t>
              </a:r>
              <a:r>
                <a:rPr lang="ru-RU" dirty="0" smtClean="0">
                  <a:hlinkClick r:id="rId3" action="ppaction://hlinksldjump"/>
                </a:rPr>
                <a:t> 2</a:t>
              </a:r>
              <a:endParaRPr lang="ru-RU" dirty="0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1071538" y="1571612"/>
              <a:ext cx="13573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>
                  <a:hlinkClick r:id="rId4" action="ppaction://hlinksldjump"/>
                </a:rPr>
                <a:t>Комната</a:t>
              </a:r>
              <a:r>
                <a:rPr lang="ru-RU" dirty="0" smtClean="0">
                  <a:hlinkClick r:id="rId4" action="ppaction://hlinksldjump"/>
                </a:rPr>
                <a:t> 1</a:t>
              </a:r>
              <a:endParaRPr lang="ru-RU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3786182" y="3286124"/>
              <a:ext cx="13573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>
                  <a:hlinkClick r:id="rId5" action="ppaction://hlinksldjump"/>
                </a:rPr>
                <a:t>Коридор</a:t>
              </a:r>
              <a:r>
                <a:rPr lang="ru-RU" dirty="0" smtClean="0">
                  <a:hlinkClick r:id="rId5" action="ppaction://hlinksldjump"/>
                </a:rPr>
                <a:t> 1</a:t>
              </a:r>
              <a:endParaRPr lang="ru-RU" dirty="0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5857884" y="3286124"/>
              <a:ext cx="13573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>
                  <a:hlinkClick r:id="rId5" action="ppaction://hlinksldjump"/>
                </a:rPr>
                <a:t>Коридор</a:t>
              </a:r>
              <a:r>
                <a:rPr lang="ru-RU" dirty="0" smtClean="0">
                  <a:hlinkClick r:id="rId5" action="ppaction://hlinksldjump"/>
                </a:rPr>
                <a:t> 2</a:t>
              </a:r>
              <a:endParaRPr lang="ru-RU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6858016" y="1571612"/>
              <a:ext cx="135732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>
                  <a:hlinkClick r:id="rId6" action="ppaction://hlinksldjump"/>
                </a:rPr>
                <a:t>Кухня</a:t>
              </a:r>
              <a:endParaRPr lang="ru-RU" sz="1200" dirty="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7643834" y="3714752"/>
              <a:ext cx="7143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>
                  <a:hlinkClick r:id="rId7" action="ppaction://hlinksldjump"/>
                </a:rPr>
                <a:t>Ванная</a:t>
              </a:r>
              <a:r>
                <a:rPr lang="ru-RU" dirty="0" smtClean="0"/>
                <a:t> </a:t>
              </a:r>
              <a:endParaRPr lang="ru-RU" dirty="0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7643834" y="2857496"/>
              <a:ext cx="7143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>
                  <a:hlinkClick r:id="rId8" action="ppaction://hlinksldjump"/>
                </a:rPr>
                <a:t>Туалет</a:t>
              </a:r>
              <a:endParaRPr lang="ru-RU" sz="1200" dirty="0"/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1571604" y="1000108"/>
              <a:ext cx="50006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dirty="0" smtClean="0"/>
                <a:t>а</a:t>
              </a:r>
              <a:r>
                <a:rPr lang="en-US" sz="1000" dirty="0" smtClean="0"/>
                <a:t>=3</a:t>
              </a:r>
              <a:r>
                <a:rPr lang="ru-RU" sz="1000" dirty="0"/>
                <a:t>,</a:t>
              </a:r>
              <a:r>
                <a:rPr lang="en-US" sz="1000" dirty="0" smtClean="0"/>
                <a:t>5</a:t>
              </a:r>
              <a:endParaRPr lang="ru-RU" sz="1000" dirty="0"/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285720" y="2500306"/>
              <a:ext cx="338554" cy="440770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sz="1000" dirty="0" smtClean="0"/>
                <a:t>b</a:t>
              </a:r>
              <a:r>
                <a:rPr lang="ru-RU" sz="1000" dirty="0" smtClean="0"/>
                <a:t>=5,4</a:t>
              </a:r>
              <a:endParaRPr lang="ru-RU" sz="1000" dirty="0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714348" y="4572008"/>
              <a:ext cx="42862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S1</a:t>
              </a:r>
              <a:endParaRPr lang="ru-RU" sz="1200" dirty="0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571472" y="1142984"/>
              <a:ext cx="42862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S2</a:t>
              </a:r>
              <a:endParaRPr lang="ru-RU" sz="1200" dirty="0"/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714348" y="928670"/>
              <a:ext cx="42862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S3</a:t>
              </a:r>
              <a:endParaRPr lang="ru-RU" sz="1200" dirty="0"/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2428860" y="2714620"/>
              <a:ext cx="42862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S4</a:t>
              </a:r>
              <a:endParaRPr lang="ru-RU" sz="1200" dirty="0"/>
            </a:p>
          </p:txBody>
        </p:sp>
        <p:sp>
          <p:nvSpPr>
            <p:cNvPr id="119" name="Левая фигурная скобка 118"/>
            <p:cNvSpPr/>
            <p:nvPr/>
          </p:nvSpPr>
          <p:spPr>
            <a:xfrm>
              <a:off x="2714612" y="1000108"/>
              <a:ext cx="142876" cy="3714776"/>
            </a:xfrm>
            <a:prstGeom prst="leftBrac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Правая фигурная скобка 119"/>
            <p:cNvSpPr/>
            <p:nvPr/>
          </p:nvSpPr>
          <p:spPr>
            <a:xfrm>
              <a:off x="3000364" y="1000108"/>
              <a:ext cx="71438" cy="2000264"/>
            </a:xfrm>
            <a:prstGeom prst="rightBrac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3000364" y="4071942"/>
              <a:ext cx="42862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S10</a:t>
              </a:r>
              <a:endParaRPr lang="ru-RU" sz="1200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3071802" y="1214422"/>
              <a:ext cx="42862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S5</a:t>
              </a:r>
              <a:endParaRPr lang="ru-RU" sz="1200" dirty="0"/>
            </a:p>
          </p:txBody>
        </p:sp>
        <p:sp>
          <p:nvSpPr>
            <p:cNvPr id="123" name="Правая фигурная скобка 122"/>
            <p:cNvSpPr/>
            <p:nvPr/>
          </p:nvSpPr>
          <p:spPr>
            <a:xfrm>
              <a:off x="3000364" y="3143248"/>
              <a:ext cx="71438" cy="1571636"/>
            </a:xfrm>
            <a:prstGeom prst="rightBrac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3286116" y="2857496"/>
              <a:ext cx="42862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S9</a:t>
              </a:r>
              <a:endParaRPr lang="ru-RU" sz="1200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5286380" y="3857628"/>
              <a:ext cx="42862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S11</a:t>
              </a:r>
              <a:endParaRPr lang="ru-RU" sz="1200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3286116" y="1000108"/>
              <a:ext cx="42862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S7</a:t>
              </a:r>
              <a:endParaRPr lang="ru-RU" sz="1200" dirty="0"/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5286380" y="1214422"/>
              <a:ext cx="42862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S6</a:t>
              </a:r>
              <a:endParaRPr lang="ru-RU" sz="1200" dirty="0"/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5786446" y="928670"/>
              <a:ext cx="42862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S8</a:t>
              </a:r>
              <a:endParaRPr lang="ru-RU" sz="1200" dirty="0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8286776" y="2428868"/>
              <a:ext cx="42862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S14</a:t>
              </a:r>
              <a:endParaRPr lang="ru-RU" sz="1200" dirty="0"/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8286776" y="1214422"/>
              <a:ext cx="42862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S13</a:t>
              </a:r>
              <a:endParaRPr lang="ru-RU" sz="1200" dirty="0"/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5715008" y="1214422"/>
              <a:ext cx="42862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S12</a:t>
              </a:r>
              <a:endParaRPr lang="ru-RU" sz="1200" dirty="0"/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5786446" y="2643182"/>
              <a:ext cx="42862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S17</a:t>
              </a:r>
              <a:endParaRPr lang="ru-RU" sz="1200" dirty="0"/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7000892" y="3429000"/>
              <a:ext cx="42862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S18</a:t>
              </a:r>
              <a:endParaRPr lang="ru-RU" sz="1200" dirty="0"/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7643834" y="4572008"/>
              <a:ext cx="42862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S19</a:t>
              </a:r>
              <a:endParaRPr lang="ru-RU" sz="1200" dirty="0"/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6143636" y="4572008"/>
              <a:ext cx="42862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S15</a:t>
              </a:r>
              <a:endParaRPr lang="ru-RU" sz="1200" dirty="0"/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5715008" y="4572008"/>
              <a:ext cx="57150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a5=1</a:t>
              </a:r>
              <a:r>
                <a:rPr lang="ru-RU" sz="1000" dirty="0" smtClean="0"/>
                <a:t>,</a:t>
              </a:r>
              <a:r>
                <a:rPr lang="en-US" sz="1000" dirty="0" smtClean="0"/>
                <a:t>7</a:t>
              </a:r>
              <a:endParaRPr lang="ru-RU" sz="1000" dirty="0"/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7143768" y="1000108"/>
              <a:ext cx="50006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dirty="0" smtClean="0"/>
                <a:t>а</a:t>
              </a:r>
              <a:r>
                <a:rPr lang="en-US" sz="1000" dirty="0" smtClean="0"/>
                <a:t>=3</a:t>
              </a:r>
              <a:r>
                <a:rPr lang="ru-RU" sz="1000" dirty="0"/>
                <a:t>,</a:t>
              </a:r>
              <a:r>
                <a:rPr lang="en-US" sz="1000" dirty="0" smtClean="0"/>
                <a:t>5</a:t>
              </a:r>
              <a:endParaRPr lang="ru-RU" sz="1000" dirty="0"/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3000364" y="2143116"/>
              <a:ext cx="338554" cy="512208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sz="1000" dirty="0" smtClean="0"/>
                <a:t>b3</a:t>
              </a:r>
              <a:r>
                <a:rPr lang="ru-RU" sz="1000" dirty="0" smtClean="0"/>
                <a:t>=3</a:t>
              </a:r>
              <a:r>
                <a:rPr lang="en-US" sz="1000" dirty="0" smtClean="0"/>
                <a:t>,2</a:t>
              </a:r>
              <a:endParaRPr lang="ru-RU" sz="1000" dirty="0"/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4071934" y="1000108"/>
              <a:ext cx="50006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dirty="0" smtClean="0"/>
                <a:t>а</a:t>
              </a:r>
              <a:r>
                <a:rPr lang="en-US" sz="1000" dirty="0" smtClean="0"/>
                <a:t>=3</a:t>
              </a:r>
              <a:r>
                <a:rPr lang="ru-RU" sz="1000" dirty="0"/>
                <a:t>,</a:t>
              </a:r>
              <a:r>
                <a:rPr lang="en-US" sz="1000" dirty="0" smtClean="0"/>
                <a:t>5</a:t>
              </a:r>
              <a:endParaRPr lang="ru-RU" sz="1000" dirty="0"/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5715008" y="3857628"/>
              <a:ext cx="42862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S16</a:t>
              </a:r>
              <a:endParaRPr lang="ru-RU" sz="1200" dirty="0"/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5715008" y="2857496"/>
              <a:ext cx="338554" cy="500066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sz="1000" dirty="0" smtClean="0"/>
                <a:t>b2</a:t>
              </a:r>
              <a:r>
                <a:rPr lang="ru-RU" sz="1000" dirty="0" smtClean="0"/>
                <a:t>=</a:t>
              </a:r>
              <a:r>
                <a:rPr lang="en-US" sz="1000" dirty="0" smtClean="0"/>
                <a:t>2,6</a:t>
              </a:r>
              <a:endParaRPr lang="ru-RU" sz="1000" dirty="0"/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5643570" y="2428868"/>
              <a:ext cx="64294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dirty="0" smtClean="0"/>
                <a:t>а9</a:t>
              </a:r>
              <a:r>
                <a:rPr lang="en-US" sz="1000" dirty="0" smtClean="0"/>
                <a:t>=</a:t>
              </a:r>
              <a:r>
                <a:rPr lang="ru-RU" sz="1000" dirty="0" smtClean="0"/>
                <a:t>1,2</a:t>
              </a:r>
              <a:endParaRPr lang="ru-RU" sz="1000" dirty="0"/>
            </a:p>
          </p:txBody>
        </p:sp>
        <p:sp>
          <p:nvSpPr>
            <p:cNvPr id="158" name="TextBox 157"/>
            <p:cNvSpPr txBox="1"/>
            <p:nvPr/>
          </p:nvSpPr>
          <p:spPr>
            <a:xfrm rot="16200000">
              <a:off x="5338053" y="4377459"/>
              <a:ext cx="57150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dirty="0" smtClean="0"/>
                <a:t>а</a:t>
              </a:r>
              <a:r>
                <a:rPr lang="en-US" sz="1000" dirty="0" smtClean="0"/>
                <a:t>4=</a:t>
              </a:r>
              <a:r>
                <a:rPr lang="ru-RU" sz="1000" dirty="0" smtClean="0"/>
                <a:t>2</a:t>
              </a:r>
              <a:r>
                <a:rPr lang="en-US" sz="1000" dirty="0" smtClean="0"/>
                <a:t>,2</a:t>
              </a:r>
              <a:endParaRPr lang="ru-RU" sz="1000" dirty="0"/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8358214" y="2714620"/>
              <a:ext cx="338554" cy="655084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sz="1000" dirty="0" smtClean="0"/>
                <a:t>b4</a:t>
              </a:r>
              <a:r>
                <a:rPr lang="ru-RU" sz="1000" dirty="0" smtClean="0"/>
                <a:t>=</a:t>
              </a:r>
              <a:r>
                <a:rPr lang="en-US" sz="1000" dirty="0" smtClean="0"/>
                <a:t>0,8</a:t>
              </a:r>
              <a:endParaRPr lang="ru-RU" sz="1000" dirty="0"/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8358214" y="3857628"/>
              <a:ext cx="338554" cy="571504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sz="1000" dirty="0" smtClean="0"/>
                <a:t>b</a:t>
              </a:r>
              <a:r>
                <a:rPr lang="ru-RU" sz="1000" dirty="0" smtClean="0"/>
                <a:t>5=</a:t>
              </a:r>
              <a:r>
                <a:rPr lang="en-US" sz="1000" dirty="0" smtClean="0"/>
                <a:t>1</a:t>
              </a:r>
              <a:r>
                <a:rPr lang="ru-RU" sz="1000" dirty="0" smtClean="0"/>
                <a:t>,</a:t>
              </a:r>
              <a:r>
                <a:rPr lang="en-US" sz="1000" dirty="0" smtClean="0"/>
                <a:t>8</a:t>
              </a:r>
              <a:endParaRPr lang="ru-RU" sz="1000" dirty="0"/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8358214" y="1500174"/>
              <a:ext cx="338554" cy="655084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sz="1000" dirty="0" smtClean="0"/>
                <a:t>b1</a:t>
              </a:r>
              <a:r>
                <a:rPr lang="ru-RU" sz="1000" dirty="0" smtClean="0"/>
                <a:t>=</a:t>
              </a:r>
              <a:r>
                <a:rPr lang="en-US" sz="1000" dirty="0" smtClean="0"/>
                <a:t>2,8</a:t>
              </a:r>
              <a:endParaRPr lang="ru-RU" sz="1000" dirty="0"/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8143900" y="4572008"/>
              <a:ext cx="57150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a7=1</a:t>
              </a:r>
              <a:r>
                <a:rPr lang="ru-RU" sz="1000" dirty="0" smtClean="0"/>
                <a:t>,</a:t>
              </a:r>
              <a:r>
                <a:rPr lang="en-US" sz="1000" dirty="0" smtClean="0"/>
                <a:t>8</a:t>
              </a:r>
              <a:endParaRPr lang="ru-RU" sz="1000" dirty="0"/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8643966" y="2643182"/>
              <a:ext cx="369332" cy="655084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sz="1200" dirty="0" smtClean="0"/>
                <a:t>S23</a:t>
              </a:r>
              <a:endParaRPr lang="ru-RU" sz="1200" dirty="0"/>
            </a:p>
          </p:txBody>
        </p:sp>
        <p:sp>
          <p:nvSpPr>
            <p:cNvPr id="164" name="TextBox 163"/>
            <p:cNvSpPr txBox="1"/>
            <p:nvPr/>
          </p:nvSpPr>
          <p:spPr>
            <a:xfrm>
              <a:off x="8643966" y="3643314"/>
              <a:ext cx="369332" cy="655084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sz="1200" dirty="0" smtClean="0"/>
                <a:t>S22</a:t>
              </a:r>
              <a:endParaRPr lang="ru-RU" sz="1200" dirty="0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7215206" y="2428868"/>
              <a:ext cx="64294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a8=</a:t>
              </a:r>
              <a:r>
                <a:rPr lang="ru-RU" sz="1000" dirty="0" smtClean="0"/>
                <a:t>2,3</a:t>
              </a:r>
              <a:endParaRPr lang="ru-RU" sz="1000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6072198" y="2428868"/>
              <a:ext cx="42862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S</a:t>
              </a:r>
              <a:r>
                <a:rPr lang="ru-RU" sz="1200" dirty="0" smtClean="0"/>
                <a:t>27</a:t>
              </a:r>
              <a:endParaRPr lang="ru-RU" sz="1200" dirty="0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7715272" y="3500438"/>
              <a:ext cx="42862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S</a:t>
              </a:r>
              <a:r>
                <a:rPr lang="ru-RU" sz="1200" dirty="0" smtClean="0"/>
                <a:t>20</a:t>
              </a:r>
              <a:endParaRPr lang="ru-RU" sz="1200" dirty="0"/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7786710" y="2643182"/>
              <a:ext cx="42862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S</a:t>
              </a:r>
              <a:r>
                <a:rPr lang="ru-RU" sz="1200" dirty="0" smtClean="0"/>
                <a:t>24</a:t>
              </a:r>
              <a:endParaRPr lang="ru-RU" sz="1200" dirty="0"/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7286644" y="2786058"/>
              <a:ext cx="42862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S</a:t>
              </a:r>
              <a:r>
                <a:rPr lang="ru-RU" sz="1200" dirty="0" smtClean="0"/>
                <a:t>25</a:t>
              </a:r>
              <a:endParaRPr lang="ru-RU" sz="1200" dirty="0"/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7358082" y="4214818"/>
              <a:ext cx="42862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S</a:t>
              </a:r>
              <a:r>
                <a:rPr lang="ru-RU" sz="1200" dirty="0" smtClean="0"/>
                <a:t>26</a:t>
              </a:r>
              <a:endParaRPr lang="ru-RU" sz="1200" dirty="0"/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7715272" y="3286124"/>
              <a:ext cx="42862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S</a:t>
              </a:r>
              <a:r>
                <a:rPr lang="ru-RU" sz="1200" dirty="0" smtClean="0"/>
                <a:t>21</a:t>
              </a:r>
              <a:endParaRPr lang="ru-RU" sz="1200" dirty="0"/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3286116" y="3071810"/>
              <a:ext cx="42862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S9</a:t>
              </a:r>
              <a:endParaRPr lang="ru-RU" sz="1200" dirty="0"/>
            </a:p>
          </p:txBody>
        </p:sp>
      </p:grpSp>
      <p:sp>
        <p:nvSpPr>
          <p:cNvPr id="137" name="TextBox 136"/>
          <p:cNvSpPr txBox="1"/>
          <p:nvPr/>
        </p:nvSpPr>
        <p:spPr>
          <a:xfrm>
            <a:off x="285720" y="142852"/>
            <a:ext cx="8429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ПЛАН </a:t>
            </a:r>
            <a:r>
              <a:rPr lang="en-US" b="1" dirty="0" smtClean="0"/>
              <a:t>2</a:t>
            </a:r>
            <a:r>
              <a:rPr lang="ru-RU" b="1" dirty="0" smtClean="0"/>
              <a:t>-</a:t>
            </a:r>
            <a:r>
              <a:rPr lang="ru-RU" b="1" dirty="0" err="1" smtClean="0"/>
              <a:t>х</a:t>
            </a:r>
            <a:r>
              <a:rPr lang="ru-RU" b="1" dirty="0" smtClean="0"/>
              <a:t> КОМНАТНОЙ КВАРТИРЫ</a:t>
            </a:r>
            <a:endParaRPr lang="ru-RU" b="1" baseline="30000" dirty="0"/>
          </a:p>
        </p:txBody>
      </p:sp>
      <p:sp>
        <p:nvSpPr>
          <p:cNvPr id="139" name="TextBox 138"/>
          <p:cNvSpPr txBox="1"/>
          <p:nvPr/>
        </p:nvSpPr>
        <p:spPr>
          <a:xfrm>
            <a:off x="357126" y="4429132"/>
            <a:ext cx="87868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Высота комнат  </a:t>
            </a:r>
            <a:r>
              <a:rPr lang="en-US" sz="1200" b="1" u="sng" dirty="0" smtClean="0">
                <a:latin typeface="Times New Roman" pitchFamily="18" charset="0"/>
                <a:cs typeface="Times New Roman" pitchFamily="18" charset="0"/>
              </a:rPr>
              <a:t>h=2,5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Ширина окна </a:t>
            </a:r>
            <a:r>
              <a:rPr lang="ru-RU" sz="1200" b="1" u="sng" dirty="0" smtClean="0">
                <a:latin typeface="Times New Roman" pitchFamily="18" charset="0"/>
                <a:cs typeface="Times New Roman" pitchFamily="18" charset="0"/>
              </a:rPr>
              <a:t>а1=2,5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Высота окна </a:t>
            </a:r>
            <a:r>
              <a:rPr lang="en-US" sz="1200" b="1" u="sng" dirty="0" smtClean="0">
                <a:latin typeface="Times New Roman" pitchFamily="18" charset="0"/>
                <a:cs typeface="Times New Roman" pitchFamily="18" charset="0"/>
              </a:rPr>
              <a:t>h1=1,5</a:t>
            </a:r>
            <a:r>
              <a:rPr lang="en-US" sz="1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Ширина двери </a:t>
            </a:r>
            <a:r>
              <a:rPr lang="ru-RU" sz="1200" b="1" u="sng" dirty="0" smtClean="0">
                <a:latin typeface="Times New Roman" pitchFamily="18" charset="0"/>
                <a:cs typeface="Times New Roman" pitchFamily="18" charset="0"/>
              </a:rPr>
              <a:t>а2=0,8</a:t>
            </a:r>
            <a:r>
              <a:rPr lang="en-US" sz="1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Высота двери </a:t>
            </a:r>
            <a:r>
              <a:rPr lang="en-US" sz="1200" b="1" u="sng" dirty="0" smtClean="0">
                <a:latin typeface="Times New Roman" pitchFamily="18" charset="0"/>
                <a:cs typeface="Times New Roman" pitchFamily="18" charset="0"/>
              </a:rPr>
              <a:t>h2=2,1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Ширина двери для ванной и туалета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1200" b="1" u="sng" dirty="0" smtClean="0">
                <a:latin typeface="Times New Roman" pitchFamily="18" charset="0"/>
                <a:cs typeface="Times New Roman" pitchFamily="18" charset="0"/>
              </a:rPr>
              <a:t>a6=0,6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 Высота двери для ванной и туалета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1200" b="1" u="sng" dirty="0" smtClean="0">
                <a:latin typeface="Times New Roman" pitchFamily="18" charset="0"/>
                <a:cs typeface="Times New Roman" pitchFamily="18" charset="0"/>
              </a:rPr>
              <a:t>h6=2</a:t>
            </a:r>
          </a:p>
        </p:txBody>
      </p:sp>
      <p:sp>
        <p:nvSpPr>
          <p:cNvPr id="165" name="TextBox 164"/>
          <p:cNvSpPr txBox="1"/>
          <p:nvPr/>
        </p:nvSpPr>
        <p:spPr>
          <a:xfrm>
            <a:off x="4286248" y="5000636"/>
            <a:ext cx="1857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 smtClean="0"/>
          </a:p>
          <a:p>
            <a:endParaRPr lang="en-US" sz="1200" dirty="0" smtClean="0"/>
          </a:p>
        </p:txBody>
      </p:sp>
      <p:sp>
        <p:nvSpPr>
          <p:cNvPr id="167" name="TextBox 166"/>
          <p:cNvSpPr txBox="1"/>
          <p:nvPr/>
        </p:nvSpPr>
        <p:spPr>
          <a:xfrm>
            <a:off x="7858116" y="4857760"/>
            <a:ext cx="128588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latin typeface="Times New Roman" pitchFamily="18" charset="0"/>
                <a:cs typeface="Times New Roman" pitchFamily="18" charset="0"/>
                <a:hlinkClick r:id="rId9" action="ppaction://hlinkfile"/>
              </a:rPr>
              <a:t>Туалет</a:t>
            </a:r>
            <a:endParaRPr lang="ru-RU" sz="1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000" b="1" dirty="0" smtClean="0"/>
              <a:t> </a:t>
            </a:r>
            <a:r>
              <a:rPr lang="ru-RU" sz="1000" b="1" dirty="0" smtClean="0">
                <a:latin typeface="Arial Black" pitchFamily="34" charset="0"/>
              </a:rPr>
              <a:t>плитка на стены</a:t>
            </a:r>
            <a:endParaRPr lang="ru-RU" sz="1000" b="1" dirty="0" smtClean="0"/>
          </a:p>
          <a:p>
            <a:r>
              <a:rPr lang="en-US" sz="1200" dirty="0" smtClean="0"/>
              <a:t>S21=S24=a7h</a:t>
            </a:r>
            <a:endParaRPr lang="ru-RU" sz="1200" dirty="0" smtClean="0"/>
          </a:p>
          <a:p>
            <a:r>
              <a:rPr lang="en-US" sz="1200" dirty="0" smtClean="0"/>
              <a:t>S23=b4h</a:t>
            </a:r>
            <a:endParaRPr lang="ru-RU" sz="1200" dirty="0" smtClean="0"/>
          </a:p>
          <a:p>
            <a:r>
              <a:rPr lang="en-US" sz="1200" dirty="0" smtClean="0"/>
              <a:t>S25=b4h - a6h6</a:t>
            </a:r>
            <a:endParaRPr lang="ru-RU" sz="1200" dirty="0" smtClean="0"/>
          </a:p>
          <a:p>
            <a:r>
              <a:rPr lang="ru-RU" sz="1200" dirty="0" smtClean="0"/>
              <a:t> </a:t>
            </a:r>
            <a:r>
              <a:rPr lang="ru-RU" sz="1200" u="sng" dirty="0" smtClean="0"/>
              <a:t>плитка на пол</a:t>
            </a:r>
          </a:p>
          <a:p>
            <a:r>
              <a:rPr lang="ru-RU" sz="1200" u="sng" dirty="0" smtClean="0"/>
              <a:t>Плитка на </a:t>
            </a:r>
            <a:r>
              <a:rPr lang="ru-RU" sz="1200" u="sng" dirty="0" err="1" smtClean="0"/>
              <a:t>полотолок</a:t>
            </a:r>
            <a:endParaRPr lang="ru-RU" sz="1200" u="sng" dirty="0"/>
          </a:p>
        </p:txBody>
      </p:sp>
      <p:sp>
        <p:nvSpPr>
          <p:cNvPr id="97" name="TextBox 96"/>
          <p:cNvSpPr txBox="1"/>
          <p:nvPr/>
        </p:nvSpPr>
        <p:spPr>
          <a:xfrm>
            <a:off x="8643966" y="714356"/>
            <a:ext cx="307777" cy="78581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sz="800" dirty="0" smtClean="0"/>
              <a:t>плитка</a:t>
            </a:r>
            <a:endParaRPr lang="ru-RU" sz="800" dirty="0"/>
          </a:p>
        </p:txBody>
      </p:sp>
      <p:sp>
        <p:nvSpPr>
          <p:cNvPr id="99" name="TextBox 98"/>
          <p:cNvSpPr txBox="1"/>
          <p:nvPr/>
        </p:nvSpPr>
        <p:spPr>
          <a:xfrm rot="5400000">
            <a:off x="8025730" y="1832658"/>
            <a:ext cx="307777" cy="78581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sz="800" dirty="0" smtClean="0"/>
              <a:t>плитка</a:t>
            </a:r>
            <a:endParaRPr lang="ru-RU" sz="800" dirty="0"/>
          </a:p>
        </p:txBody>
      </p:sp>
      <p:sp>
        <p:nvSpPr>
          <p:cNvPr id="153" name="TextBox 152"/>
          <p:cNvSpPr txBox="1"/>
          <p:nvPr/>
        </p:nvSpPr>
        <p:spPr>
          <a:xfrm>
            <a:off x="357158" y="4857760"/>
            <a:ext cx="114300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latin typeface="Times New Roman" pitchFamily="18" charset="0"/>
                <a:cs typeface="Times New Roman" pitchFamily="18" charset="0"/>
                <a:hlinkClick r:id="rId9" action="ppaction://hlinkfile"/>
              </a:rPr>
              <a:t>Комната_1</a:t>
            </a:r>
            <a:endParaRPr lang="ru-RU" sz="1200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/>
          </a:p>
          <a:p>
            <a:r>
              <a:rPr lang="en-US" sz="1200" dirty="0" smtClean="0"/>
              <a:t>S1=ah</a:t>
            </a:r>
          </a:p>
          <a:p>
            <a:r>
              <a:rPr lang="en-US" sz="1200" dirty="0" smtClean="0"/>
              <a:t>S2=</a:t>
            </a:r>
            <a:r>
              <a:rPr lang="en-US" sz="1200" dirty="0" err="1" smtClean="0"/>
              <a:t>bh</a:t>
            </a:r>
            <a:endParaRPr lang="en-US" sz="1200" dirty="0" smtClean="0"/>
          </a:p>
          <a:p>
            <a:r>
              <a:rPr lang="en-US" sz="1200" dirty="0" smtClean="0"/>
              <a:t>S3=ah-a1h1</a:t>
            </a:r>
          </a:p>
          <a:p>
            <a:r>
              <a:rPr lang="en-US" sz="1200" dirty="0" smtClean="0"/>
              <a:t>S4=bh-a2h2</a:t>
            </a:r>
            <a:endParaRPr lang="ru-RU" sz="1200" dirty="0"/>
          </a:p>
        </p:txBody>
      </p:sp>
      <p:sp>
        <p:nvSpPr>
          <p:cNvPr id="154" name="TextBox 153"/>
          <p:cNvSpPr txBox="1"/>
          <p:nvPr/>
        </p:nvSpPr>
        <p:spPr>
          <a:xfrm>
            <a:off x="1428728" y="4857760"/>
            <a:ext cx="107157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latin typeface="Times New Roman" pitchFamily="18" charset="0"/>
                <a:cs typeface="Times New Roman" pitchFamily="18" charset="0"/>
                <a:hlinkClick r:id="rId9" action="ppaction://hlinkfile"/>
              </a:rPr>
              <a:t>Комната_2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/>
          </a:p>
          <a:p>
            <a:r>
              <a:rPr lang="en-US" sz="1200" dirty="0" smtClean="0"/>
              <a:t>S5=S6=b3h</a:t>
            </a:r>
          </a:p>
          <a:p>
            <a:r>
              <a:rPr lang="en-US" sz="1200" dirty="0" smtClean="0"/>
              <a:t>S7=S3=S8</a:t>
            </a:r>
            <a:endParaRPr lang="ru-RU" sz="1200" dirty="0" smtClean="0"/>
          </a:p>
          <a:p>
            <a:r>
              <a:rPr lang="en-US" sz="1200" dirty="0" smtClean="0"/>
              <a:t>S9=ah-a2h2</a:t>
            </a:r>
          </a:p>
          <a:p>
            <a:endParaRPr lang="ru-RU" sz="1200" dirty="0" smtClean="0"/>
          </a:p>
        </p:txBody>
      </p:sp>
      <p:sp>
        <p:nvSpPr>
          <p:cNvPr id="155" name="TextBox 154"/>
          <p:cNvSpPr txBox="1"/>
          <p:nvPr/>
        </p:nvSpPr>
        <p:spPr>
          <a:xfrm>
            <a:off x="2643174" y="4857760"/>
            <a:ext cx="157163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latin typeface="Times New Roman" pitchFamily="18" charset="0"/>
                <a:cs typeface="Times New Roman" pitchFamily="18" charset="0"/>
                <a:hlinkClick r:id="rId9" action="ppaction://hlinkfile"/>
              </a:rPr>
              <a:t>Коридор_1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/>
          </a:p>
          <a:p>
            <a:r>
              <a:rPr lang="en-US" sz="1200" dirty="0" smtClean="0"/>
              <a:t>S9=ah-a2h2</a:t>
            </a:r>
            <a:endParaRPr lang="ru-RU" sz="1200" dirty="0" smtClean="0"/>
          </a:p>
          <a:p>
            <a:r>
              <a:rPr lang="en-US" sz="1200" dirty="0" smtClean="0"/>
              <a:t>S10=S11=a4h - a2h2</a:t>
            </a:r>
            <a:endParaRPr lang="ru-RU" sz="1200" dirty="0" smtClean="0"/>
          </a:p>
          <a:p>
            <a:r>
              <a:rPr lang="en-US" sz="1200" dirty="0" smtClean="0"/>
              <a:t>S28=ah</a:t>
            </a:r>
            <a:endParaRPr lang="ru-RU" sz="1200" dirty="0" smtClean="0"/>
          </a:p>
          <a:p>
            <a:endParaRPr lang="ru-RU" sz="1200" dirty="0" smtClean="0"/>
          </a:p>
          <a:p>
            <a:endParaRPr lang="en-US" sz="1200" dirty="0" smtClean="0"/>
          </a:p>
          <a:p>
            <a:endParaRPr lang="ru-RU" sz="1200" dirty="0" smtClean="0"/>
          </a:p>
        </p:txBody>
      </p:sp>
      <p:sp>
        <p:nvSpPr>
          <p:cNvPr id="156" name="TextBox 155"/>
          <p:cNvSpPr txBox="1"/>
          <p:nvPr/>
        </p:nvSpPr>
        <p:spPr>
          <a:xfrm>
            <a:off x="4143372" y="4857760"/>
            <a:ext cx="142876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latin typeface="Times New Roman" pitchFamily="18" charset="0"/>
                <a:cs typeface="Times New Roman" pitchFamily="18" charset="0"/>
                <a:hlinkClick r:id="rId9" action="ppaction://hlinkfile"/>
              </a:rPr>
              <a:t>Коридор_2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200" dirty="0" smtClean="0"/>
          </a:p>
          <a:p>
            <a:r>
              <a:rPr lang="en-US" sz="1200" dirty="0" smtClean="0"/>
              <a:t>S15=a5h - a2h2</a:t>
            </a:r>
          </a:p>
          <a:p>
            <a:r>
              <a:rPr lang="en-US" sz="1200" dirty="0" smtClean="0"/>
              <a:t>S17=S15</a:t>
            </a:r>
          </a:p>
          <a:p>
            <a:r>
              <a:rPr lang="en-US" sz="1200" dirty="0" smtClean="0"/>
              <a:t>S16=b2h-a2h2</a:t>
            </a:r>
          </a:p>
          <a:p>
            <a:r>
              <a:rPr lang="en-US" sz="1200" dirty="0" smtClean="0"/>
              <a:t>S18=b2h-a6h6*2</a:t>
            </a:r>
          </a:p>
          <a:p>
            <a:endParaRPr lang="ru-RU" sz="1200" dirty="0" smtClean="0"/>
          </a:p>
        </p:txBody>
      </p:sp>
      <p:sp>
        <p:nvSpPr>
          <p:cNvPr id="157" name="TextBox 156"/>
          <p:cNvSpPr txBox="1"/>
          <p:nvPr/>
        </p:nvSpPr>
        <p:spPr>
          <a:xfrm>
            <a:off x="5429256" y="4857760"/>
            <a:ext cx="128588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latin typeface="Times New Roman" pitchFamily="18" charset="0"/>
                <a:cs typeface="Times New Roman" pitchFamily="18" charset="0"/>
                <a:hlinkClick r:id="rId9" action="ppaction://hlinkfile"/>
              </a:rPr>
              <a:t>Кухня</a:t>
            </a:r>
            <a:endParaRPr lang="ru-RU" sz="1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000" b="1" dirty="0" smtClean="0">
                <a:latin typeface="Arial Black" pitchFamily="34" charset="0"/>
              </a:rPr>
              <a:t>Обои на стены</a:t>
            </a:r>
            <a:endParaRPr lang="en-US" sz="1000" b="1" dirty="0" smtClean="0">
              <a:latin typeface="Arial Black" pitchFamily="34" charset="0"/>
            </a:endParaRPr>
          </a:p>
          <a:p>
            <a:r>
              <a:rPr lang="en-US" sz="1000" dirty="0" smtClean="0"/>
              <a:t>S8=ah - a1h1</a:t>
            </a:r>
          </a:p>
          <a:p>
            <a:r>
              <a:rPr lang="en-US" sz="1000" dirty="0" smtClean="0"/>
              <a:t>S12=hb1</a:t>
            </a:r>
            <a:endParaRPr lang="ru-RU" sz="1000" dirty="0" smtClean="0"/>
          </a:p>
          <a:p>
            <a:r>
              <a:rPr lang="en-US" sz="1000" dirty="0" smtClean="0"/>
              <a:t>S27=a9h-a2h</a:t>
            </a:r>
            <a:endParaRPr lang="ru-RU" sz="1000" dirty="0" smtClean="0"/>
          </a:p>
          <a:p>
            <a:pPr algn="ctr"/>
            <a:r>
              <a:rPr lang="ru-RU" sz="1000" dirty="0" smtClean="0">
                <a:latin typeface="Arial Black" pitchFamily="34" charset="0"/>
              </a:rPr>
              <a:t>Плитка на стены</a:t>
            </a:r>
            <a:endParaRPr lang="en-US" sz="1000" dirty="0" smtClean="0">
              <a:latin typeface="Arial Black" pitchFamily="34" charset="0"/>
            </a:endParaRPr>
          </a:p>
          <a:p>
            <a:r>
              <a:rPr lang="en-US" sz="1000" dirty="0" smtClean="0"/>
              <a:t>S14=ah-a2h2</a:t>
            </a:r>
          </a:p>
          <a:p>
            <a:r>
              <a:rPr lang="en-US" sz="1000" dirty="0" smtClean="0"/>
              <a:t>S13=hb1</a:t>
            </a:r>
            <a:endParaRPr lang="ru-RU" sz="1000" dirty="0" smtClean="0"/>
          </a:p>
          <a:p>
            <a:pPr algn="ctr"/>
            <a:r>
              <a:rPr lang="ru-RU" sz="1000" b="1" u="sng" dirty="0" smtClean="0"/>
              <a:t>Плитка на потолок</a:t>
            </a:r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</p:txBody>
      </p:sp>
      <p:sp>
        <p:nvSpPr>
          <p:cNvPr id="168" name="TextBox 167"/>
          <p:cNvSpPr txBox="1"/>
          <p:nvPr/>
        </p:nvSpPr>
        <p:spPr>
          <a:xfrm>
            <a:off x="6643702" y="4857760"/>
            <a:ext cx="121444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latin typeface="Times New Roman" pitchFamily="18" charset="0"/>
                <a:cs typeface="Times New Roman" pitchFamily="18" charset="0"/>
                <a:hlinkClick r:id="rId9" action="ppaction://hlinkfile"/>
              </a:rPr>
              <a:t>Ванная</a:t>
            </a:r>
            <a:r>
              <a:rPr lang="ru-RU" sz="12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 smtClean="0">
                <a:latin typeface="Arial Black" pitchFamily="34" charset="0"/>
              </a:rPr>
              <a:t>плитка  на стены</a:t>
            </a:r>
            <a:endParaRPr lang="ru-RU" sz="1000" b="1" u="sng" dirty="0" smtClean="0"/>
          </a:p>
          <a:p>
            <a:r>
              <a:rPr lang="en-US" sz="1200" dirty="0" smtClean="0"/>
              <a:t>S19=S20=a7h</a:t>
            </a:r>
          </a:p>
          <a:p>
            <a:r>
              <a:rPr lang="en-US" sz="1200" dirty="0" smtClean="0"/>
              <a:t>S22=b5h</a:t>
            </a:r>
          </a:p>
          <a:p>
            <a:r>
              <a:rPr lang="en-US" sz="1200" dirty="0" smtClean="0"/>
              <a:t>S26=b5h-a6h6</a:t>
            </a:r>
            <a:endParaRPr lang="ru-RU" sz="1200" dirty="0" smtClean="0"/>
          </a:p>
          <a:p>
            <a:pPr indent="85725"/>
            <a:r>
              <a:rPr lang="ru-RU" sz="1000" b="1" u="sng" dirty="0" smtClean="0"/>
              <a:t>Плитка на пол</a:t>
            </a:r>
          </a:p>
          <a:p>
            <a:pPr marL="85725"/>
            <a:r>
              <a:rPr lang="ru-RU" sz="1000" b="1" u="sng" dirty="0" smtClean="0"/>
              <a:t>Плитка на потолок</a:t>
            </a:r>
            <a:endParaRPr lang="en-US" sz="1000" b="1" u="sng" dirty="0" smtClean="0"/>
          </a:p>
        </p:txBody>
      </p:sp>
      <p:sp>
        <p:nvSpPr>
          <p:cNvPr id="150" name="TextBox 149"/>
          <p:cNvSpPr txBox="1"/>
          <p:nvPr/>
        </p:nvSpPr>
        <p:spPr>
          <a:xfrm>
            <a:off x="214282" y="6072206"/>
            <a:ext cx="47863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hlinkClick r:id="rId9" action="ppaction://hlinkfile"/>
              </a:rPr>
              <a:t>Потолки</a:t>
            </a:r>
            <a:r>
              <a:rPr lang="ru-RU" sz="1400" b="1" dirty="0" smtClean="0"/>
              <a:t> </a:t>
            </a:r>
            <a:r>
              <a:rPr lang="ru-RU" sz="1200" dirty="0" smtClean="0"/>
              <a:t>(обои</a:t>
            </a:r>
            <a:r>
              <a:rPr lang="ru-RU" sz="1200" dirty="0" smtClean="0"/>
              <a:t>)                       </a:t>
            </a:r>
            <a:r>
              <a:rPr lang="ru-RU" sz="1400" b="1" dirty="0" smtClean="0">
                <a:hlinkClick r:id="rId9" action="ppaction://hlinkfile"/>
              </a:rPr>
              <a:t>Линолеум</a:t>
            </a:r>
            <a:endParaRPr lang="ru-RU" sz="1400" b="1" dirty="0"/>
          </a:p>
        </p:txBody>
      </p:sp>
      <p:sp>
        <p:nvSpPr>
          <p:cNvPr id="148" name="TextBox 147"/>
          <p:cNvSpPr txBox="1"/>
          <p:nvPr/>
        </p:nvSpPr>
        <p:spPr>
          <a:xfrm>
            <a:off x="4000496" y="4214818"/>
            <a:ext cx="642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S28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1285860"/>
            <a:ext cx="8229600" cy="4000528"/>
          </a:xfrm>
        </p:spPr>
        <p:txBody>
          <a:bodyPr>
            <a:noAutofit/>
          </a:bodyPr>
          <a:lstStyle/>
          <a:p>
            <a:pPr algn="l">
              <a:lnSpc>
                <a:spcPct val="130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1. Выбрать обои для оклеивания стен в каждой комнате , в коридорах и на кухни.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2. Вычислить площадь стен в каждой комнате, в коридорах и на кухни.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3. Вычислить количество рулонов каждого вида обоев.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4. Выбрать потолочную плитку для облицовки потолков кухни, туалета и ванной.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5. Вычислить площадь потолков кухни, туалета и ванной.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6. Вычислить количество плиток для потолков кухни, туалета и ванной.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7. Выбрать линолеум для полов в каждой комнате , в коридорах и на кухни.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8. Вычислить площадь полов в каждой комнате , в коридорах и на кухни.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9. Выбрать плитку для полов в туалете и ванной.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10.Вычислить площадь полов в туалете и ванной.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11.Вычислить количество плиток для полов в туалете и ванной.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12.Выбрать обои для потолков в каждой комнате и в коридорах.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13.Вычислить площадь потолков в каждой комнате и в коридорах.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14.Вычислить количество обоев для потолков в каждой комнате и в коридорах.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15. Вычислить стоимость материалов для ремонта.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85852" y="214290"/>
            <a:ext cx="69294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План проведения проекта </a:t>
            </a:r>
            <a:endParaRPr lang="ru-RU" sz="4000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1142976" y="6357958"/>
            <a:ext cx="714380" cy="2857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286776" y="6429396"/>
            <a:ext cx="642942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1643050"/>
            <a:ext cx="7772400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Обои в комнатах, коридорах и кухне:</a:t>
            </a:r>
            <a:br>
              <a:rPr lang="ru-RU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1857364"/>
            <a:ext cx="7929618" cy="17526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1.Узнать сколько обоев нужно на 1 комнату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2.Узнать сколько обоев нужно на 2 комнату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3. Узнать сколько обоев нужно на коридоры</a:t>
            </a: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1142976" y="6357958"/>
            <a:ext cx="714380" cy="2857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286776" y="6429396"/>
            <a:ext cx="642942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2" descr="http://im0-tub-ru.yandex.net/i?id=469632379-63-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1934" y="4214818"/>
            <a:ext cx="1733554" cy="21314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Размеры: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Комната 1:     5,4х3,5 м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Комната 2:     3,2х3,5 м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Коридор 1:     2,2х3,5 м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Коридор 2:     1,7х2,6 м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Высота стен:  2,5 м</a:t>
            </a:r>
          </a:p>
          <a:p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1142976" y="6357958"/>
            <a:ext cx="714380" cy="2857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286776" y="6429396"/>
            <a:ext cx="642942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 descr="http://im0-tub-ru.yandex.net/i?id=469632379-63-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1934" y="4572008"/>
            <a:ext cx="1733554" cy="21314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Расчет стоимости обоев для комнаты 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447800"/>
            <a:ext cx="786215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Площадь стен  комнаты 1: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5,4х2,5+3,5х2,5+(5,4х2,5-0,8х2,2)+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+(3,5х2,5-2,5х1,5) =39(м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одном рулоне 10м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обоев, понадобиться 4 рулона.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Итого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2340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9360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6" name="Формула" r:id="rId3" imgW="114120" imgH="215640" progId="Equation.3">
              <p:embed/>
            </p:oleObj>
          </a:graphicData>
        </a:graphic>
      </p:graphicFrame>
      <p:sp>
        <p:nvSpPr>
          <p:cNvPr id="5" name="Управляющая кнопка: назад 4">
            <a:hlinkClick r:id="rId4" action="ppaction://hlinksldjump" highlightClick="1"/>
          </p:cNvPr>
          <p:cNvSpPr/>
          <p:nvPr/>
        </p:nvSpPr>
        <p:spPr>
          <a:xfrm>
            <a:off x="1142976" y="6357958"/>
            <a:ext cx="714380" cy="2857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286776" y="6429396"/>
            <a:ext cx="642942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Площадь стен комнаты 2: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3,2х2,5х2+(3,5х2,5-2,5х1,5)+(3,5х2,5-0,8х2,2)=28(м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одном рулоне 10м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обоев, понадобиться 3 рулона.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Итого: 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2200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6600р.</a:t>
            </a:r>
          </a:p>
          <a:p>
            <a:endParaRPr lang="ru-RU" baseline="30000" dirty="0" smtClean="0"/>
          </a:p>
          <a:p>
            <a:endParaRPr lang="ru-RU" baseline="30000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1142976" y="6357958"/>
            <a:ext cx="857256" cy="2857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357290" y="214290"/>
            <a:ext cx="7498080" cy="1143000"/>
          </a:xfrm>
          <a:prstGeom prst="rect">
            <a:avLst/>
          </a:prstGeom>
        </p:spPr>
        <p:txBody>
          <a:bodyPr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Расчет стоимости обоев для комнаты 2</a:t>
            </a:r>
            <a:endParaRPr kumimoji="0" lang="ru-RU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215338" y="6357958"/>
            <a:ext cx="714380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591</TotalTime>
  <Words>1491</Words>
  <Application>Microsoft Office PowerPoint</Application>
  <PresentationFormat>Экран (4:3)</PresentationFormat>
  <Paragraphs>310</Paragraphs>
  <Slides>30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2" baseType="lpstr">
      <vt:lpstr>Солнцестояние</vt:lpstr>
      <vt:lpstr>Формула</vt:lpstr>
      <vt:lpstr>Калькуляция расходов на материалы для осуществления капитального ремонта в двухкомнатной квартире   </vt:lpstr>
      <vt:lpstr>Слайд 2</vt:lpstr>
      <vt:lpstr>Описание задачи:</vt:lpstr>
      <vt:lpstr>Слайд 4</vt:lpstr>
      <vt:lpstr> 1. Выбрать обои для оклеивания стен в каждой комнате , в коридорах и на кухни.  2. Вычислить площадь стен в каждой комнате, в коридорах и на кухни.  3. Вычислить количество рулонов каждого вида обоев.  4. Выбрать потолочную плитку для облицовки потолков кухни, туалета и ванной.  5. Вычислить площадь потолков кухни, туалета и ванной.  6. Вычислить количество плиток для потолков кухни, туалета и ванной.  7. Выбрать линолеум для полов в каждой комнате , в коридорах и на кухни.  8. Вычислить площадь полов в каждой комнате , в коридорах и на кухни.  9. Выбрать плитку для полов в туалете и ванной.  10.Вычислить площадь полов в туалете и ванной.  11.Вычислить количество плиток для полов в туалете и ванной.  12.Выбрать обои для потолков в каждой комнате и в коридорах.  13.Вычислить площадь потолков в каждой комнате и в коридорах.  14.Вычислить количество обоев для потолков в каждой комнате и в коридорах.  15. Вычислить стоимость материалов для ремонта.</vt:lpstr>
      <vt:lpstr>Обои в комнатах, коридорах и кухне:  </vt:lpstr>
      <vt:lpstr>Размеры:</vt:lpstr>
      <vt:lpstr>Расчет стоимости обоев для комнаты 1</vt:lpstr>
      <vt:lpstr>Слайд 9</vt:lpstr>
      <vt:lpstr>Расчет стоимости обоев для коридоров</vt:lpstr>
      <vt:lpstr>Слайд 11</vt:lpstr>
      <vt:lpstr>Всего денег на покупку обоев для оклеивания стен:</vt:lpstr>
      <vt:lpstr>Расходы на плитку:</vt:lpstr>
      <vt:lpstr>Расход стоимости  плитки для облицовки стен туалета</vt:lpstr>
      <vt:lpstr>Слайд 15</vt:lpstr>
      <vt:lpstr>Расчет средств на плитку для пола в ванной и туалете</vt:lpstr>
      <vt:lpstr>Расчет стоимости облицовочной плитки на кухне (2 стены)</vt:lpstr>
      <vt:lpstr>Общая стоимость облицовочной плитки в кухне, туалете и ванной</vt:lpstr>
      <vt:lpstr> Стоимость пластиковых плиток для потолков:</vt:lpstr>
      <vt:lpstr>Слайд 20</vt:lpstr>
      <vt:lpstr>Расход средств на потолочную плитку на кухне, в ванной, туалете:</vt:lpstr>
      <vt:lpstr>Расчет расходов на линолеум</vt:lpstr>
      <vt:lpstr>Расчет стоимости линолеума в  комнате 1</vt:lpstr>
      <vt:lpstr>Расчет стоимости линолеума  в комнате 2</vt:lpstr>
      <vt:lpstr>Расчет стоимости линолеума в коридоре 1</vt:lpstr>
      <vt:lpstr>Слайд 26</vt:lpstr>
      <vt:lpstr>Слайд 27</vt:lpstr>
      <vt:lpstr>Расход денег на покупку линолеума.</vt:lpstr>
      <vt:lpstr>Общая стоимость материалов на ремонт двухкомнатной квартиры  </vt:lpstr>
      <vt:lpstr>Работу выполнили ученики МБОУ «Гимназия №1»  города Ноябрьск ЯНАО:</vt:lpstr>
    </vt:vector>
  </TitlesOfParts>
  <Company>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PC</dc:creator>
  <cp:lastModifiedBy>PC</cp:lastModifiedBy>
  <cp:revision>132</cp:revision>
  <dcterms:created xsi:type="dcterms:W3CDTF">2013-01-16T17:22:58Z</dcterms:created>
  <dcterms:modified xsi:type="dcterms:W3CDTF">2013-01-28T18:55:35Z</dcterms:modified>
</cp:coreProperties>
</file>