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81" r:id="rId8"/>
    <p:sldId id="272" r:id="rId9"/>
    <p:sldId id="290" r:id="rId10"/>
    <p:sldId id="282" r:id="rId11"/>
    <p:sldId id="273" r:id="rId12"/>
    <p:sldId id="283" r:id="rId13"/>
    <p:sldId id="264" r:id="rId14"/>
    <p:sldId id="285" r:id="rId15"/>
    <p:sldId id="262" r:id="rId16"/>
    <p:sldId id="277" r:id="rId17"/>
    <p:sldId id="284" r:id="rId18"/>
    <p:sldId id="265" r:id="rId19"/>
    <p:sldId id="269" r:id="rId20"/>
    <p:sldId id="286" r:id="rId21"/>
    <p:sldId id="287" r:id="rId22"/>
    <p:sldId id="270" r:id="rId23"/>
    <p:sldId id="274" r:id="rId24"/>
    <p:sldId id="278" r:id="rId25"/>
    <p:sldId id="279" r:id="rId26"/>
    <p:sldId id="276" r:id="rId27"/>
    <p:sldId id="288" r:id="rId28"/>
    <p:sldId id="28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6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file:///G:\&#1054;&#1058;&#1050;&#1056;&#1067;&#1058;&#1067;&#1049;%20&#1059;&#1056;&#1054;&#1050;\&#1101;&#1083;&#1077;&#1084;&#1077;&#1085;&#1090;&#1072;&#1088;&#1085;&#1086;.mp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G:\&#1054;&#1058;&#1050;&#1056;&#1067;&#1058;&#1067;&#1049;%20&#1059;&#1056;&#1054;&#1050;\&#1079;&#1072;&#1087;&#1091;&#1090;&#1072;&#1085;&#1085;&#1072;&#1103;%20&#1080;&#1089;&#1090;&#1086;&#1088;&#1080;&#1103;.mp4" TargetMode="Externa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Дело о пропавшей бандероли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12364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51155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737048" y="1772816"/>
            <a:ext cx="1224136" cy="11855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3528" y="2958331"/>
            <a:ext cx="30243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одушевленность/</a:t>
            </a:r>
          </a:p>
          <a:p>
            <a:pPr algn="ctr"/>
            <a:r>
              <a:rPr lang="ru-RU" sz="2400" dirty="0" smtClean="0"/>
              <a:t>неодушевленность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022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5351" y="0"/>
            <a:ext cx="3024336" cy="40190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52119"/>
            <a:ext cx="5688632" cy="46383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Суперагенты майора Томина договорились встретиться в кафе снежинка  </a:t>
            </a:r>
            <a:r>
              <a:rPr lang="ru-RU" sz="3600" b="1" dirty="0"/>
              <a:t>неподалеку от </a:t>
            </a:r>
            <a:r>
              <a:rPr lang="ru-RU" sz="3600" b="1" dirty="0" smtClean="0"/>
              <a:t>гостиницы космос. </a:t>
            </a:r>
            <a:br>
              <a:rPr lang="ru-RU" sz="3600" b="1" dirty="0" smtClean="0"/>
            </a:br>
            <a:r>
              <a:rPr lang="ru-RU" sz="3600" b="1" dirty="0" smtClean="0"/>
              <a:t>Один в руках должен был держать  газету правда, другой – газету труд. 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645024"/>
            <a:ext cx="23812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7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0343" y="404663"/>
            <a:ext cx="351155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403648" y="1379389"/>
            <a:ext cx="1512168" cy="8974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763688" y="1379389"/>
            <a:ext cx="2160240" cy="219362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060457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3559561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Собственное/</a:t>
            </a:r>
          </a:p>
          <a:p>
            <a:pPr algn="ctr"/>
            <a:r>
              <a:rPr lang="ru-RU" sz="2800" dirty="0" smtClean="0"/>
              <a:t>нарицательное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766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4272"/>
            <a:ext cx="4684072" cy="416882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908720"/>
            <a:ext cx="3226560" cy="24199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333911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Плющ?, рож?, трудных задач?, много туч?, смерч?, меч?, </a:t>
            </a:r>
            <a:r>
              <a:rPr lang="ru-RU" sz="3600" b="1" dirty="0" err="1"/>
              <a:t>полноч</a:t>
            </a:r>
            <a:r>
              <a:rPr lang="ru-RU" sz="3600" b="1" dirty="0"/>
              <a:t>?, ключ?.</a:t>
            </a:r>
          </a:p>
        </p:txBody>
      </p:sp>
    </p:spTree>
    <p:extLst>
      <p:ext uri="{BB962C8B-B14F-4D97-AF65-F5344CB8AC3E}">
        <p14:creationId xmlns:p14="http://schemas.microsoft.com/office/powerpoint/2010/main" xmlns="" val="5870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0343" y="404663"/>
            <a:ext cx="351155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403648" y="1379389"/>
            <a:ext cx="1512168" cy="8974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763688" y="1379389"/>
            <a:ext cx="2160240" cy="219362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060457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9160" y="3548286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Собственное/</a:t>
            </a:r>
          </a:p>
          <a:p>
            <a:pPr algn="ctr"/>
            <a:r>
              <a:rPr lang="ru-RU" sz="2800" dirty="0" smtClean="0"/>
              <a:t>нарицательное</a:t>
            </a:r>
            <a:endParaRPr lang="ru-RU" sz="2800" dirty="0"/>
          </a:p>
        </p:txBody>
      </p:sp>
      <p:cxnSp>
        <p:nvCxnSpPr>
          <p:cNvPr id="4" name="Прямая со стрелкой 3"/>
          <p:cNvCxnSpPr>
            <a:stCxn id="3" idx="2"/>
          </p:cNvCxnSpPr>
          <p:nvPr/>
        </p:nvCxnSpPr>
        <p:spPr>
          <a:xfrm>
            <a:off x="4572000" y="1371600"/>
            <a:ext cx="1152128" cy="16973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60032" y="3057685"/>
            <a:ext cx="2304256" cy="95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склонение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139952" y="1379389"/>
            <a:ext cx="72008" cy="10968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83496" y="2524044"/>
            <a:ext cx="1432520" cy="952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7286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9123458" cy="61206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5646" y="2420888"/>
            <a:ext cx="5760640" cy="259228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</a:rPr>
              <a:t>Куда: 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/>
              </a:rPr>
              <a:t>бейкер</a:t>
            </a:r>
            <a:r>
              <a:rPr lang="ru-RU" sz="3600" dirty="0">
                <a:solidFill>
                  <a:schemeClr val="bg1"/>
                </a:solidFill>
                <a:effectLst/>
              </a:rPr>
              <a:t>-стрит, 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221-б  </a:t>
            </a:r>
            <a:br>
              <a:rPr lang="ru-RU" sz="3600" dirty="0" smtClean="0">
                <a:solidFill>
                  <a:schemeClr val="bg1"/>
                </a:solidFill>
                <a:effectLst/>
              </a:rPr>
            </a:br>
            <a:r>
              <a:rPr lang="ru-RU" sz="3600" dirty="0">
                <a:solidFill>
                  <a:schemeClr val="bg1"/>
                </a:solidFill>
                <a:effectLst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           </a:t>
            </a:r>
            <a:r>
              <a:rPr lang="ru-RU" sz="3600" dirty="0" err="1" smtClean="0">
                <a:solidFill>
                  <a:schemeClr val="bg1"/>
                </a:solidFill>
                <a:effectLst/>
              </a:rPr>
              <a:t>лондон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effectLst/>
              </a:rPr>
              <a:t>англия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</a:rPr>
              <a:t> Кому</a:t>
            </a:r>
            <a:r>
              <a:rPr lang="ru-RU" sz="3600" dirty="0">
                <a:solidFill>
                  <a:schemeClr val="bg1"/>
                </a:solidFill>
                <a:effectLst/>
              </a:rPr>
              <a:t>: 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мистер </a:t>
            </a:r>
            <a:r>
              <a:rPr lang="ru-RU" sz="3600" dirty="0" err="1" smtClean="0">
                <a:solidFill>
                  <a:schemeClr val="bg1"/>
                </a:solidFill>
                <a:effectLst/>
              </a:rPr>
              <a:t>шерлок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effectLst/>
              </a:rPr>
              <a:t>холмс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4" y="692696"/>
            <a:ext cx="6552728" cy="19442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Откуда: </a:t>
            </a:r>
            <a:r>
              <a:rPr lang="ru-RU" sz="3600" b="1" dirty="0" err="1">
                <a:solidFill>
                  <a:schemeClr val="bg1"/>
                </a:solidFill>
              </a:rPr>
              <a:t>петровка</a:t>
            </a:r>
            <a:r>
              <a:rPr lang="ru-RU" sz="3600" b="1" dirty="0">
                <a:solidFill>
                  <a:schemeClr val="bg1"/>
                </a:solidFill>
              </a:rPr>
              <a:t>, 38</a:t>
            </a:r>
          </a:p>
          <a:p>
            <a:r>
              <a:rPr lang="ru-RU" sz="3600" b="1" dirty="0" err="1" smtClean="0">
                <a:solidFill>
                  <a:schemeClr val="bg1"/>
                </a:solidFill>
              </a:rPr>
              <a:t>москва</a:t>
            </a:r>
            <a:r>
              <a:rPr lang="ru-RU" sz="3600" b="1" dirty="0" smtClean="0">
                <a:solidFill>
                  <a:schemeClr val="bg1"/>
                </a:solidFill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</a:rPr>
              <a:t>россия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От кого: майор </a:t>
            </a:r>
            <a:r>
              <a:rPr lang="ru-RU" sz="3600" b="1" dirty="0" err="1" smtClean="0">
                <a:solidFill>
                  <a:schemeClr val="bg1"/>
                </a:solidFill>
              </a:rPr>
              <a:t>томин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3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0579" y="1700808"/>
            <a:ext cx="8231901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500" b="1" i="1" dirty="0"/>
              <a:t>Дело</a:t>
            </a:r>
            <a:r>
              <a:rPr lang="ru-RU" sz="3500" i="1" dirty="0"/>
              <a:t> шуток не любит. </a:t>
            </a:r>
            <a:endParaRPr lang="ru-RU" sz="3500" i="1" dirty="0" smtClean="0"/>
          </a:p>
          <a:p>
            <a:pPr lvl="0"/>
            <a:r>
              <a:rPr lang="ru-RU" sz="3500" b="1" i="1" dirty="0" smtClean="0"/>
              <a:t>Дело</a:t>
            </a:r>
            <a:r>
              <a:rPr lang="ru-RU" sz="3500" i="1" dirty="0" smtClean="0"/>
              <a:t> </a:t>
            </a:r>
            <a:r>
              <a:rPr lang="ru-RU" sz="3500" i="1" dirty="0"/>
              <a:t>знай, а правду помни. </a:t>
            </a:r>
            <a:endParaRPr lang="ru-RU" sz="3500" i="1" dirty="0" smtClean="0"/>
          </a:p>
          <a:p>
            <a:pPr lvl="0"/>
            <a:r>
              <a:rPr lang="ru-RU" sz="3500" i="1" dirty="0" smtClean="0"/>
              <a:t>И </a:t>
            </a:r>
            <a:r>
              <a:rPr lang="ru-RU" sz="3500" i="1" dirty="0"/>
              <a:t>умен, и крепок, и в </a:t>
            </a:r>
            <a:r>
              <a:rPr lang="ru-RU" sz="3500" b="1" i="1" dirty="0"/>
              <a:t>деле</a:t>
            </a:r>
            <a:r>
              <a:rPr lang="ru-RU" sz="3500" i="1" dirty="0"/>
              <a:t> гож. </a:t>
            </a:r>
            <a:endParaRPr lang="ru-RU" sz="3500" i="1" dirty="0" smtClean="0"/>
          </a:p>
          <a:p>
            <a:pPr lvl="0"/>
            <a:r>
              <a:rPr lang="ru-RU" sz="3500" i="1" dirty="0" smtClean="0"/>
              <a:t>Всех </a:t>
            </a:r>
            <a:r>
              <a:rPr lang="ru-RU" sz="3500" b="1" i="1" dirty="0"/>
              <a:t>дел</a:t>
            </a:r>
            <a:r>
              <a:rPr lang="ru-RU" sz="3500" i="1" dirty="0"/>
              <a:t> не переделаешь. </a:t>
            </a:r>
            <a:endParaRPr lang="ru-RU" sz="3500" i="1" dirty="0" smtClean="0"/>
          </a:p>
          <a:p>
            <a:pPr lvl="0"/>
            <a:r>
              <a:rPr lang="ru-RU" sz="3500" i="1" dirty="0" smtClean="0"/>
              <a:t>По </a:t>
            </a:r>
            <a:r>
              <a:rPr lang="ru-RU" sz="3500" i="1" dirty="0"/>
              <a:t>твоим </a:t>
            </a:r>
            <a:r>
              <a:rPr lang="ru-RU" sz="3500" b="1" i="1" dirty="0"/>
              <a:t>делам</a:t>
            </a:r>
            <a:r>
              <a:rPr lang="ru-RU" sz="3500" i="1" dirty="0"/>
              <a:t> о тебе судят. </a:t>
            </a:r>
            <a:endParaRPr lang="ru-RU" sz="3500" i="1" dirty="0" smtClean="0"/>
          </a:p>
          <a:p>
            <a:pPr lvl="0"/>
            <a:r>
              <a:rPr lang="ru-RU" sz="3500" i="1" dirty="0" smtClean="0"/>
              <a:t>Языком </a:t>
            </a:r>
            <a:r>
              <a:rPr lang="ru-RU" sz="3500" i="1" dirty="0"/>
              <a:t>не спеши, а </a:t>
            </a:r>
            <a:r>
              <a:rPr lang="ru-RU" sz="3500" b="1" i="1" dirty="0"/>
              <a:t>делами</a:t>
            </a:r>
            <a:r>
              <a:rPr lang="ru-RU" sz="3500" i="1" dirty="0"/>
              <a:t> не смеши. </a:t>
            </a:r>
            <a:r>
              <a:rPr lang="ru-RU" sz="3500" i="1" dirty="0" smtClean="0"/>
              <a:t>Умен </a:t>
            </a:r>
            <a:r>
              <a:rPr lang="ru-RU" sz="3500" i="1" dirty="0"/>
              <a:t>на словах, да глуп </a:t>
            </a:r>
            <a:r>
              <a:rPr lang="ru-RU" sz="3500" b="1" i="1" dirty="0"/>
              <a:t>на делах.</a:t>
            </a:r>
            <a:r>
              <a:rPr lang="ru-RU" sz="3500" i="1" dirty="0"/>
              <a:t> </a:t>
            </a:r>
            <a:endParaRPr lang="ru-RU" sz="35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43638"/>
            <a:ext cx="3456384" cy="2694347"/>
          </a:xfrm>
        </p:spPr>
      </p:pic>
    </p:spTree>
    <p:extLst>
      <p:ext uri="{BB962C8B-B14F-4D97-AF65-F5344CB8AC3E}">
        <p14:creationId xmlns:p14="http://schemas.microsoft.com/office/powerpoint/2010/main" xmlns="" val="11735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204937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60851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259632" y="1232984"/>
            <a:ext cx="1656184" cy="7558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403648" y="1232984"/>
            <a:ext cx="2160240" cy="219362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6153"/>
            <a:ext cx="3060457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426611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Собственное/</a:t>
            </a:r>
          </a:p>
          <a:p>
            <a:pPr algn="ctr"/>
            <a:r>
              <a:rPr lang="ru-RU" sz="2800" dirty="0" smtClean="0"/>
              <a:t>нарицательное</a:t>
            </a: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721152" y="1250159"/>
            <a:ext cx="1440160" cy="10085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721152" y="2258742"/>
            <a:ext cx="2016224" cy="952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число</a:t>
            </a:r>
            <a:endParaRPr lang="ru-RU" sz="32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52226" y="1192197"/>
            <a:ext cx="1131603" cy="23783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844921" y="1192197"/>
            <a:ext cx="142326" cy="24816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707904" y="3714643"/>
            <a:ext cx="2088232" cy="925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склонение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17096" y="3592726"/>
            <a:ext cx="1944216" cy="90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падеж</a:t>
            </a:r>
            <a:endParaRPr lang="ru-RU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851920" y="1192197"/>
            <a:ext cx="360040" cy="10665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131840" y="2294269"/>
            <a:ext cx="1512168" cy="881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315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73077" cy="576064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9390" y="980728"/>
            <a:ext cx="8435280" cy="4032448"/>
          </a:xfrm>
        </p:spPr>
        <p:txBody>
          <a:bodyPr/>
          <a:lstStyle/>
          <a:p>
            <a:r>
              <a:rPr lang="ru-RU" sz="4000" dirty="0"/>
              <a:t>1. Зло не остается безнаказанным.</a:t>
            </a:r>
          </a:p>
          <a:p>
            <a:r>
              <a:rPr lang="ru-RU" sz="4000" dirty="0"/>
              <a:t>2. Его лицо зло.</a:t>
            </a:r>
          </a:p>
          <a:p>
            <a:r>
              <a:rPr lang="ru-RU" sz="4000" dirty="0"/>
              <a:t>3. </a:t>
            </a:r>
            <a:r>
              <a:rPr lang="ru-RU" sz="4000" dirty="0" smtClean="0"/>
              <a:t>Он </a:t>
            </a:r>
            <a:r>
              <a:rPr lang="ru-RU" sz="4000" dirty="0"/>
              <a:t>посмотрел зло.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257957"/>
            <a:ext cx="3337486" cy="33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72000"/>
          </a:xfrm>
        </p:spPr>
        <p:txBody>
          <a:bodyPr/>
          <a:lstStyle/>
          <a:p>
            <a:r>
              <a:rPr lang="ru-RU" sz="4000" dirty="0"/>
              <a:t>1. </a:t>
            </a:r>
            <a:r>
              <a:rPr lang="ru-RU" sz="4000" dirty="0">
                <a:solidFill>
                  <a:schemeClr val="bg1"/>
                </a:solidFill>
              </a:rPr>
              <a:t>Зло – имя существительное.</a:t>
            </a:r>
          </a:p>
          <a:p>
            <a:r>
              <a:rPr lang="ru-RU" sz="4000" dirty="0"/>
              <a:t>2. Зло – имя прилагательное (краткое)</a:t>
            </a:r>
          </a:p>
          <a:p>
            <a:r>
              <a:rPr lang="ru-RU" sz="4000" dirty="0"/>
              <a:t>3. Зло – наречие.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Делаем вывод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xmlns="" val="30545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62059" y="692696"/>
            <a:ext cx="3466728" cy="578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Россия, Москва, Петровка, 38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4248471" cy="11829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Англия, Лондон, Бейкер-стрит, 221-б</a:t>
            </a:r>
            <a:endParaRPr lang="ru-RU" sz="2800" b="1" dirty="0">
              <a:latin typeface="+mn-lt"/>
            </a:endParaRPr>
          </a:p>
        </p:txBody>
      </p:sp>
      <p:cxnSp>
        <p:nvCxnSpPr>
          <p:cNvPr id="5" name="Скругленная соединительная линия 4"/>
          <p:cNvCxnSpPr/>
          <p:nvPr/>
        </p:nvCxnSpPr>
        <p:spPr>
          <a:xfrm rot="10800000">
            <a:off x="1763688" y="2204864"/>
            <a:ext cx="5400600" cy="216024"/>
          </a:xfrm>
          <a:prstGeom prst="curvedConnector3">
            <a:avLst>
              <a:gd name="adj1" fmla="val 52217"/>
            </a:avLst>
          </a:prstGeom>
          <a:ln w="104775" cap="rnd">
            <a:gradFill>
              <a:gsLst>
                <a:gs pos="62075">
                  <a:srgbClr val="FF0000">
                    <a:lumMod val="94000"/>
                  </a:srgbClr>
                </a:gs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dash"/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290799"/>
            <a:ext cx="350538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6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204937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60851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259632" y="1232984"/>
            <a:ext cx="1656184" cy="7558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403648" y="1232984"/>
            <a:ext cx="2160240" cy="219362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6153"/>
            <a:ext cx="3060457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426611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Собственное/</a:t>
            </a:r>
          </a:p>
          <a:p>
            <a:pPr algn="ctr"/>
            <a:r>
              <a:rPr lang="ru-RU" sz="2800" dirty="0" smtClean="0"/>
              <a:t>нарицательное</a:t>
            </a: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721152" y="1250159"/>
            <a:ext cx="1440160" cy="10085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932917" y="2258742"/>
            <a:ext cx="2016224" cy="952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число</a:t>
            </a:r>
            <a:endParaRPr lang="ru-RU" sz="32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201951" y="1232984"/>
            <a:ext cx="602297" cy="22222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105908" y="1172815"/>
            <a:ext cx="142326" cy="24816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95936" y="3714643"/>
            <a:ext cx="2088232" cy="925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склонение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17096" y="3455221"/>
            <a:ext cx="1944216" cy="90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падеж</a:t>
            </a:r>
            <a:endParaRPr lang="ru-RU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995936" y="1172815"/>
            <a:ext cx="432048" cy="12408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03848" y="2413644"/>
            <a:ext cx="1656184" cy="1012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046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32656"/>
            <a:ext cx="4464496" cy="1122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Имя существительное</a:t>
            </a:r>
          </a:p>
          <a:p>
            <a:pPr algn="ctr"/>
            <a:r>
              <a:rPr lang="ru-RU" sz="3000" b="1" dirty="0" smtClean="0"/>
              <a:t>Как часть речи</a:t>
            </a:r>
            <a:endParaRPr lang="ru-RU" sz="3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681252" y="3201113"/>
            <a:ext cx="4942" cy="10369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36976" y="1487977"/>
            <a:ext cx="0" cy="12201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627784" y="1196752"/>
            <a:ext cx="1396740" cy="5166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94176" y="1196752"/>
            <a:ext cx="1522040" cy="5166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234540" y="2224593"/>
            <a:ext cx="9868" cy="10391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06474" y="3184598"/>
            <a:ext cx="0" cy="10534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236296" y="2293904"/>
            <a:ext cx="0" cy="10214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836891" y="2389832"/>
            <a:ext cx="0" cy="8806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36976" y="3217882"/>
            <a:ext cx="0" cy="10034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72960" y="3396693"/>
            <a:ext cx="0" cy="8243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67744" y="2293904"/>
            <a:ext cx="0" cy="9698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67544" y="1721996"/>
            <a:ext cx="3168352" cy="842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Постоянные признаки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37630" y="2708170"/>
            <a:ext cx="3538626" cy="93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Синтаксическая роль</a:t>
            </a:r>
            <a:endParaRPr lang="ru-RU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92080" y="1719782"/>
            <a:ext cx="3312368" cy="845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Непостоянные признаки</a:t>
            </a:r>
            <a:endParaRPr lang="ru-RU" sz="3200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11560" y="2265263"/>
            <a:ext cx="0" cy="9785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277377" y="2309688"/>
            <a:ext cx="0" cy="9607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979712" y="3273839"/>
            <a:ext cx="576064" cy="3395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склонение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884368" y="3256885"/>
            <a:ext cx="720080" cy="2253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падеж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659972" y="3277478"/>
            <a:ext cx="570150" cy="3391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род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37630" y="4221088"/>
            <a:ext cx="72008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подлежащее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176936" y="4221088"/>
            <a:ext cx="72008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сказуемое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012920" y="4221088"/>
            <a:ext cx="72008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обстоятельство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846434" y="4221088"/>
            <a:ext cx="72008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дополнение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876256" y="3290551"/>
            <a:ext cx="720080" cy="2253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число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25246" y="3261542"/>
            <a:ext cx="774345" cy="340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Одушевленность/</a:t>
            </a:r>
          </a:p>
          <a:p>
            <a:pPr algn="ctr"/>
            <a:r>
              <a:rPr lang="ru-RU" sz="2400" b="1" dirty="0" smtClean="0"/>
              <a:t>неодушевленность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043608" y="3257694"/>
            <a:ext cx="792088" cy="341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Собственное/</a:t>
            </a:r>
          </a:p>
          <a:p>
            <a:pPr algn="ctr"/>
            <a:r>
              <a:rPr lang="ru-RU" sz="2400" b="1" dirty="0" smtClean="0"/>
              <a:t>нарицательное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663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2508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1. Он </a:t>
            </a:r>
            <a:r>
              <a:rPr lang="ru-RU" sz="4400" dirty="0"/>
              <a:t>сделал это (на)зло мне.</a:t>
            </a:r>
          </a:p>
          <a:p>
            <a:pPr marL="0" indent="0">
              <a:buNone/>
            </a:pPr>
            <a:r>
              <a:rPr lang="ru-RU" sz="4400" dirty="0" smtClean="0"/>
              <a:t>2. (На)зло </a:t>
            </a:r>
            <a:r>
              <a:rPr lang="ru-RU" sz="4400" dirty="0"/>
              <a:t>нельзя отвечать злом.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228188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8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20631145">
            <a:off x="1892110" y="1939845"/>
            <a:ext cx="8229600" cy="209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Составляем фоторобот существительного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981709">
            <a:off x="462566" y="2302901"/>
            <a:ext cx="8405068" cy="70222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b="1" dirty="0" smtClean="0"/>
              <a:t>.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724128" y="4118046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79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100" dirty="0" smtClean="0"/>
              <a:t>ПЛАН МОРФОЛОГИЧЕСКОГО РАЗБОРА ИМЕНИ СУЩЕСТВИТЕЛЬНОГО</a:t>
            </a:r>
          </a:p>
          <a:p>
            <a:pPr marL="0" indent="0" algn="ctr">
              <a:buNone/>
            </a:pPr>
            <a:endParaRPr lang="ru-RU" sz="4100" dirty="0"/>
          </a:p>
          <a:p>
            <a:pPr marL="0" indent="0" algn="ctr">
              <a:buNone/>
            </a:pPr>
            <a:endParaRPr lang="ru-RU" sz="4100" dirty="0" smtClean="0"/>
          </a:p>
          <a:p>
            <a:pPr marL="0" indent="0" algn="just">
              <a:buNone/>
            </a:pPr>
            <a:r>
              <a:rPr lang="en-US" sz="4100" dirty="0" smtClean="0"/>
              <a:t>I. </a:t>
            </a:r>
            <a:r>
              <a:rPr lang="ru-RU" sz="4100" dirty="0" smtClean="0"/>
              <a:t>ЧАСТЬ РЕЧИ. </a:t>
            </a:r>
            <a:r>
              <a:rPr lang="ru-RU" sz="4100" dirty="0"/>
              <a:t>ВОПРОС. </a:t>
            </a:r>
            <a:r>
              <a:rPr lang="ru-RU" sz="4100" dirty="0" smtClean="0"/>
              <a:t>ОГЗ. </a:t>
            </a:r>
            <a:endParaRPr lang="en-US" sz="4100" dirty="0" smtClean="0"/>
          </a:p>
          <a:p>
            <a:pPr marL="0" indent="0" algn="just">
              <a:buNone/>
            </a:pPr>
            <a:r>
              <a:rPr lang="en-US" sz="4100" dirty="0" smtClean="0"/>
              <a:t>II.</a:t>
            </a:r>
            <a:r>
              <a:rPr lang="ru-RU" sz="4100" dirty="0" smtClean="0"/>
              <a:t> МОРФОЛОГИЧЕСКИЕ ПРИЗНАКИ: начальная форма (</a:t>
            </a:r>
            <a:r>
              <a:rPr lang="ru-RU" sz="4100" dirty="0" err="1" smtClean="0"/>
              <a:t>И.п</a:t>
            </a:r>
            <a:r>
              <a:rPr lang="ru-RU" sz="4100" dirty="0" smtClean="0"/>
              <a:t>., </a:t>
            </a:r>
            <a:r>
              <a:rPr lang="ru-RU" sz="4100" dirty="0" err="1" smtClean="0"/>
              <a:t>ед.ч</a:t>
            </a:r>
            <a:r>
              <a:rPr lang="ru-RU" sz="4100" dirty="0" smtClean="0"/>
              <a:t>.); собственное или нарицательное; одушевленное или неодушевленное; род, склонение; падеж, число.</a:t>
            </a:r>
            <a:endParaRPr lang="en-US" sz="4100" dirty="0" smtClean="0"/>
          </a:p>
          <a:p>
            <a:pPr marL="0" indent="0" algn="just">
              <a:buNone/>
            </a:pPr>
            <a:r>
              <a:rPr lang="en-US" sz="4100" dirty="0" smtClean="0"/>
              <a:t>III.</a:t>
            </a:r>
            <a:r>
              <a:rPr lang="ru-RU" sz="4100" dirty="0" smtClean="0"/>
              <a:t> СИНТАКСИЧЕСКАЯ РОЛЬ</a:t>
            </a:r>
          </a:p>
          <a:p>
            <a:pPr marL="514350" indent="-514350" algn="just">
              <a:buAutoNum type="arabicPeriod"/>
            </a:pPr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7859216" cy="39087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51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/>
              <a:t>1. Зло – сущ. (что?)</a:t>
            </a:r>
          </a:p>
          <a:p>
            <a:r>
              <a:rPr lang="ru-RU" sz="4400" dirty="0"/>
              <a:t>2. </a:t>
            </a:r>
            <a:r>
              <a:rPr lang="ru-RU" sz="4400" dirty="0" err="1"/>
              <a:t>Н.ф</a:t>
            </a:r>
            <a:r>
              <a:rPr lang="ru-RU" sz="4400" dirty="0"/>
              <a:t>. – зло; </a:t>
            </a:r>
            <a:r>
              <a:rPr lang="ru-RU" sz="4400" dirty="0" err="1"/>
              <a:t>нариц</a:t>
            </a:r>
            <a:r>
              <a:rPr lang="ru-RU" sz="4400" dirty="0"/>
              <a:t>., </a:t>
            </a:r>
            <a:r>
              <a:rPr lang="ru-RU" sz="4400" dirty="0" err="1"/>
              <a:t>неодуш</a:t>
            </a:r>
            <a:r>
              <a:rPr lang="ru-RU" sz="4400" dirty="0"/>
              <a:t>., </a:t>
            </a:r>
            <a:r>
              <a:rPr lang="ru-RU" sz="4400" dirty="0" err="1"/>
              <a:t>ср.р</a:t>
            </a:r>
            <a:r>
              <a:rPr lang="ru-RU" sz="4400" dirty="0"/>
              <a:t>., 2-е </a:t>
            </a:r>
            <a:r>
              <a:rPr lang="ru-RU" sz="4400" dirty="0" err="1"/>
              <a:t>скл</a:t>
            </a:r>
            <a:r>
              <a:rPr lang="ru-RU" sz="4400" dirty="0"/>
              <a:t>., </a:t>
            </a:r>
            <a:r>
              <a:rPr lang="ru-RU" sz="4400" dirty="0" err="1"/>
              <a:t>ед.ч</a:t>
            </a:r>
            <a:r>
              <a:rPr lang="ru-RU" sz="4400" dirty="0"/>
              <a:t>., в </a:t>
            </a:r>
            <a:r>
              <a:rPr lang="ru-RU" sz="4400" dirty="0" err="1"/>
              <a:t>вин.п</a:t>
            </a:r>
            <a:r>
              <a:rPr lang="ru-RU" sz="4400" dirty="0"/>
              <a:t>.</a:t>
            </a:r>
          </a:p>
          <a:p>
            <a:r>
              <a:rPr lang="ru-RU" sz="4400" dirty="0"/>
              <a:t>3. Отвечать (на что?) на зло.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156176" y="4343265"/>
            <a:ext cx="1584176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Управляющая кнопка: далее 5">
            <a:hlinkClick r:id="rId2" action="ppaction://hlinkfile" highlightClick="1"/>
          </p:cNvPr>
          <p:cNvSpPr/>
          <p:nvPr/>
        </p:nvSpPr>
        <p:spPr>
          <a:xfrm>
            <a:off x="7884368" y="6021288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7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62525"/>
            <a:ext cx="2698579" cy="35283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329" y="2885526"/>
            <a:ext cx="2841241" cy="3714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705927"/>
            <a:ext cx="2381250" cy="2381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12573"/>
            <a:ext cx="5040560" cy="62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3748574"/>
              </p:ext>
            </p:extLst>
          </p:nvPr>
        </p:nvGraphicFramePr>
        <p:xfrm>
          <a:off x="251518" y="2374032"/>
          <a:ext cx="8784977" cy="2567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422"/>
                <a:gridCol w="884998"/>
                <a:gridCol w="1107422"/>
                <a:gridCol w="1004616"/>
                <a:gridCol w="720080"/>
                <a:gridCol w="1014100"/>
                <a:gridCol w="892830"/>
                <a:gridCol w="892830"/>
                <a:gridCol w="1160679"/>
              </a:tblGrid>
              <a:tr h="10832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Опред</a:t>
                      </a:r>
                      <a:r>
                        <a:rPr lang="ru-RU" sz="1800" dirty="0">
                          <a:effectLst/>
                        </a:rPr>
                        <a:t>. имени сущ. как части речи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Нач-я форма им.сущ.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Постоянные морфологические признаки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Непостоянные морфологические признаки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Синт</a:t>
                      </a:r>
                      <a:r>
                        <a:rPr lang="ru-RU" sz="1800" dirty="0">
                          <a:effectLst/>
                        </a:rPr>
                        <a:t>. роль в </a:t>
                      </a:r>
                      <a:r>
                        <a:rPr lang="ru-RU" sz="1800" dirty="0" err="1">
                          <a:effectLst/>
                        </a:rPr>
                        <a:t>предл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1083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собств. </a:t>
                      </a:r>
                      <a:r>
                        <a:rPr lang="ru-RU" sz="1800" dirty="0" err="1">
                          <a:effectLst/>
                        </a:rPr>
                        <a:t>нариц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одушевл</a:t>
                      </a:r>
                      <a:r>
                        <a:rPr lang="ru-RU" sz="1800" dirty="0">
                          <a:effectLst/>
                        </a:rPr>
                        <a:t>. </a:t>
                      </a:r>
                      <a:r>
                        <a:rPr lang="ru-RU" sz="1800" dirty="0" err="1" smtClean="0">
                          <a:effectLst/>
                        </a:rPr>
                        <a:t>неодуш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склонение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Падеж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Число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+ - нет затруднений, умею определять</a:t>
            </a:r>
            <a:br>
              <a:rPr lang="ru-RU" sz="2800" b="1" dirty="0" smtClean="0"/>
            </a:br>
            <a:r>
              <a:rPr lang="ru-RU" sz="2800" b="1" dirty="0" smtClean="0"/>
              <a:t>-+  - возникают затруднения</a:t>
            </a:r>
            <a:br>
              <a:rPr lang="ru-RU" sz="2800" b="1" dirty="0" smtClean="0"/>
            </a:br>
            <a:r>
              <a:rPr lang="ru-RU" sz="2800" b="1" dirty="0" smtClean="0"/>
              <a:t>-  - не умею, не понимаю</a:t>
            </a:r>
            <a:endParaRPr lang="ru-RU" sz="28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252610"/>
            <a:ext cx="763284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Лист самоконтроля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5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упр. 498.</a:t>
            </a:r>
          </a:p>
          <a:p>
            <a:r>
              <a:rPr lang="ru-RU" dirty="0" smtClean="0"/>
              <a:t>2. составить высказывание-рассуждение о необходимости морфологического разбора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8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Зачеркните все повторяющиеся буквы в строках</a:t>
            </a:r>
          </a:p>
          <a:p>
            <a:endParaRPr lang="ru-RU" dirty="0" smtClean="0"/>
          </a:p>
          <a:p>
            <a:r>
              <a:rPr lang="ru-RU" dirty="0" smtClean="0"/>
              <a:t>АОБООУАДА-</a:t>
            </a:r>
            <a:r>
              <a:rPr lang="ru-RU" dirty="0"/>
              <a:t>_______________</a:t>
            </a:r>
          </a:p>
          <a:p>
            <a:r>
              <a:rPr lang="ru-RU" dirty="0"/>
              <a:t>ИПЬРТПЕИР - </a:t>
            </a:r>
            <a:r>
              <a:rPr lang="ru-RU" dirty="0" smtClean="0"/>
              <a:t>______________ </a:t>
            </a:r>
            <a:endParaRPr lang="ru-RU" dirty="0"/>
          </a:p>
          <a:p>
            <a:r>
              <a:rPr lang="ru-RU" dirty="0"/>
              <a:t>ЭПВФСФПЕ - _______________</a:t>
            </a:r>
          </a:p>
          <a:p>
            <a:r>
              <a:rPr lang="ru-RU" dirty="0"/>
              <a:t>ВЮЛГВДЛАЮ - _____________ </a:t>
            </a:r>
          </a:p>
          <a:p>
            <a:r>
              <a:rPr lang="ru-RU" dirty="0"/>
              <a:t>ЖЗСУУЧЖАЗ - </a:t>
            </a:r>
            <a:r>
              <a:rPr lang="ru-RU" dirty="0" smtClean="0"/>
              <a:t>_____________ </a:t>
            </a:r>
            <a:endParaRPr lang="ru-RU" dirty="0"/>
          </a:p>
          <a:p>
            <a:r>
              <a:rPr lang="ru-RU" dirty="0"/>
              <a:t>ОАСАОТАЛО-_______________ </a:t>
            </a:r>
          </a:p>
          <a:p>
            <a:r>
              <a:rPr lang="ru-RU" dirty="0"/>
              <a:t>ГЦИДВГЦЫД! - </a:t>
            </a:r>
            <a:r>
              <a:rPr lang="ru-RU" dirty="0" smtClean="0"/>
              <a:t>_____________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 smtClean="0"/>
              <a:t>составьте пожелание</a:t>
            </a:r>
            <a:r>
              <a:rPr lang="ru-RU" sz="49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14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060848"/>
            <a:ext cx="6007113" cy="450533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6672"/>
            <a:ext cx="3657600" cy="2743200"/>
          </a:xfrm>
        </p:spPr>
      </p:pic>
      <p:sp>
        <p:nvSpPr>
          <p:cNvPr id="6" name="Управляющая кнопка: далее 5">
            <a:hlinkClick r:id="rId6" action="ppaction://hlinkfile" highlightClick="1"/>
          </p:cNvPr>
          <p:cNvSpPr/>
          <p:nvPr/>
        </p:nvSpPr>
        <p:spPr>
          <a:xfrm>
            <a:off x="8316416" y="6309320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8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2060848"/>
            <a:ext cx="6768752" cy="3456384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ru-RU" sz="4300" dirty="0" err="1">
                <a:solidFill>
                  <a:schemeClr val="bg1"/>
                </a:solidFill>
              </a:rPr>
              <a:t>алфАвит</a:t>
            </a:r>
            <a:r>
              <a:rPr lang="ru-RU" sz="4300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4300" dirty="0" err="1" smtClean="0">
                <a:solidFill>
                  <a:schemeClr val="bg1"/>
                </a:solidFill>
              </a:rPr>
              <a:t>воротА</a:t>
            </a:r>
            <a:r>
              <a:rPr lang="ru-RU" sz="4300" dirty="0">
                <a:solidFill>
                  <a:schemeClr val="bg1"/>
                </a:solidFill>
              </a:rPr>
              <a:t>, </a:t>
            </a:r>
            <a:endParaRPr lang="ru-RU" sz="43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300" dirty="0" err="1" smtClean="0">
                <a:solidFill>
                  <a:schemeClr val="bg1"/>
                </a:solidFill>
              </a:rPr>
              <a:t>звонИт</a:t>
            </a:r>
            <a:r>
              <a:rPr lang="ru-RU" sz="4300" dirty="0">
                <a:solidFill>
                  <a:schemeClr val="bg1"/>
                </a:solidFill>
              </a:rPr>
              <a:t>, </a:t>
            </a:r>
            <a:endParaRPr lang="ru-RU" sz="43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300" dirty="0" err="1" smtClean="0">
                <a:solidFill>
                  <a:schemeClr val="bg1"/>
                </a:solidFill>
              </a:rPr>
              <a:t>инженЕры</a:t>
            </a:r>
            <a:r>
              <a:rPr lang="ru-RU" sz="4300" dirty="0">
                <a:solidFill>
                  <a:schemeClr val="bg1"/>
                </a:solidFill>
              </a:rPr>
              <a:t>, </a:t>
            </a:r>
            <a:endParaRPr lang="ru-RU" sz="43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300" dirty="0" err="1" smtClean="0">
                <a:solidFill>
                  <a:schemeClr val="bg1"/>
                </a:solidFill>
              </a:rPr>
              <a:t>килОметр</a:t>
            </a:r>
            <a:r>
              <a:rPr lang="ru-RU" sz="4300" dirty="0">
                <a:solidFill>
                  <a:schemeClr val="bg1"/>
                </a:solidFill>
              </a:rPr>
              <a:t>, </a:t>
            </a:r>
            <a:endParaRPr lang="ru-RU" sz="43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43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300" dirty="0" err="1" smtClean="0">
                <a:solidFill>
                  <a:schemeClr val="bg1"/>
                </a:solidFill>
              </a:rPr>
              <a:t>нАчать</a:t>
            </a:r>
            <a:r>
              <a:rPr lang="ru-RU" sz="4300" dirty="0">
                <a:solidFill>
                  <a:schemeClr val="bg1"/>
                </a:solidFill>
              </a:rPr>
              <a:t>, </a:t>
            </a:r>
            <a:endParaRPr lang="ru-RU" sz="43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300" dirty="0" err="1" smtClean="0">
                <a:solidFill>
                  <a:schemeClr val="bg1"/>
                </a:solidFill>
              </a:rPr>
              <a:t>полОжил</a:t>
            </a:r>
            <a:r>
              <a:rPr lang="ru-RU" sz="4300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4300" dirty="0" err="1" smtClean="0">
                <a:solidFill>
                  <a:schemeClr val="bg1"/>
                </a:solidFill>
              </a:rPr>
              <a:t>столЯр</a:t>
            </a:r>
            <a:r>
              <a:rPr lang="ru-RU" sz="4300" dirty="0">
                <a:solidFill>
                  <a:schemeClr val="bg1"/>
                </a:solidFill>
              </a:rPr>
              <a:t>, </a:t>
            </a:r>
            <a:endParaRPr lang="ru-RU" sz="43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300" dirty="0" err="1" smtClean="0">
                <a:solidFill>
                  <a:schemeClr val="bg1"/>
                </a:solidFill>
              </a:rPr>
              <a:t>углубИть</a:t>
            </a:r>
            <a:r>
              <a:rPr lang="ru-RU" sz="4300" dirty="0">
                <a:solidFill>
                  <a:schemeClr val="bg1"/>
                </a:solidFill>
              </a:rPr>
              <a:t>, </a:t>
            </a:r>
            <a:endParaRPr lang="ru-RU" sz="43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300" dirty="0" err="1" smtClean="0">
                <a:solidFill>
                  <a:schemeClr val="bg1"/>
                </a:solidFill>
              </a:rPr>
              <a:t>цЕмент</a:t>
            </a:r>
            <a:r>
              <a:rPr lang="ru-RU" sz="43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Найди и исправь ошибки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9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524000"/>
            <a:ext cx="6408712" cy="428126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4000" dirty="0" err="1" smtClean="0"/>
              <a:t>алфавИт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err="1" smtClean="0"/>
              <a:t>ворОта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u="sng" dirty="0" err="1" smtClean="0"/>
              <a:t>звонИт</a:t>
            </a:r>
            <a:endParaRPr lang="ru-RU" sz="4000" u="sng" dirty="0" smtClean="0"/>
          </a:p>
          <a:p>
            <a:pPr marL="0" indent="0">
              <a:buNone/>
            </a:pPr>
            <a:r>
              <a:rPr lang="ru-RU" sz="4000" u="sng" dirty="0" err="1" smtClean="0"/>
              <a:t>инженЕры</a:t>
            </a:r>
            <a:endParaRPr lang="ru-RU" sz="4000" u="sng" dirty="0" smtClean="0"/>
          </a:p>
          <a:p>
            <a:pPr marL="0" indent="0">
              <a:buNone/>
            </a:pPr>
            <a:r>
              <a:rPr lang="ru-RU" sz="4000" dirty="0" err="1" smtClean="0"/>
              <a:t>киломЕтр</a:t>
            </a:r>
            <a:endParaRPr lang="ru-RU" sz="4000" dirty="0" smtClean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err="1" smtClean="0"/>
              <a:t>начАть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err="1" smtClean="0"/>
              <a:t>положИл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u="sng" dirty="0" err="1" smtClean="0"/>
              <a:t>столЯр</a:t>
            </a:r>
            <a:endParaRPr lang="ru-RU" sz="4000" u="sng" dirty="0" smtClean="0"/>
          </a:p>
          <a:p>
            <a:pPr marL="0" indent="0">
              <a:buNone/>
            </a:pPr>
            <a:r>
              <a:rPr lang="ru-RU" sz="4000" u="sng" dirty="0" err="1" smtClean="0"/>
              <a:t>углубИть</a:t>
            </a:r>
            <a:endParaRPr lang="ru-RU" sz="4000" u="sng" dirty="0" smtClean="0"/>
          </a:p>
          <a:p>
            <a:pPr marL="0" indent="0">
              <a:buNone/>
            </a:pPr>
            <a:r>
              <a:rPr lang="ru-RU" sz="4000" dirty="0" err="1" smtClean="0"/>
              <a:t>цемЕнт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Проверь соседа!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29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2132856"/>
            <a:ext cx="6923112" cy="4572000"/>
          </a:xfrm>
        </p:spPr>
        <p:txBody>
          <a:bodyPr/>
          <a:lstStyle/>
          <a:p>
            <a:r>
              <a:rPr lang="ru-RU" sz="3600" dirty="0" err="1">
                <a:solidFill>
                  <a:schemeClr val="bg1"/>
                </a:solidFill>
              </a:rPr>
              <a:t>Уд_вительно</a:t>
            </a:r>
            <a:r>
              <a:rPr lang="ru-RU" sz="3600" dirty="0">
                <a:solidFill>
                  <a:schemeClr val="bg1"/>
                </a:solidFill>
              </a:rPr>
              <a:t> (диво, дева),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err="1" smtClean="0">
                <a:solidFill>
                  <a:schemeClr val="bg1"/>
                </a:solidFill>
              </a:rPr>
              <a:t>м_нять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(мина, замена),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err="1" smtClean="0">
                <a:solidFill>
                  <a:schemeClr val="bg1"/>
                </a:solidFill>
              </a:rPr>
              <a:t>л_пить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(липко, лепка),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err="1" smtClean="0">
                <a:solidFill>
                  <a:schemeClr val="bg1"/>
                </a:solidFill>
              </a:rPr>
              <a:t>подч_щать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(честь, чисто),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err="1" smtClean="0">
                <a:solidFill>
                  <a:schemeClr val="bg1"/>
                </a:solidFill>
              </a:rPr>
              <a:t>л_нивый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(лень, линька),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err="1" smtClean="0">
                <a:solidFill>
                  <a:schemeClr val="bg1"/>
                </a:solidFill>
              </a:rPr>
              <a:t>скр_пучий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(скрепка, скрипка),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err="1" smtClean="0">
                <a:solidFill>
                  <a:schemeClr val="bg1"/>
                </a:solidFill>
              </a:rPr>
              <a:t>м_стерить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(мост, мастер).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38944"/>
          </a:xfrm>
        </p:spPr>
        <p:txBody>
          <a:bodyPr/>
          <a:lstStyle/>
          <a:p>
            <a:pPr algn="ctr"/>
            <a:r>
              <a:rPr lang="ru-RU" b="1" dirty="0" smtClean="0"/>
              <a:t>Выбери проверочное слово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3319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99" y="764704"/>
            <a:ext cx="8999219" cy="5616624"/>
          </a:xfrm>
        </p:spPr>
      </p:pic>
      <p:sp>
        <p:nvSpPr>
          <p:cNvPr id="4" name="Прямоугольник 3"/>
          <p:cNvSpPr/>
          <p:nvPr/>
        </p:nvSpPr>
        <p:spPr>
          <a:xfrm>
            <a:off x="2915816" y="836712"/>
            <a:ext cx="33123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Имя существительное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94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221088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ШЛЯПА, БРАТ, ПАЛЬТО С ПРИПОДНЯТЫМ ВОРОТНИКОМ, ПЕРЧАТКИ, КУКЛА, СЕСТРЕНКА, ТЕМНЫЕ ОЧКИ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8846776"/>
              </p:ext>
            </p:extLst>
          </p:nvPr>
        </p:nvGraphicFramePr>
        <p:xfrm>
          <a:off x="899592" y="1397000"/>
          <a:ext cx="7488832" cy="2176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16"/>
                <a:gridCol w="3744416"/>
              </a:tblGrid>
              <a:tr h="146368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ОДЕТЬ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НАДЕТЬ</a:t>
                      </a:r>
                      <a:endParaRPr lang="ru-RU" sz="4400" dirty="0"/>
                    </a:p>
                  </a:txBody>
                  <a:tcPr/>
                </a:tc>
              </a:tr>
              <a:tr h="712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55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5993319"/>
              </p:ext>
            </p:extLst>
          </p:nvPr>
        </p:nvGraphicFramePr>
        <p:xfrm>
          <a:off x="457200" y="980728"/>
          <a:ext cx="8229600" cy="40538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ОДЕТЬ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НАДЕТЬ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БРАТ, КУКЛА, СЕСТРЕНКА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ШЛЯПА, ПАЛЬТО С ПРИПОДНЯТЫМ ВОРОТНИКОМ, ТЕМНЫЕ ОЧКИ, ПЕРЧАТКИ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57301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600" dirty="0" smtClean="0">
                <a:solidFill>
                  <a:prstClr val="white"/>
                </a:solidFill>
              </a:rPr>
              <a:t> </a:t>
            </a:r>
            <a:endParaRPr lang="ru-RU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1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580</TotalTime>
  <Words>531</Words>
  <Application>Microsoft Office PowerPoint</Application>
  <PresentationFormat>Экран (4:3)</PresentationFormat>
  <Paragraphs>141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Дело о пропавшей бандероли</vt:lpstr>
      <vt:lpstr>Англия, Лондон, Бейкер-стрит, 221-б</vt:lpstr>
      <vt:lpstr>Слайд 3</vt:lpstr>
      <vt:lpstr>Найди и исправь ошибки</vt:lpstr>
      <vt:lpstr>Проверь соседа!</vt:lpstr>
      <vt:lpstr>Выбери проверочное слово</vt:lpstr>
      <vt:lpstr>Слайд 7</vt:lpstr>
      <vt:lpstr>Слайд 8</vt:lpstr>
      <vt:lpstr>Слайд 9</vt:lpstr>
      <vt:lpstr>Слайд 10</vt:lpstr>
      <vt:lpstr>Суперагенты майора Томина договорились встретиться в кафе снежинка  неподалеку от гостиницы космос.  Один в руках должен был держать  газету правда, другой – газету труд. </vt:lpstr>
      <vt:lpstr>Слайд 12</vt:lpstr>
      <vt:lpstr>Слайд 13</vt:lpstr>
      <vt:lpstr>Слайд 14</vt:lpstr>
      <vt:lpstr>Куда:  бейкер-стрит, 221-б               лондон, англия  Кому: мистер шерлок холмс </vt:lpstr>
      <vt:lpstr>Слайд 16</vt:lpstr>
      <vt:lpstr>Слайд 17</vt:lpstr>
      <vt:lpstr>Слайд 18</vt:lpstr>
      <vt:lpstr>Делаем вывод</vt:lpstr>
      <vt:lpstr>Слайд 20</vt:lpstr>
      <vt:lpstr>Слайд 21</vt:lpstr>
      <vt:lpstr>Слайд 22</vt:lpstr>
      <vt:lpstr>.</vt:lpstr>
      <vt:lpstr>Слайд 24</vt:lpstr>
      <vt:lpstr>Слайд 25</vt:lpstr>
      <vt:lpstr>Слайд 26</vt:lpstr>
      <vt:lpstr>+ - нет затруднений, умею определять -+  - возникают затруднения -  - не умею, не понимаю</vt:lpstr>
      <vt:lpstr>Домашнее задание </vt:lpstr>
      <vt:lpstr>составьте пожелание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 о пропавшей бандероли</dc:title>
  <dc:creator>Галина</dc:creator>
  <cp:lastModifiedBy>Учитель</cp:lastModifiedBy>
  <cp:revision>38</cp:revision>
  <dcterms:created xsi:type="dcterms:W3CDTF">2012-01-30T17:09:53Z</dcterms:created>
  <dcterms:modified xsi:type="dcterms:W3CDTF">2012-02-04T03:43:29Z</dcterms:modified>
</cp:coreProperties>
</file>