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343" r:id="rId2"/>
    <p:sldId id="257" r:id="rId3"/>
    <p:sldId id="277" r:id="rId4"/>
    <p:sldId id="335" r:id="rId5"/>
    <p:sldId id="258" r:id="rId6"/>
    <p:sldId id="259" r:id="rId7"/>
    <p:sldId id="260" r:id="rId8"/>
    <p:sldId id="256" r:id="rId9"/>
    <p:sldId id="338" r:id="rId10"/>
    <p:sldId id="337" r:id="rId11"/>
    <p:sldId id="263" r:id="rId12"/>
    <p:sldId id="261" r:id="rId13"/>
    <p:sldId id="303" r:id="rId14"/>
    <p:sldId id="264" r:id="rId15"/>
    <p:sldId id="329" r:id="rId16"/>
    <p:sldId id="331" r:id="rId17"/>
    <p:sldId id="302" r:id="rId18"/>
    <p:sldId id="266" r:id="rId19"/>
    <p:sldId id="339" r:id="rId20"/>
    <p:sldId id="267" r:id="rId21"/>
    <p:sldId id="275" r:id="rId22"/>
    <p:sldId id="334" r:id="rId23"/>
    <p:sldId id="309" r:id="rId24"/>
    <p:sldId id="310" r:id="rId25"/>
    <p:sldId id="311" r:id="rId26"/>
    <p:sldId id="314" r:id="rId27"/>
    <p:sldId id="315" r:id="rId28"/>
    <p:sldId id="313" r:id="rId29"/>
    <p:sldId id="316" r:id="rId30"/>
    <p:sldId id="317" r:id="rId31"/>
    <p:sldId id="276" r:id="rId32"/>
    <p:sldId id="282" r:id="rId33"/>
    <p:sldId id="278" r:id="rId34"/>
    <p:sldId id="280" r:id="rId35"/>
    <p:sldId id="299" r:id="rId36"/>
    <p:sldId id="340" r:id="rId37"/>
    <p:sldId id="287" r:id="rId38"/>
    <p:sldId id="301" r:id="rId39"/>
    <p:sldId id="283" r:id="rId40"/>
    <p:sldId id="333" r:id="rId41"/>
    <p:sldId id="286" r:id="rId42"/>
    <p:sldId id="300" r:id="rId43"/>
    <p:sldId id="341" r:id="rId44"/>
    <p:sldId id="289" r:id="rId45"/>
    <p:sldId id="291" r:id="rId46"/>
    <p:sldId id="327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A50021"/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72" autoAdjust="0"/>
    <p:restoredTop sz="94660"/>
  </p:normalViewPr>
  <p:slideViewPr>
    <p:cSldViewPr>
      <p:cViewPr varScale="1">
        <p:scale>
          <a:sx n="64" d="100"/>
          <a:sy n="64" d="100"/>
        </p:scale>
        <p:origin x="-108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5634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634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EA765-E095-4BE1-9E2D-9706A9CA9E58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70ADA-A769-4D3B-80BB-402B9F0F7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20139-98D8-4408-A7B6-B6B4C61DF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8791B-B17B-48DE-B187-13872423D3DF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2DFF0-B848-42A7-995B-02223543F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BE59E-43C0-45E1-B266-319B4F4B04BB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4F97F-8630-4F02-9D3F-31FA53DE1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2EED9-08CA-434C-B0D3-9009C2EC4811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744CC-ECC3-4231-B146-9EEEE2AAF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ED264-40CD-47D0-89D7-E4DB25E89D29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68627-66CC-4048-ADA2-81E1350DB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91F08-A787-495D-A1F5-C6DA6020F363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D36C3-372F-4063-816D-5D2B0CE28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8709B-7597-4135-B883-7BF403C98C7D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31636-1078-46B6-A810-27846A037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92E17-F936-4CD6-8BF5-5785F0858942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03C39-FD01-43D6-ADD6-FAA5CEA9B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80482-C406-4DA9-AD64-10EA34357E0C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D612F-02BE-48CB-B1BF-14BC18015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8CD88-7726-4CA0-9763-D0BDAAAB3137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201FD-B7B2-4118-9936-DD3502D7B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4E8C4-44D4-4C8E-9A4B-C695BAAEBE25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52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530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530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530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530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530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53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53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530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530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530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531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53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531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53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531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53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531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531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531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53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5532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32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2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2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FCF8A7F-0541-4317-A2D2-48B94EBCB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532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F71B8CD-EFA1-422E-B5C3-60EA57DF9B67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3315" name="Picture 2" descr="C:\Users\ГУ ГСОШ\Downloads\0_5dbe3_f93fbb7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8135937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12" dur="indefinite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allAtOnce"/>
      <p:bldP spid="8192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600200"/>
            <a:ext cx="6324600" cy="4530725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22531" name="Picture 4" descr="Сражение за Смоленс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19200"/>
            <a:ext cx="5786438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/>
              <a:t/>
            </a:r>
            <a:br>
              <a:rPr lang="ru-RU" sz="3800"/>
            </a:br>
            <a:r>
              <a:rPr lang="ru-RU" sz="3800"/>
              <a:t/>
            </a:r>
            <a:br>
              <a:rPr lang="ru-RU" sz="3800"/>
            </a:br>
            <a:r>
              <a:rPr lang="ru-RU" sz="3800"/>
              <a:t/>
            </a:r>
            <a:br>
              <a:rPr lang="ru-RU" sz="3800"/>
            </a:br>
            <a:r>
              <a:rPr lang="ru-RU" sz="3800"/>
              <a:t/>
            </a:r>
            <a:br>
              <a:rPr lang="ru-RU" sz="3800"/>
            </a:br>
            <a:r>
              <a:rPr lang="ru-RU" sz="3800"/>
              <a:t/>
            </a:r>
            <a:br>
              <a:rPr lang="ru-RU" sz="3800"/>
            </a:br>
            <a:endParaRPr lang="ru-RU" sz="3800"/>
          </a:p>
        </p:txBody>
      </p:sp>
      <p:sp>
        <p:nvSpPr>
          <p:cNvPr id="23554" name="Text Box 11"/>
          <p:cNvSpPr txBox="1">
            <a:spLocks noChangeArrowheads="1"/>
          </p:cNvSpPr>
          <p:nvPr/>
        </p:nvSpPr>
        <p:spPr bwMode="auto">
          <a:xfrm>
            <a:off x="2843213" y="1939925"/>
            <a:ext cx="59055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8000"/>
              </a:lnSpc>
              <a:spcBef>
                <a:spcPts val="600"/>
              </a:spcBef>
            </a:pPr>
            <a:r>
              <a:rPr lang="ru-RU"/>
              <a:t>     </a:t>
            </a:r>
          </a:p>
        </p:txBody>
      </p:sp>
      <p:sp>
        <p:nvSpPr>
          <p:cNvPr id="23555" name="Rectangle 13"/>
          <p:cNvSpPr>
            <a:spLocks noChangeArrowheads="1"/>
          </p:cNvSpPr>
          <p:nvPr/>
        </p:nvSpPr>
        <p:spPr bwMode="auto">
          <a:xfrm>
            <a:off x="323850" y="4365625"/>
            <a:ext cx="8569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</a:t>
            </a:r>
          </a:p>
        </p:txBody>
      </p:sp>
      <p:sp>
        <p:nvSpPr>
          <p:cNvPr id="23556" name="WordArt 14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7416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66FF33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23557" name="Picture 2" descr="барклай де толл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563" y="358775"/>
            <a:ext cx="34480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/>
          </a:p>
          <a:p>
            <a:pPr eaLnBrk="1" hangingPunct="1">
              <a:buFont typeface="Wingdings" pitchFamily="2" charset="2"/>
              <a:buNone/>
              <a:defRPr/>
            </a:pPr>
            <a:endParaRPr lang="ru-RU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10 мая.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 «Нет! Русские не выдадут земли своей! Не достанет воинов, всяк из нас будет одною рукой водить соху, а другою сражаться за Отечество!»</a:t>
            </a:r>
          </a:p>
        </p:txBody>
      </p:sp>
      <p:pic>
        <p:nvPicPr>
          <p:cNvPr id="24579" name="Picture 7" descr="borozdna-p0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57200"/>
            <a:ext cx="2493963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5602" name="Объект 5"/>
          <p:cNvPicPr>
            <a:picLocks/>
          </p:cNvPicPr>
          <p:nvPr>
            <p:ph type="body" idx="1"/>
          </p:nvPr>
        </p:nvPicPr>
        <p:blipFill>
          <a:blip r:embed="rId2">
            <a:lum bright="24000" contrast="12000"/>
          </a:blip>
          <a:srcRect/>
          <a:stretch>
            <a:fillRect/>
          </a:stretch>
        </p:blipFill>
        <p:spPr>
          <a:xfrm>
            <a:off x="533400" y="1371600"/>
            <a:ext cx="2671763" cy="4225925"/>
          </a:xfrm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1143000" y="5715000"/>
            <a:ext cx="164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Александр </a:t>
            </a:r>
            <a:r>
              <a:rPr lang="en-US" b="1"/>
              <a:t>I</a:t>
            </a:r>
            <a:endParaRPr lang="ru-RU" b="1"/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3810000" y="2590800"/>
            <a:ext cx="45720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/>
              <a:t>«Я должен был остановить выбор на том, кого наметил голос народа. Я умываю руки»- </a:t>
            </a:r>
            <a:endParaRPr lang="en-US" sz="2800" i="1"/>
          </a:p>
          <a:p>
            <a:endParaRPr lang="ru-RU" sz="2800" i="1"/>
          </a:p>
          <a:p>
            <a:r>
              <a:rPr lang="ru-RU"/>
              <a:t>произнес царь  Александр </a:t>
            </a:r>
            <a:r>
              <a:rPr lang="en-US"/>
              <a:t>I</a:t>
            </a:r>
            <a:r>
              <a:rPr lang="ru-RU"/>
              <a:t>, подписав указ о назначении Кутузова главнокомандующим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>
                <a:solidFill>
                  <a:srgbClr val="FF6699"/>
                </a:solidFill>
              </a:rPr>
              <a:t>Назначения Кутузова главнокомандующим.</a:t>
            </a:r>
          </a:p>
        </p:txBody>
      </p:sp>
      <p:pic>
        <p:nvPicPr>
          <p:cNvPr id="26626" name="Picture 4" descr="G0040i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752600"/>
            <a:ext cx="2943225" cy="3276600"/>
          </a:xfrm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2268538" y="1484313"/>
            <a:ext cx="6875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</a:t>
            </a:r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3276600" y="2819400"/>
            <a:ext cx="5638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" charset="0"/>
              </a:rPr>
              <a:t> </a:t>
            </a:r>
          </a:p>
          <a:p>
            <a:endParaRPr lang="ru-RU">
              <a:latin typeface="Arial" charset="0"/>
            </a:endParaRPr>
          </a:p>
          <a:p>
            <a:endParaRPr lang="ru-RU">
              <a:latin typeface="Arial" charset="0"/>
            </a:endParaRPr>
          </a:p>
          <a:p>
            <a:endParaRPr lang="ru-RU">
              <a:latin typeface="Arial" charset="0"/>
            </a:endParaRPr>
          </a:p>
          <a:p>
            <a:endParaRPr lang="ru-RU">
              <a:latin typeface="Arial" charset="0"/>
            </a:endParaRPr>
          </a:p>
          <a:p>
            <a:r>
              <a:rPr lang="ru-RU">
                <a:latin typeface="Arial" charset="0"/>
              </a:rPr>
              <a:t>Он никогда не был любимцем царя. Александр не мог простить ему поражения под Аустерлицем, самостоятельности, а самое главное – популярности в народе. Тем не менее царь был вынужден уступить мнению общества. </a:t>
            </a:r>
          </a:p>
          <a:p>
            <a:endParaRPr lang="ru-RU">
              <a:latin typeface="Arial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7650" name="Picture 2" descr="C:\Users\ГУ ГСОШ\Downloads\309eabc665c773760a1c0e4e318df2adbig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304800"/>
            <a:ext cx="7570788" cy="574675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6" descr="D:\WINDOWS\Рабочий стол\CONV\cnv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609600"/>
            <a:ext cx="4203700" cy="5181600"/>
          </a:xfrm>
          <a:prstGeom prst="rect">
            <a:avLst/>
          </a:prstGeom>
          <a:noFill/>
          <a:ln w="76200">
            <a:solidFill>
              <a:srgbClr val="99336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9698" name="Picture 19" descr="G0035i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82750" y="457200"/>
            <a:ext cx="5632450" cy="3886200"/>
          </a:xfrm>
        </p:spPr>
      </p:pic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2286000" y="4572000"/>
            <a:ext cx="434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Подготовка к Бородинскому сражению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>Утро 26 августа </a:t>
            </a:r>
            <a:br>
              <a:rPr lang="ru-RU"/>
            </a:br>
            <a:r>
              <a:rPr lang="ru-RU"/>
              <a:t>1812 года.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/>
          </a:p>
          <a:p>
            <a:pPr eaLnBrk="1" hangingPunct="1">
              <a:buFont typeface="Wingdings" pitchFamily="2" charset="2"/>
              <a:buNone/>
              <a:defRPr/>
            </a:pPr>
            <a:endParaRPr lang="ru-RU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Бородинское поле – 49кв.км.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Войска Наполеона – 135 тыс. человек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Армия Кутузова – 125 тыс. человек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/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4" grpId="1"/>
      <p:bldP spid="13315" grpId="0" build="p"/>
      <p:bldP spid="13315" grpI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:\Отеч войн 1812\презентация для сценария\Бородино 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063" y="762000"/>
            <a:ext cx="6629400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800" b="1">
                <a:solidFill>
                  <a:srgbClr val="FF6600"/>
                </a:solidFill>
                <a:latin typeface="Arial Narrow" pitchFamily="34" charset="0"/>
              </a:rPr>
              <a:t>«Честь и слава певцам! Они мужают нас   и делаются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800" b="1">
                <a:solidFill>
                  <a:srgbClr val="FF6600"/>
                </a:solidFill>
                <a:latin typeface="Arial Narrow" pitchFamily="34" charset="0"/>
              </a:rPr>
              <a:t>     творцами общих благ».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/>
              <a:t>Александр Васильевич Суворов</a:t>
            </a:r>
          </a:p>
        </p:txBody>
      </p:sp>
      <p:pic>
        <p:nvPicPr>
          <p:cNvPr id="14340" name="Picture 9" descr="0002wek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533400"/>
            <a:ext cx="32035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ru-RU"/>
              <a:t>Вечер 26 августа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                                         </a:t>
            </a:r>
            <a:r>
              <a:rPr lang="ru-RU" sz="2800"/>
              <a:t>Французы потеряли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/>
              <a:t>                                                       45 тыс. человек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/>
              <a:t>                                               Русские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/>
              <a:t>                                                        около 40 тыс.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/>
              <a:t>                                                                    человек</a:t>
            </a:r>
            <a:r>
              <a:rPr lang="ru-RU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/>
          </a:p>
        </p:txBody>
      </p:sp>
      <p:pic>
        <p:nvPicPr>
          <p:cNvPr id="32771" name="Picture 15" descr="b03041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4572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/>
              <a:t>       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/>
              <a:t>      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/>
              <a:t>«Из всех моих сражений самое страшное то, которое я дал под Москвой. Французы показали себя достойными  одержать победу, а </a:t>
            </a:r>
            <a:r>
              <a:rPr lang="ru-RU" b="1" dirty="0">
                <a:solidFill>
                  <a:srgbClr val="FFFF00"/>
                </a:solidFill>
              </a:rPr>
              <a:t>русские стяжали   право быть непобедимыми</a:t>
            </a:r>
            <a:r>
              <a:rPr lang="ru-RU" dirty="0"/>
              <a:t>».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20484" name="Picture 14" descr="Навполеон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-12000" contrast="-6000"/>
          </a:blip>
          <a:srcRect t="4280" r="4013"/>
          <a:stretch>
            <a:fillRect/>
          </a:stretch>
        </p:blipFill>
        <p:spPr>
          <a:xfrm>
            <a:off x="457200" y="609600"/>
            <a:ext cx="3455988" cy="3225800"/>
          </a:xfrm>
          <a:ln w="76200" cap="flat" cmpd="tri" algn="ctr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4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57200" y="3700463"/>
            <a:ext cx="8305800" cy="1143000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280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57200" y="1433513"/>
            <a:ext cx="8305800" cy="1981200"/>
          </a:xfrm>
        </p:spPr>
        <p:txBody>
          <a:bodyPr anchor="b" anchorCtr="0">
            <a:noAutofit/>
          </a:bodyPr>
          <a:lstStyle/>
          <a:p>
            <a:pPr eaLnBrk="1" hangingPunct="1">
              <a:defRPr/>
            </a:pPr>
            <a:endParaRPr lang="ru-RU" sz="5700"/>
          </a:p>
        </p:txBody>
      </p:sp>
      <p:pic>
        <p:nvPicPr>
          <p:cNvPr id="34819" name="Picture 2" descr="E:\Бородино\2cacf6a8f4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88913"/>
            <a:ext cx="5719762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73225"/>
            <a:ext cx="8229600" cy="4429125"/>
          </a:xfrm>
        </p:spPr>
        <p:txBody>
          <a:bodyPr/>
          <a:lstStyle/>
          <a:p>
            <a:pPr marL="273050" indent="-273050" eaLnBrk="1" hangingPunct="1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 anchorCtr="0">
            <a:normAutofit/>
          </a:bodyPr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5843" name="Picture 2" descr="C:\Users\ГУ ГСОШ\Downloads\0_797e5_4ce23429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8747125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6866" name="Picture 2" descr="C:\Users\ГУ ГСОШ\Downloads\Кутузов-багратион-и-третий.jpg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35050" y="1725613"/>
            <a:ext cx="7073900" cy="42799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7891" name="Picture 2" descr="C:\Users\ГУ ГСОШ\Downloads\0018-014-Borodino-stikhotvore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2900" y="0"/>
            <a:ext cx="5767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73225"/>
            <a:ext cx="8229600" cy="4429125"/>
          </a:xfrm>
        </p:spPr>
        <p:txBody>
          <a:bodyPr/>
          <a:lstStyle/>
          <a:p>
            <a:pPr marL="273050" indent="-273050" eaLnBrk="1" hangingPunct="1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 anchorCtr="0">
            <a:normAutofit/>
          </a:bodyPr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8915" name="Picture 2" descr="E:\Бородино\ataka-kavalergardov-borodi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49275"/>
            <a:ext cx="8728075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E:\Бородино\iller1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476250"/>
            <a:ext cx="4535487" cy="5932488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 anchorCtr="0">
            <a:normAutofit/>
          </a:bodyPr>
          <a:lstStyle/>
          <a:p>
            <a:pPr eaLnBrk="1" hangingPunct="1">
              <a:defRPr/>
            </a:pPr>
            <a:endParaRPr lang="ru-RU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73225"/>
            <a:ext cx="8229600" cy="4429125"/>
          </a:xfrm>
        </p:spPr>
        <p:txBody>
          <a:bodyPr/>
          <a:lstStyle/>
          <a:p>
            <a:pPr marL="273050" indent="-273050" eaLnBrk="1" hangingPunct="1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 anchorCtr="0">
            <a:normAutofit/>
          </a:bodyPr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40963" name="Picture 2" descr="E:\Бородино\1283913813_brdn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38175"/>
            <a:ext cx="76200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73225"/>
            <a:ext cx="8229600" cy="4429125"/>
          </a:xfrm>
        </p:spPr>
        <p:txBody>
          <a:bodyPr/>
          <a:lstStyle/>
          <a:p>
            <a:pPr marL="273050" indent="-273050" eaLnBrk="1" hangingPunct="1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 anchorCtr="0">
            <a:normAutofit/>
          </a:bodyPr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41987" name="Picture 2" descr="C:\Users\ГУ ГСОШ\Downloads\ver0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813"/>
            <a:ext cx="9107488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WordArt 9"/>
          <p:cNvSpPr>
            <a:spLocks noChangeArrowheads="1" noChangeShapeType="1" noTextEdit="1"/>
          </p:cNvSpPr>
          <p:nvPr/>
        </p:nvSpPr>
        <p:spPr bwMode="auto">
          <a:xfrm>
            <a:off x="4953000" y="762000"/>
            <a:ext cx="3097213" cy="172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Наполеон</a:t>
            </a:r>
          </a:p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sy="50000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Бонапарт</a:t>
            </a:r>
          </a:p>
        </p:txBody>
      </p:sp>
      <p:sp>
        <p:nvSpPr>
          <p:cNvPr id="15362" name="WordArt 11"/>
          <p:cNvSpPr>
            <a:spLocks noChangeArrowheads="1" noChangeShapeType="1" noTextEdit="1"/>
          </p:cNvSpPr>
          <p:nvPr/>
        </p:nvSpPr>
        <p:spPr bwMode="auto">
          <a:xfrm>
            <a:off x="5410200" y="3276600"/>
            <a:ext cx="2314575" cy="379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8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1769 - 1821</a:t>
            </a:r>
          </a:p>
        </p:txBody>
      </p:sp>
      <p:pic>
        <p:nvPicPr>
          <p:cNvPr id="4100" name="Picture 14" descr="Навполеон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-12000" contrast="-6000"/>
          </a:blip>
          <a:srcRect t="4280" r="4013"/>
          <a:stretch>
            <a:fillRect/>
          </a:stretch>
        </p:blipFill>
        <p:spPr>
          <a:xfrm>
            <a:off x="762000" y="1066800"/>
            <a:ext cx="3455988" cy="3225800"/>
          </a:xfrm>
          <a:ln w="76200" cap="flat" cmpd="tri" algn="ctr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063" name="AutoShape 15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800600"/>
            <a:ext cx="8640763" cy="1152525"/>
          </a:xfrm>
          <a:prstGeom prst="roundRect">
            <a:avLst>
              <a:gd name="adj" fmla="val 21667"/>
            </a:avLst>
          </a:prstGeom>
          <a:ln>
            <a:solidFill>
              <a:schemeClr val="tx2"/>
            </a:solidFill>
            <a:round/>
          </a:ln>
        </p:spPr>
        <p:txBody>
          <a:bodyPr anchor="b" anchorCtr="0"/>
          <a:lstStyle/>
          <a:p>
            <a:pPr eaLnBrk="1" hangingPunct="1">
              <a:defRPr/>
            </a:pPr>
            <a:r>
              <a:rPr lang="ru-RU" sz="3100"/>
              <a:t>«Я буду властелином мира, остаётся одна Россия, но я раздавлю её!»</a:t>
            </a:r>
            <a:r>
              <a:rPr lang="ru-RU" sz="2400"/>
              <a:t>   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E:\Бородино\6b231851fce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304800"/>
            <a:ext cx="8345488" cy="56388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b" anchorCtr="0">
            <a:normAutofit/>
          </a:bodyPr>
          <a:lstStyle/>
          <a:p>
            <a:pPr eaLnBrk="1" hangingPunct="1">
              <a:defRPr/>
            </a:pPr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44034" name="Объект 4"/>
          <p:cNvPicPr>
            <a:picLocks noGrp="1"/>
          </p:cNvPicPr>
          <p:nvPr>
            <p:ph type="body" idx="4294967295"/>
          </p:nvPr>
        </p:nvPicPr>
        <p:blipFill>
          <a:blip r:embed="rId2">
            <a:lum bright="30000" contrast="24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45058" name="Picture 6" descr="пожар Москвы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lum bright="6000" contrast="18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ln w="76200" cap="flat" cmpd="tri" algn="ctr">
            <a:solidFill>
              <a:srgbClr val="F01C49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46082" name="Объект 10"/>
          <p:cNvPicPr>
            <a:picLocks/>
          </p:cNvPicPr>
          <p:nvPr>
            <p:ph type="body" idx="4294967295"/>
          </p:nvPr>
        </p:nvPicPr>
        <p:blipFill>
          <a:blip r:embed="rId2">
            <a:lum bright="30000" contrast="18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8" name="Rectangle 1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47106" name="Picture 5" descr="G0011i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 rot="20971355">
            <a:off x="457200" y="2286000"/>
            <a:ext cx="3810000" cy="2825750"/>
          </a:xfrm>
        </p:spPr>
      </p:pic>
      <p:pic>
        <p:nvPicPr>
          <p:cNvPr id="47107" name="Picture 10" descr="G0012i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 rot="514380">
            <a:off x="4343400" y="2133600"/>
            <a:ext cx="4276725" cy="3192463"/>
          </a:xfrm>
        </p:spPr>
      </p:pic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1908175" y="333375"/>
            <a:ext cx="532765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ТАРУТИНСКИЙ МАНЕВР</a:t>
            </a:r>
          </a:p>
        </p:txBody>
      </p:sp>
      <p:sp>
        <p:nvSpPr>
          <p:cNvPr id="47109" name="Rectangle 9"/>
          <p:cNvSpPr>
            <a:spLocks noChangeArrowheads="1"/>
          </p:cNvSpPr>
          <p:nvPr/>
        </p:nvSpPr>
        <p:spPr bwMode="auto">
          <a:xfrm>
            <a:off x="2771775" y="1268413"/>
            <a:ext cx="59039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8000"/>
              </a:lnSpc>
              <a:spcBef>
                <a:spcPts val="600"/>
              </a:spcBef>
            </a:pPr>
            <a:r>
              <a:rPr lang="ru-RU"/>
              <a:t>   </a:t>
            </a:r>
          </a:p>
        </p:txBody>
      </p:sp>
      <p:sp>
        <p:nvSpPr>
          <p:cNvPr id="47110" name="Text Box 13"/>
          <p:cNvSpPr txBox="1">
            <a:spLocks noChangeArrowheads="1"/>
          </p:cNvSpPr>
          <p:nvPr/>
        </p:nvSpPr>
        <p:spPr bwMode="auto">
          <a:xfrm rot="714249">
            <a:off x="5181600" y="5334000"/>
            <a:ext cx="182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Тарутинский лагерь</a:t>
            </a:r>
          </a:p>
        </p:txBody>
      </p:sp>
      <p:sp>
        <p:nvSpPr>
          <p:cNvPr id="47111" name="Rectangle 10"/>
          <p:cNvSpPr>
            <a:spLocks noChangeArrowheads="1"/>
          </p:cNvSpPr>
          <p:nvPr/>
        </p:nvSpPr>
        <p:spPr bwMode="auto">
          <a:xfrm rot="-591286">
            <a:off x="682625" y="5348288"/>
            <a:ext cx="419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Сражение при Тарутине 6 октября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http://ovio.pravolimp.ru/system/files/4e6a03243e9b3a173200000e/big/0AveryanovA_VaterlooBP.jpg?13155704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238750" y="2781300"/>
          <a:ext cx="3905250" cy="365125"/>
        </p:xfrm>
        <a:graphic>
          <a:graphicData uri="http://schemas.openxmlformats.org/drawingml/2006/table">
            <a:tbl>
              <a:tblPr/>
              <a:tblGrid>
                <a:gridCol w="390525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41" marB="4564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3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</p:spTree>
  </p:cSld>
  <p:clrMapOvr>
    <a:masterClrMapping/>
  </p:clrMapOvr>
  <p:transition advTm="18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H:\Отеч войн 1812\презентация для сценария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838200"/>
            <a:ext cx="62388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7" descr="3партизаны2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 rot="21055697">
            <a:off x="381000" y="914400"/>
            <a:ext cx="3897313" cy="2743200"/>
          </a:xfrm>
          <a:ln w="76200" cmpd="tri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50178" name="Picture 19" descr="партизаны 1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 rot="641503">
            <a:off x="5105400" y="1981200"/>
            <a:ext cx="3581400" cy="2289175"/>
          </a:xfrm>
          <a:ln w="76200" cap="flat" cmpd="tri" algn="ctr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50179" name="WordArt 20"/>
          <p:cNvSpPr>
            <a:spLocks noChangeArrowheads="1" noChangeShapeType="1" noTextEdit="1"/>
          </p:cNvSpPr>
          <p:nvPr/>
        </p:nvSpPr>
        <p:spPr bwMode="auto">
          <a:xfrm rot="215013">
            <a:off x="1143000" y="4495800"/>
            <a:ext cx="605790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Большой урон отступающей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французской армии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наносили партизаны</a:t>
            </a:r>
          </a:p>
        </p:txBody>
      </p:sp>
      <p:pic>
        <p:nvPicPr>
          <p:cNvPr id="50180" name="Picture 6" descr="H:\Отеч войн 1812\презентация для сценария\0_63660_9cb19a0_X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09000">
            <a:off x="5103813" y="1978025"/>
            <a:ext cx="3589337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7" descr="H:\Отеч войн 1812\презентация для сценария\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2209">
            <a:off x="373063" y="900113"/>
            <a:ext cx="3916362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51203" name="Picture 5" descr="0015-015-Partizanskaja-voj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713" y="765175"/>
            <a:ext cx="7040562" cy="922338"/>
          </a:xfrm>
        </p:spPr>
        <p:txBody>
          <a:bodyPr/>
          <a:lstStyle/>
          <a:p>
            <a:pPr eaLnBrk="1" hangingPunct="1">
              <a:defRPr/>
            </a:pPr>
            <a:r>
              <a:rPr lang="ru-RU" sz="2900"/>
              <a:t>«Партизаны мои наводили страх и ужас на неприятеля…» </a:t>
            </a:r>
            <a:br>
              <a:rPr lang="ru-RU" sz="2900"/>
            </a:br>
            <a:r>
              <a:rPr lang="ru-RU" sz="2500"/>
              <a:t>                                          Кутузов  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65400" y="1617663"/>
            <a:ext cx="6007100" cy="28908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/>
              <a:t>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/>
              <a:t>   </a:t>
            </a:r>
            <a:r>
              <a:rPr lang="ru-RU" sz="2400"/>
              <a:t>Самым крупным формированием такого рода был отряд Герасим Матвеевича Курина. Он насчитывал 5300 пеших 500 конных воинов.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/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/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/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/>
          </a:p>
          <a:p>
            <a:pPr eaLnBrk="1" hangingPunct="1">
              <a:buFont typeface="Wingdings" pitchFamily="2" charset="2"/>
              <a:buNone/>
              <a:defRPr/>
            </a:pPr>
            <a:endParaRPr lang="ru-RU" sz="180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/>
              <a:t>. </a:t>
            </a:r>
          </a:p>
        </p:txBody>
      </p:sp>
      <p:pic>
        <p:nvPicPr>
          <p:cNvPr id="120837" name="Picture 5" descr="па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280352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8" name="Picture 6" descr="Давыд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849688"/>
            <a:ext cx="3276600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7"/>
          <p:cNvSpPr txBox="1">
            <a:spLocks noChangeArrowheads="1"/>
          </p:cNvSpPr>
          <p:nvPr/>
        </p:nvSpPr>
        <p:spPr bwMode="auto">
          <a:xfrm>
            <a:off x="1187450" y="6021388"/>
            <a:ext cx="43926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Arial" charset="0"/>
              </a:rPr>
              <a:t>В тылу действовали регулярные войска Д. Давыдова.</a:t>
            </a:r>
          </a:p>
        </p:txBody>
      </p:sp>
      <p:sp>
        <p:nvSpPr>
          <p:cNvPr id="52230" name="Line 8"/>
          <p:cNvSpPr>
            <a:spLocks noChangeShapeType="1"/>
          </p:cNvSpPr>
          <p:nvPr/>
        </p:nvSpPr>
        <p:spPr bwMode="auto">
          <a:xfrm flipV="1">
            <a:off x="2700338" y="2924175"/>
            <a:ext cx="64770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31" name="Line 9"/>
          <p:cNvSpPr>
            <a:spLocks noChangeShapeType="1"/>
          </p:cNvSpPr>
          <p:nvPr/>
        </p:nvSpPr>
        <p:spPr bwMode="auto">
          <a:xfrm flipV="1">
            <a:off x="3492500" y="6237288"/>
            <a:ext cx="22320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/>
              <a:t>Переправа через реку Неман </a:t>
            </a:r>
            <a:br>
              <a:rPr lang="ru-RU" sz="3800"/>
            </a:br>
            <a:r>
              <a:rPr lang="ru-RU" sz="2800"/>
              <a:t>12 июня 1812г.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6387" name="Picture 4" descr="Вторжение Наполе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53251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1" descr="Отступление Наполеона"/>
          <p:cNvPicPr>
            <a:picLocks noChangeAspect="1" noChangeArrowheads="1"/>
          </p:cNvPicPr>
          <p:nvPr/>
        </p:nvPicPr>
        <p:blipFill>
          <a:blip r:embed="rId2">
            <a:lum bright="-6000" contrast="-6000"/>
          </a:blip>
          <a:srcRect/>
          <a:stretch>
            <a:fillRect/>
          </a:stretch>
        </p:blipFill>
        <p:spPr bwMode="auto">
          <a:xfrm rot="228604">
            <a:off x="4648200" y="457200"/>
            <a:ext cx="4197350" cy="3009900"/>
          </a:xfrm>
          <a:prstGeom prst="rect">
            <a:avLst/>
          </a:prstGeom>
          <a:noFill/>
          <a:ln w="76200" cmpd="tri" algn="ctr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54274" name="Picture 12" descr="отступление2"/>
          <p:cNvPicPr>
            <a:picLocks noChangeAspect="1" noChangeArrowheads="1"/>
          </p:cNvPicPr>
          <p:nvPr/>
        </p:nvPicPr>
        <p:blipFill>
          <a:blip r:embed="rId3">
            <a:lum bright="-6000" contrast="12000"/>
          </a:blip>
          <a:srcRect/>
          <a:stretch>
            <a:fillRect/>
          </a:stretch>
        </p:blipFill>
        <p:spPr bwMode="auto">
          <a:xfrm rot="-348770">
            <a:off x="609600" y="1524000"/>
            <a:ext cx="4191000" cy="3005138"/>
          </a:xfrm>
          <a:prstGeom prst="rect">
            <a:avLst/>
          </a:prstGeom>
          <a:noFill/>
          <a:ln w="76200" cmpd="tri" algn="ctr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54275" name="WordArt 13"/>
          <p:cNvSpPr>
            <a:spLocks noChangeArrowheads="1" noChangeShapeType="1" noTextEdit="1"/>
          </p:cNvSpPr>
          <p:nvPr/>
        </p:nvSpPr>
        <p:spPr bwMode="auto">
          <a:xfrm rot="-311666">
            <a:off x="914400" y="5181600"/>
            <a:ext cx="71437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200496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Arial"/>
                <a:cs typeface="Arial"/>
              </a:rPr>
              <a:t>Отступление французской армии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9" descr="Наполеон удирает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lum bright="6000" contrast="18000"/>
          </a:blip>
          <a:srcRect/>
          <a:stretch>
            <a:fillRect/>
          </a:stretch>
        </p:blipFill>
        <p:spPr>
          <a:xfrm>
            <a:off x="2087563" y="1600200"/>
            <a:ext cx="4968875" cy="3548063"/>
          </a:xfrm>
          <a:ln w="76200" cap="flat" cmpd="tri" algn="ctr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55298" name="WordArt 18"/>
          <p:cNvSpPr>
            <a:spLocks noChangeArrowheads="1" noChangeShapeType="1" noTextEdit="1"/>
          </p:cNvSpPr>
          <p:nvPr/>
        </p:nvSpPr>
        <p:spPr bwMode="auto">
          <a:xfrm>
            <a:off x="1042988" y="5516563"/>
            <a:ext cx="7058025" cy="719137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Бегство Наполеона</a:t>
            </a:r>
          </a:p>
        </p:txBody>
      </p:sp>
      <p:sp>
        <p:nvSpPr>
          <p:cNvPr id="55299" name="WordArt 19"/>
          <p:cNvSpPr>
            <a:spLocks noChangeArrowheads="1" noChangeShapeType="1" noTextEdit="1"/>
          </p:cNvSpPr>
          <p:nvPr/>
        </p:nvSpPr>
        <p:spPr bwMode="auto">
          <a:xfrm>
            <a:off x="971550" y="476250"/>
            <a:ext cx="7272338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H:\Отеч войн 1812\презентация для сценария\Сражение на р. Берези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60400"/>
            <a:ext cx="6629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48000" y="5562600"/>
            <a:ext cx="3455988" cy="641350"/>
          </a:xfrm>
          <a:prstGeom prst="rect">
            <a:avLst/>
          </a:prstGeom>
          <a:solidFill>
            <a:srgbClr val="A3D9B4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Franklin Gothic Book"/>
                <a:cs typeface="Arial" charset="0"/>
              </a:rPr>
              <a:t>Триумфальная Арка в Москве</a:t>
            </a:r>
          </a:p>
        </p:txBody>
      </p:sp>
      <p:pic>
        <p:nvPicPr>
          <p:cNvPr id="57346" name="Объект 1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457200"/>
            <a:ext cx="6172200" cy="4724400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Рисунок 4" descr="gallery_promo18826600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289300"/>
            <a:ext cx="4300538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TextBox 5"/>
          <p:cNvGrpSpPr>
            <a:grpSpLocks/>
          </p:cNvGrpSpPr>
          <p:nvPr/>
        </p:nvGrpSpPr>
        <p:grpSpPr bwMode="auto">
          <a:xfrm>
            <a:off x="738188" y="5784850"/>
            <a:ext cx="7662862" cy="987425"/>
            <a:chOff x="465" y="3644"/>
            <a:chExt cx="4827" cy="622"/>
          </a:xfrm>
        </p:grpSpPr>
        <p:pic>
          <p:nvPicPr>
            <p:cNvPr id="58370" name="TextBox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5" y="3644"/>
              <a:ext cx="4827" cy="622"/>
            </a:xfrm>
            <a:prstGeom prst="rect">
              <a:avLst/>
            </a:prstGeom>
            <a:noFill/>
          </p:spPr>
        </p:pic>
        <p:sp>
          <p:nvSpPr>
            <p:cNvPr id="58371" name="Text Box 3"/>
            <p:cNvSpPr txBox="1">
              <a:spLocks noChangeArrowheads="1"/>
            </p:cNvSpPr>
            <p:nvPr/>
          </p:nvSpPr>
          <p:spPr bwMode="auto">
            <a:xfrm>
              <a:off x="476" y="3657"/>
              <a:ext cx="4808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i="1">
                  <a:solidFill>
                    <a:srgbClr val="FFFF00"/>
                  </a:solidFill>
                </a:rPr>
                <a:t>Монументы в честь Бородинского сражения</a:t>
              </a:r>
            </a:p>
          </p:txBody>
        </p:sp>
      </p:grp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600"/>
            <a:ext cx="29876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228600"/>
            <a:ext cx="3559175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59394" name="Picture 2" descr="C:\Users\ГУ ГСОШ\Downloads\0_5dbe3_f93fbb78_XL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517525"/>
            <a:ext cx="8653463" cy="6340475"/>
          </a:xfr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/>
              <a:t>12 июня 1812 года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/>
              <a:t>«</a:t>
            </a:r>
            <a:r>
              <a:rPr lang="ru-RU"/>
              <a:t>Не пройдет и месяца, как мы будем в Москве»</a:t>
            </a:r>
          </a:p>
        </p:txBody>
      </p:sp>
      <p:sp>
        <p:nvSpPr>
          <p:cNvPr id="5124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/>
              <a:t>   Император Франции Бонапарт Наполеон.</a:t>
            </a:r>
          </a:p>
        </p:txBody>
      </p:sp>
      <p:pic>
        <p:nvPicPr>
          <p:cNvPr id="17412" name="Picture 4" descr="http://upload.wikimedia.org/wikipedia/commons/thumb/9/99/Andrea_Appiani_002.jpg/200px-Andrea_Appiani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57200"/>
            <a:ext cx="2946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  <p:bldP spid="51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0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/>
              <a:t>Федор Иванович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/>
              <a:t>Тютчев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/>
              <a:t>Ф.И. Тютчев в детстве</a:t>
            </a:r>
          </a:p>
        </p:txBody>
      </p:sp>
      <p:pic>
        <p:nvPicPr>
          <p:cNvPr id="18436" name="Picture 10" descr="00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35067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4" descr="655302d2a63d5cffd0b8cc5aa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1000"/>
            <a:ext cx="35147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19459" name="Picture 5" descr="Вид на Неман в районе литовского местечка Лишкяв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7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81000"/>
            <a:ext cx="7772400" cy="1828800"/>
          </a:xfrm>
        </p:spPr>
        <p:txBody>
          <a:bodyPr anchorCtr="0"/>
          <a:lstStyle/>
          <a:p>
            <a:pPr eaLnBrk="1" hangingPunct="1">
              <a:defRPr/>
            </a:pPr>
            <a:endParaRPr lang="ru-RU" sz="4800"/>
          </a:p>
        </p:txBody>
      </p:sp>
      <p:sp>
        <p:nvSpPr>
          <p:cNvPr id="8195" name="Rectangle 8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7788"/>
            <a:ext cx="6400800" cy="175577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/>
          </a:p>
        </p:txBody>
      </p:sp>
      <p:pic>
        <p:nvPicPr>
          <p:cNvPr id="20483" name="Picture 7" descr="080588_6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Битва за Смоленск</a:t>
            </a:r>
            <a:endParaRPr lang="ru-RU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21507" name="Picture 4" descr="battle008 СМОЛЕНС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15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572</TotalTime>
  <Words>251</Words>
  <Application>Microsoft Office PowerPoint</Application>
  <PresentationFormat>Экран (4:3)</PresentationFormat>
  <Paragraphs>106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46</vt:i4>
      </vt:variant>
    </vt:vector>
  </HeadingPairs>
  <TitlesOfParts>
    <vt:vector size="54" baseType="lpstr">
      <vt:lpstr>Tahoma</vt:lpstr>
      <vt:lpstr>Arial</vt:lpstr>
      <vt:lpstr>Wingdings</vt:lpstr>
      <vt:lpstr>Calibri</vt:lpstr>
      <vt:lpstr>Arial Narrow</vt:lpstr>
      <vt:lpstr>Franklin Gothic Book</vt:lpstr>
      <vt:lpstr>Занавес</vt:lpstr>
      <vt:lpstr>Занавес</vt:lpstr>
      <vt:lpstr>Слайд 1</vt:lpstr>
      <vt:lpstr>Слайд 2</vt:lpstr>
      <vt:lpstr>«Я буду властелином мира, остаётся одна Россия, но я раздавлю её!»    </vt:lpstr>
      <vt:lpstr>Переправа через реку Неман  12 июня 1812г.</vt:lpstr>
      <vt:lpstr>Слайд 5</vt:lpstr>
      <vt:lpstr>Слайд 6</vt:lpstr>
      <vt:lpstr>     </vt:lpstr>
      <vt:lpstr>Слайд 8</vt:lpstr>
      <vt:lpstr>Битва за Смоленск</vt:lpstr>
      <vt:lpstr>Слайд 10</vt:lpstr>
      <vt:lpstr>     </vt:lpstr>
      <vt:lpstr>Слайд 12</vt:lpstr>
      <vt:lpstr>Слайд 13</vt:lpstr>
      <vt:lpstr>Назначения Кутузова главнокомандующим.</vt:lpstr>
      <vt:lpstr>Слайд 15</vt:lpstr>
      <vt:lpstr>Слайд 16</vt:lpstr>
      <vt:lpstr>Слайд 17</vt:lpstr>
      <vt:lpstr>  Утро 26 августа  1812 года.</vt:lpstr>
      <vt:lpstr>Слайд 19</vt:lpstr>
      <vt:lpstr>Вечер 26 августа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«Партизаны мои наводили страх и ужас на неприятеля…»                                            Кутузов  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дом</dc:creator>
  <cp:lastModifiedBy>User</cp:lastModifiedBy>
  <cp:revision>26</cp:revision>
  <cp:lastPrinted>1601-01-01T00:00:00Z</cp:lastPrinted>
  <dcterms:created xsi:type="dcterms:W3CDTF">1601-01-01T00:00:00Z</dcterms:created>
  <dcterms:modified xsi:type="dcterms:W3CDTF">2013-03-10T16:29:48Z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