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56" r:id="rId4"/>
    <p:sldId id="270" r:id="rId5"/>
    <p:sldId id="257" r:id="rId6"/>
    <p:sldId id="258" r:id="rId7"/>
    <p:sldId id="271" r:id="rId8"/>
    <p:sldId id="269" r:id="rId9"/>
    <p:sldId id="259" r:id="rId10"/>
    <p:sldId id="272" r:id="rId11"/>
    <p:sldId id="260" r:id="rId12"/>
    <p:sldId id="261" r:id="rId13"/>
    <p:sldId id="273" r:id="rId14"/>
    <p:sldId id="262" r:id="rId15"/>
    <p:sldId id="263" r:id="rId16"/>
    <p:sldId id="264" r:id="rId17"/>
    <p:sldId id="265" r:id="rId18"/>
    <p:sldId id="274" r:id="rId19"/>
    <p:sldId id="266" r:id="rId20"/>
    <p:sldId id="267" r:id="rId21"/>
    <p:sldId id="268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FAC1"/>
    <a:srgbClr val="85F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32B9-D03E-4829-A74A-5A0EC7025018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F788-68E4-4FFC-B627-B03494F4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32B9-D03E-4829-A74A-5A0EC7025018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F788-68E4-4FFC-B627-B03494F4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32B9-D03E-4829-A74A-5A0EC7025018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F788-68E4-4FFC-B627-B03494F4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32B9-D03E-4829-A74A-5A0EC7025018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F788-68E4-4FFC-B627-B03494F4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32B9-D03E-4829-A74A-5A0EC7025018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F788-68E4-4FFC-B627-B03494F4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32B9-D03E-4829-A74A-5A0EC7025018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F788-68E4-4FFC-B627-B03494F4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32B9-D03E-4829-A74A-5A0EC7025018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F788-68E4-4FFC-B627-B03494F4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32B9-D03E-4829-A74A-5A0EC7025018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F788-68E4-4FFC-B627-B03494F4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32B9-D03E-4829-A74A-5A0EC7025018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F788-68E4-4FFC-B627-B03494F4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32B9-D03E-4829-A74A-5A0EC7025018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F788-68E4-4FFC-B627-B03494F4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32B9-D03E-4829-A74A-5A0EC7025018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F788-68E4-4FFC-B627-B03494F4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5F9AC"/>
            </a:gs>
            <a:gs pos="50000">
              <a:srgbClr val="B6FAC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432B9-D03E-4829-A74A-5A0EC7025018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6F788-68E4-4FFC-B627-B03494F4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fotto.ru/tag/izobrazheniya_kompyuter" TargetMode="External"/><Relationship Id="rId2" Type="http://schemas.openxmlformats.org/officeDocument/2006/relationships/hyperlink" Target="http://images.yandex.ru/yandsearch?text=%D0%BA%D0%B0%D1%80%D1%82%D0%B8%D0%BD%D0%BA%D0%B8%20%D1%81%20%D0%B8%D0%B7%D0%BE%D0%B1%D1%80%D0%B0%D0%B6%D0%B5%D0%BD%D0%B8%D0%B5%D0%BC%20%D0%BA%D0%BE%D0%BC%D0%BF%D1%8C%D1%8E%D1%82%D0%B5%D1%80%D0%B0&amp;stype=image&amp;lr=10752&amp;noreask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yandex.ru/yandsearch?text=&#1082;&#1086;&#1084;&#1087;&#1100;&#1102;&#1090;&#1077;&#1088;" TargetMode="External"/><Relationship Id="rId5" Type="http://schemas.openxmlformats.org/officeDocument/2006/relationships/hyperlink" Target="http://images.yandex.ru/yandsearch?text=&#1084;&#1072;&#1085;&#1080;&#1096;&#1082;&#1072;" TargetMode="External"/><Relationship Id="rId4" Type="http://schemas.openxmlformats.org/officeDocument/2006/relationships/hyperlink" Target="http://images.yandex.ru/yandsearch?p=16&amp;text=&#1089;&#1082;&#1072;&#1079;&#1086;&#1095;&#1085;&#1099;&#1077;%20&#1087;&#1077;&#1088;&#1089;&#1086;&#1085;&#1072;&#1078;&#1080;%20&#1088;&#1091;&#1089;&#1089;&#1082;&#1080;&#1093;%20&#1089;&#1082;&#1072;&#1079;&#1086;&#1082;&amp;noreask=1&amp;pos=508&amp;rpt=simage&amp;lr=10752&amp;img_url=http%3A%2F%2Fs54.radikal.ru%2Fi143%2F1103%2Fcf%2F29e5858eb61e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3"/>
            <a:ext cx="7702624" cy="2376263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Н.Н.Калантарова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Уроки речевого творчества</a:t>
            </a:r>
            <a:br>
              <a:rPr lang="ru-RU" sz="2400" dirty="0" smtClean="0"/>
            </a:br>
            <a:r>
              <a:rPr lang="ru-RU" sz="2400" dirty="0" smtClean="0"/>
              <a:t>(Интеграция уроков русского языка, развития речи и литературного чтения )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2класс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«Компьютер»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Составила презентацию учитель начальных классов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Фонарева Татьяна Тимофеевна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Г.Сергиев Посад.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(Внеурочная деятельность)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07904" y="1916832"/>
            <a:ext cx="518457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i="1" dirty="0" smtClean="0"/>
              <a:t>Мне купили </a:t>
            </a:r>
            <a:r>
              <a:rPr lang="ru-RU" sz="2800" dirty="0" smtClean="0"/>
              <a:t>компьютер.</a:t>
            </a:r>
            <a:r>
              <a:rPr lang="ru-RU" sz="2800" i="1" dirty="0" smtClean="0"/>
              <a:t> Я</a:t>
            </a:r>
            <a:r>
              <a:rPr lang="ru-RU" sz="2800" dirty="0" smtClean="0"/>
              <a:t> играю в компьютерные игры. С помощью компьютера мама мне нашла материал о белых медведях - у меня получилось интересное выступление на уроке естествознания. Нельзя играть очень долго на компьютере, это вредно для </a:t>
            </a:r>
          </a:p>
          <a:p>
            <a:r>
              <a:rPr lang="ru-RU" sz="2400" dirty="0" smtClean="0"/>
              <a:t>глаз</a:t>
            </a:r>
            <a:r>
              <a:rPr lang="ru-RU" sz="2400" dirty="0" smtClean="0"/>
              <a:t>.)</a:t>
            </a:r>
            <a:endParaRPr lang="ru-RU" sz="2400" dirty="0"/>
          </a:p>
        </p:txBody>
      </p:sp>
      <p:pic>
        <p:nvPicPr>
          <p:cNvPr id="7170" name="Picture 2" descr="C:\Users\ь\Desktop\копьютер1\4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32656"/>
            <a:ext cx="19050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 descr="C:\Users\ь\Desktop\копьютер1\8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276872"/>
            <a:ext cx="3312368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7128792" cy="1470025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Составление предложений со словом «компьютер»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756084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800" dirty="0"/>
              <a:t>Игра «Четвертое лишнее»</a:t>
            </a:r>
          </a:p>
          <a:p>
            <a:pPr lvl="0" algn="r"/>
            <a:r>
              <a:rPr lang="ru-RU" sz="2800" dirty="0"/>
              <a:t>Найдите лишнее </a:t>
            </a:r>
            <a:r>
              <a:rPr lang="ru-RU" sz="2800" dirty="0" smtClean="0"/>
              <a:t>слово</a:t>
            </a:r>
          </a:p>
          <a:p>
            <a:pPr lvl="0" algn="r"/>
            <a:r>
              <a:rPr lang="ru-RU" sz="2800" dirty="0" smtClean="0"/>
              <a:t> </a:t>
            </a:r>
            <a:r>
              <a:rPr lang="ru-RU" sz="2800" dirty="0"/>
              <a:t>в каждой строчке.</a:t>
            </a:r>
          </a:p>
          <a:p>
            <a:pPr lvl="0"/>
            <a:endParaRPr lang="ru-RU" sz="2800" dirty="0" smtClean="0"/>
          </a:p>
          <a:p>
            <a:r>
              <a:rPr lang="ru-RU" sz="2800" dirty="0" smtClean="0"/>
              <a:t>Конверт</a:t>
            </a:r>
            <a:r>
              <a:rPr lang="ru-RU" sz="2800" dirty="0"/>
              <a:t>, открытка</a:t>
            </a:r>
            <a:r>
              <a:rPr lang="ru-RU" sz="2800" dirty="0" smtClean="0"/>
              <a:t>, деньги, марка. </a:t>
            </a:r>
          </a:p>
          <a:p>
            <a:r>
              <a:rPr lang="ru-RU" sz="2800" dirty="0" smtClean="0"/>
              <a:t>Конверт, открытка, </a:t>
            </a:r>
            <a:r>
              <a:rPr lang="ru-RU" sz="2800" dirty="0" smtClean="0">
                <a:solidFill>
                  <a:srgbClr val="FF0000"/>
                </a:solidFill>
              </a:rPr>
              <a:t>деньги</a:t>
            </a:r>
            <a:r>
              <a:rPr lang="ru-RU" sz="2800" dirty="0" smtClean="0"/>
              <a:t>, марка.</a:t>
            </a:r>
            <a:endParaRPr lang="ru-RU" sz="2800" dirty="0"/>
          </a:p>
          <a:p>
            <a:r>
              <a:rPr lang="ru-RU" sz="2800" dirty="0"/>
              <a:t>Красивый, умный, </a:t>
            </a:r>
            <a:r>
              <a:rPr lang="ru-RU" sz="2800" dirty="0" smtClean="0"/>
              <a:t>веселый, спелое</a:t>
            </a:r>
            <a:r>
              <a:rPr lang="ru-RU" sz="2800" i="1" dirty="0" smtClean="0"/>
              <a:t>.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Красивый, умный, </a:t>
            </a:r>
            <a:r>
              <a:rPr lang="ru-RU" sz="2800" dirty="0" smtClean="0"/>
              <a:t>весёлый, </a:t>
            </a:r>
            <a:r>
              <a:rPr lang="ru-RU" sz="2800" dirty="0" smtClean="0">
                <a:solidFill>
                  <a:srgbClr val="FF0000"/>
                </a:solidFill>
              </a:rPr>
              <a:t>спелое</a:t>
            </a:r>
            <a:r>
              <a:rPr lang="ru-RU" sz="2800" i="1" dirty="0" smtClean="0">
                <a:solidFill>
                  <a:srgbClr val="FF0000"/>
                </a:solidFill>
              </a:rPr>
              <a:t>.</a:t>
            </a:r>
            <a:endParaRPr lang="ru-RU" sz="2800" dirty="0"/>
          </a:p>
          <a:p>
            <a:r>
              <a:rPr lang="ru-RU" sz="2800" dirty="0" smtClean="0"/>
              <a:t>Кошка</a:t>
            </a:r>
            <a:r>
              <a:rPr lang="ru-RU" sz="2800" i="1" dirty="0" smtClean="0"/>
              <a:t>,</a:t>
            </a:r>
            <a:r>
              <a:rPr lang="ru-RU" sz="2800" dirty="0" smtClean="0"/>
              <a:t> </a:t>
            </a:r>
            <a:r>
              <a:rPr lang="ru-RU" sz="2800" dirty="0"/>
              <a:t>лиса, заяц, белка</a:t>
            </a:r>
            <a:r>
              <a:rPr lang="ru-RU" sz="2800" dirty="0" smtClean="0"/>
              <a:t>.</a:t>
            </a:r>
            <a:r>
              <a:rPr lang="ru-RU" sz="2800" i="1" dirty="0" smtClean="0"/>
              <a:t>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Кошка</a:t>
            </a:r>
            <a:r>
              <a:rPr lang="ru-RU" sz="2800" i="1" dirty="0" smtClean="0"/>
              <a:t>,</a:t>
            </a:r>
            <a:r>
              <a:rPr lang="ru-RU" sz="2800" dirty="0" smtClean="0"/>
              <a:t> лиса, заяц, белка.</a:t>
            </a:r>
            <a:endParaRPr lang="ru-RU" sz="2800" dirty="0"/>
          </a:p>
          <a:p>
            <a:r>
              <a:rPr lang="ru-RU" sz="2800" dirty="0"/>
              <a:t>Шкаф,</a:t>
            </a:r>
            <a:r>
              <a:rPr lang="ru-RU" sz="2800" i="1" dirty="0"/>
              <a:t> </a:t>
            </a:r>
            <a:r>
              <a:rPr lang="ru-RU" sz="2800" dirty="0"/>
              <a:t>ковер</a:t>
            </a:r>
            <a:r>
              <a:rPr lang="ru-RU" sz="2800" i="1" dirty="0"/>
              <a:t>,</a:t>
            </a:r>
            <a:r>
              <a:rPr lang="ru-RU" sz="2800" dirty="0"/>
              <a:t> полка, диван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Шкаф,</a:t>
            </a:r>
            <a:r>
              <a:rPr lang="ru-RU" sz="2800" i="1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ковер</a:t>
            </a:r>
            <a:r>
              <a:rPr lang="ru-RU" sz="2800" dirty="0" smtClean="0"/>
              <a:t>, полка, диван.</a:t>
            </a:r>
            <a:endParaRPr lang="ru-RU" sz="2800" dirty="0"/>
          </a:p>
          <a:p>
            <a:pPr lvl="0"/>
            <a:r>
              <a:rPr lang="ru-RU" sz="2800" dirty="0"/>
              <a:t>Магнитофон, компьютер,</a:t>
            </a:r>
            <a:r>
              <a:rPr lang="ru-RU" sz="2800" i="1" dirty="0"/>
              <a:t> </a:t>
            </a:r>
            <a:r>
              <a:rPr lang="ru-RU" sz="2800" dirty="0"/>
              <a:t>чайник</a:t>
            </a:r>
            <a:r>
              <a:rPr lang="ru-RU" sz="2800" i="1" dirty="0"/>
              <a:t>,</a:t>
            </a:r>
            <a:r>
              <a:rPr lang="ru-RU" sz="2800" dirty="0"/>
              <a:t> </a:t>
            </a:r>
            <a:r>
              <a:rPr lang="ru-RU" sz="2800" dirty="0" smtClean="0"/>
              <a:t>телевизор. </a:t>
            </a:r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Магнитофон</a:t>
            </a:r>
            <a:r>
              <a:rPr lang="ru-RU" sz="2800" dirty="0" smtClean="0"/>
              <a:t>, компьютер,</a:t>
            </a:r>
            <a:r>
              <a:rPr lang="ru-RU" sz="2800" i="1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чайник</a:t>
            </a:r>
            <a:r>
              <a:rPr lang="ru-RU" sz="2800" i="1" dirty="0" smtClean="0"/>
              <a:t>,</a:t>
            </a:r>
            <a:r>
              <a:rPr lang="ru-RU" sz="2800" dirty="0" smtClean="0"/>
              <a:t> телевизор.</a:t>
            </a:r>
            <a:endParaRPr lang="ru-RU" sz="2800" dirty="0"/>
          </a:p>
        </p:txBody>
      </p:sp>
      <p:pic>
        <p:nvPicPr>
          <p:cNvPr id="8194" name="Picture 2" descr="C:\Users\ь\Desktop\копьютер1\9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04664"/>
            <a:ext cx="2088232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400" b="1" dirty="0"/>
              <a:t>Игровое упражнение «Фантазеры»</a:t>
            </a:r>
          </a:p>
          <a:p>
            <a:r>
              <a:rPr lang="ru-RU" sz="2400" dirty="0" smtClean="0"/>
              <a:t>Вам предлагаются </a:t>
            </a:r>
            <a:r>
              <a:rPr lang="ru-RU" sz="2400" dirty="0"/>
              <a:t>тройки слов, которые нужно включить в предложение. Победит тот, кто удачнее соединит слова.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Например</a:t>
            </a:r>
            <a:r>
              <a:rPr lang="ru-RU" sz="2400" dirty="0"/>
              <a:t>: </a:t>
            </a:r>
            <a:r>
              <a:rPr lang="ru-RU" sz="2400" dirty="0">
                <a:solidFill>
                  <a:srgbClr val="FF0000"/>
                </a:solidFill>
              </a:rPr>
              <a:t>чай, очки, газета. 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/>
              <a:t>Дедушка </a:t>
            </a:r>
            <a:r>
              <a:rPr lang="ru-RU" sz="2400" dirty="0"/>
              <a:t>выпил 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чай</a:t>
            </a:r>
            <a:r>
              <a:rPr lang="ru-RU" sz="2400" dirty="0"/>
              <a:t>, надел </a:t>
            </a:r>
            <a:r>
              <a:rPr lang="ru-RU" sz="2400" dirty="0">
                <a:solidFill>
                  <a:srgbClr val="FF0000"/>
                </a:solidFill>
              </a:rPr>
              <a:t>очки</a:t>
            </a:r>
            <a:r>
              <a:rPr lang="ru-RU" sz="2400" dirty="0"/>
              <a:t> и начал </a:t>
            </a:r>
            <a:r>
              <a:rPr lang="ru-RU" sz="2400" dirty="0" smtClean="0"/>
              <a:t> читать </a:t>
            </a:r>
            <a:r>
              <a:rPr lang="ru-RU" sz="2400" dirty="0">
                <a:solidFill>
                  <a:srgbClr val="FF0000"/>
                </a:solidFill>
              </a:rPr>
              <a:t>газету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endParaRPr lang="ru-RU" sz="2400" dirty="0"/>
          </a:p>
          <a:p>
            <a:pPr lvl="0"/>
            <a:endParaRPr lang="ru-RU" sz="2400" dirty="0"/>
          </a:p>
        </p:txBody>
      </p:sp>
      <p:pic>
        <p:nvPicPr>
          <p:cNvPr id="9218" name="Picture 2" descr="C:\Users\ь\Desktop\копьютер1\7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068960"/>
            <a:ext cx="4392488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64704"/>
            <a:ext cx="69127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/>
              <a:t>Обед, трамвай, библиотека.</a:t>
            </a:r>
          </a:p>
          <a:p>
            <a:pPr lvl="0"/>
            <a:r>
              <a:rPr lang="ru-RU" sz="2400" dirty="0" smtClean="0"/>
              <a:t> </a:t>
            </a:r>
            <a:r>
              <a:rPr lang="ru-RU" sz="2400" dirty="0" smtClean="0"/>
              <a:t>(</a:t>
            </a:r>
            <a:r>
              <a:rPr lang="ru-RU" sz="2400" dirty="0" smtClean="0">
                <a:solidFill>
                  <a:srgbClr val="FF0000"/>
                </a:solidFill>
              </a:rPr>
              <a:t>Библиотека</a:t>
            </a:r>
            <a:r>
              <a:rPr lang="ru-RU" sz="2400" dirty="0" smtClean="0"/>
              <a:t> </a:t>
            </a:r>
            <a:r>
              <a:rPr lang="ru-RU" sz="2400" dirty="0" smtClean="0"/>
              <a:t>была закрыта на </a:t>
            </a:r>
            <a:r>
              <a:rPr lang="ru-RU" sz="2400" dirty="0" smtClean="0">
                <a:solidFill>
                  <a:srgbClr val="FF0000"/>
                </a:solidFill>
              </a:rPr>
              <a:t>обед</a:t>
            </a:r>
            <a:r>
              <a:rPr lang="ru-RU" sz="2400" dirty="0" smtClean="0"/>
              <a:t>, поэтому я сел в </a:t>
            </a:r>
            <a:r>
              <a:rPr lang="ru-RU" sz="2400" dirty="0" smtClean="0">
                <a:solidFill>
                  <a:srgbClr val="FF0000"/>
                </a:solidFill>
              </a:rPr>
              <a:t>трамвай </a:t>
            </a:r>
            <a:r>
              <a:rPr lang="ru-RU" sz="2400" dirty="0" smtClean="0"/>
              <a:t>и поехал домой</a:t>
            </a:r>
            <a:r>
              <a:rPr lang="ru-RU" sz="2400" dirty="0" smtClean="0"/>
              <a:t>.)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i="1" dirty="0" smtClean="0"/>
              <a:t>Друг, кино, мороженое.</a:t>
            </a:r>
            <a:r>
              <a:rPr lang="ru-RU" sz="2400" dirty="0" smtClean="0"/>
              <a:t> </a:t>
            </a:r>
          </a:p>
          <a:p>
            <a:pPr lvl="0"/>
            <a:r>
              <a:rPr lang="ru-RU" sz="2400" dirty="0" smtClean="0"/>
              <a:t>(Мы </a:t>
            </a:r>
            <a:r>
              <a:rPr lang="ru-RU" sz="2400" dirty="0" smtClean="0"/>
              <a:t>с </a:t>
            </a:r>
            <a:r>
              <a:rPr lang="ru-RU" sz="2400" dirty="0" smtClean="0">
                <a:solidFill>
                  <a:srgbClr val="FF0000"/>
                </a:solidFill>
              </a:rPr>
              <a:t>другом</a:t>
            </a:r>
            <a:r>
              <a:rPr lang="ru-RU" sz="2400" dirty="0" smtClean="0"/>
              <a:t> посмотрели </a:t>
            </a:r>
            <a:r>
              <a:rPr lang="ru-RU" sz="2400" dirty="0" smtClean="0">
                <a:solidFill>
                  <a:srgbClr val="FF0000"/>
                </a:solidFill>
              </a:rPr>
              <a:t>кино</a:t>
            </a:r>
            <a:r>
              <a:rPr lang="ru-RU" sz="2400" dirty="0" smtClean="0"/>
              <a:t> и купили </a:t>
            </a:r>
            <a:r>
              <a:rPr lang="ru-RU" sz="2400" dirty="0" smtClean="0">
                <a:solidFill>
                  <a:srgbClr val="FF0000"/>
                </a:solidFill>
              </a:rPr>
              <a:t>мороженое</a:t>
            </a:r>
            <a:r>
              <a:rPr lang="ru-RU" sz="2400" dirty="0" smtClean="0"/>
              <a:t>.)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i="1" dirty="0" smtClean="0"/>
              <a:t>Теплоход, север, школьники.</a:t>
            </a:r>
          </a:p>
          <a:p>
            <a:pPr lvl="0"/>
            <a:r>
              <a:rPr lang="ru-RU" sz="2400" dirty="0" smtClean="0"/>
              <a:t> </a:t>
            </a:r>
            <a:r>
              <a:rPr lang="ru-RU" sz="2400" dirty="0" smtClean="0"/>
              <a:t>(</a:t>
            </a:r>
            <a:r>
              <a:rPr lang="ru-RU" sz="2400" dirty="0" smtClean="0">
                <a:solidFill>
                  <a:srgbClr val="FF0000"/>
                </a:solidFill>
              </a:rPr>
              <a:t>Школьники</a:t>
            </a:r>
            <a:r>
              <a:rPr lang="ru-RU" sz="2400" dirty="0" smtClean="0"/>
              <a:t> </a:t>
            </a:r>
            <a:r>
              <a:rPr lang="ru-RU" sz="2400" dirty="0" smtClean="0"/>
              <a:t>катались на </a:t>
            </a:r>
            <a:r>
              <a:rPr lang="ru-RU" sz="2400" dirty="0" smtClean="0">
                <a:solidFill>
                  <a:srgbClr val="FF0000"/>
                </a:solidFill>
              </a:rPr>
              <a:t>теплоходе «Север</a:t>
            </a:r>
            <a:r>
              <a:rPr lang="ru-RU" sz="2400" dirty="0" smtClean="0">
                <a:solidFill>
                  <a:srgbClr val="FF0000"/>
                </a:solidFill>
              </a:rPr>
              <a:t>».)</a:t>
            </a:r>
          </a:p>
          <a:p>
            <a:pPr lvl="0"/>
            <a:endParaRPr lang="ru-RU" sz="2400" dirty="0" smtClean="0">
              <a:solidFill>
                <a:srgbClr val="FF0000"/>
              </a:solidFill>
            </a:endParaRPr>
          </a:p>
          <a:p>
            <a:pPr lvl="0"/>
            <a:r>
              <a:rPr lang="ru-RU" sz="2400" i="1" dirty="0" smtClean="0"/>
              <a:t>Компьютерный, ученики, класс.</a:t>
            </a:r>
            <a:r>
              <a:rPr lang="ru-RU" sz="2400" dirty="0" smtClean="0"/>
              <a:t> </a:t>
            </a:r>
          </a:p>
          <a:p>
            <a:pPr lvl="0"/>
            <a:r>
              <a:rPr lang="ru-RU" sz="2400" dirty="0" smtClean="0"/>
              <a:t>(</a:t>
            </a:r>
            <a:r>
              <a:rPr lang="ru-RU" sz="2400" dirty="0" smtClean="0">
                <a:solidFill>
                  <a:srgbClr val="FF0000"/>
                </a:solidFill>
              </a:rPr>
              <a:t>Ученики</a:t>
            </a:r>
            <a:r>
              <a:rPr lang="ru-RU" sz="2400" dirty="0" smtClean="0"/>
              <a:t> </a:t>
            </a:r>
            <a:r>
              <a:rPr lang="ru-RU" sz="2400" dirty="0" smtClean="0"/>
              <a:t>занимались в </a:t>
            </a:r>
            <a:r>
              <a:rPr lang="ru-RU" sz="2400" dirty="0" smtClean="0">
                <a:solidFill>
                  <a:srgbClr val="FF0000"/>
                </a:solidFill>
              </a:rPr>
              <a:t>компьютерном классе</a:t>
            </a:r>
            <a:r>
              <a:rPr lang="ru-RU" sz="2400" dirty="0" smtClean="0"/>
              <a:t>.)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Анаграмма</a:t>
            </a:r>
            <a:r>
              <a:rPr lang="ru-RU" sz="2400" dirty="0" smtClean="0"/>
              <a:t> </a:t>
            </a:r>
            <a:r>
              <a:rPr lang="ru-RU" sz="2400" dirty="0"/>
              <a:t>(греч. </a:t>
            </a:r>
            <a:r>
              <a:rPr lang="ru-RU" sz="2400" i="1" dirty="0" err="1"/>
              <a:t>апа</a:t>
            </a:r>
            <a:r>
              <a:rPr lang="ru-RU" sz="2400" i="1" dirty="0"/>
              <a:t> -</a:t>
            </a:r>
            <a:r>
              <a:rPr lang="ru-RU" sz="2400" dirty="0"/>
              <a:t> пере +</a:t>
            </a:r>
            <a:r>
              <a:rPr lang="ru-RU" sz="2400" i="1" dirty="0"/>
              <a:t> </a:t>
            </a:r>
            <a:r>
              <a:rPr lang="en-US" sz="2400" i="1" dirty="0" err="1" smtClean="0"/>
              <a:t>gr</a:t>
            </a:r>
            <a:r>
              <a:rPr lang="ru-RU" sz="2400" i="1" dirty="0" err="1" smtClean="0"/>
              <a:t>атта</a:t>
            </a:r>
            <a:r>
              <a:rPr lang="ru-RU" sz="2400" i="1" dirty="0" smtClean="0"/>
              <a:t> </a:t>
            </a:r>
            <a:r>
              <a:rPr lang="ru-RU" sz="2400" i="1" dirty="0"/>
              <a:t>-</a:t>
            </a:r>
            <a:r>
              <a:rPr lang="ru-RU" sz="2400" dirty="0"/>
              <a:t> буква) - это слово или словосочетание, образованное перестановкой букв, составлявших другое слово (например, мука - кума).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27687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Переставив буквы местами, образуйте новые слова</a:t>
            </a:r>
            <a:r>
              <a:rPr lang="ru-RU" sz="2400" dirty="0" smtClean="0"/>
              <a:t>: </a:t>
            </a:r>
            <a:r>
              <a:rPr lang="ru-RU" sz="2400" dirty="0" smtClean="0"/>
              <a:t>лучок,</a:t>
            </a:r>
            <a:r>
              <a:rPr lang="ru-RU" sz="2400" dirty="0" smtClean="0"/>
              <a:t> сачок </a:t>
            </a:r>
            <a:r>
              <a:rPr lang="ru-RU" sz="2400" dirty="0" smtClean="0"/>
              <a:t>,</a:t>
            </a:r>
            <a:r>
              <a:rPr lang="ru-RU" sz="2400" dirty="0" smtClean="0"/>
              <a:t> ручка </a:t>
            </a:r>
            <a:r>
              <a:rPr lang="ru-RU" sz="2400" dirty="0" smtClean="0"/>
              <a:t>,</a:t>
            </a:r>
            <a:r>
              <a:rPr lang="ru-RU" sz="2400" dirty="0" smtClean="0"/>
              <a:t> ниша </a:t>
            </a:r>
            <a:r>
              <a:rPr lang="ru-RU" sz="2400" dirty="0" smtClean="0"/>
              <a:t>,</a:t>
            </a:r>
            <a:r>
              <a:rPr lang="ru-RU" sz="2400" dirty="0" smtClean="0"/>
              <a:t> манишка </a:t>
            </a:r>
            <a:r>
              <a:rPr lang="ru-RU" sz="2400" dirty="0" smtClean="0"/>
              <a:t>.</a:t>
            </a:r>
          </a:p>
          <a:p>
            <a:pPr lvl="0"/>
            <a:endParaRPr lang="ru-RU" sz="2400" dirty="0" smtClean="0"/>
          </a:p>
          <a:p>
            <a:r>
              <a:rPr lang="ru-RU" sz="2400" dirty="0" smtClean="0">
                <a:solidFill>
                  <a:srgbClr val="FF0000"/>
                </a:solidFill>
              </a:rPr>
              <a:t>Ниша</a:t>
            </a:r>
            <a:r>
              <a:rPr lang="ru-RU" sz="2400" dirty="0" smtClean="0"/>
              <a:t> - углубление в стене.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Манишка</a:t>
            </a:r>
            <a:r>
              <a:rPr lang="ru-RU" sz="2400" dirty="0" smtClean="0"/>
              <a:t> - белый нагрудник женского </a:t>
            </a:r>
            <a:endParaRPr lang="ru-RU" sz="2400" dirty="0" smtClean="0"/>
          </a:p>
          <a:p>
            <a:r>
              <a:rPr lang="ru-RU" sz="2400" dirty="0" smtClean="0"/>
              <a:t>платья </a:t>
            </a:r>
            <a:r>
              <a:rPr lang="ru-RU" sz="2400" dirty="0" smtClean="0"/>
              <a:t>или мужской сорочки.</a:t>
            </a:r>
          </a:p>
          <a:p>
            <a:pPr lvl="0"/>
            <a:endParaRPr lang="ru-RU" sz="2400" dirty="0" smtClean="0"/>
          </a:p>
          <a:p>
            <a:pPr lvl="0" algn="ctr"/>
            <a:r>
              <a:rPr lang="ru-RU" sz="2400" dirty="0" smtClean="0"/>
              <a:t> </a:t>
            </a:r>
            <a:r>
              <a:rPr lang="ru-RU" sz="2400" dirty="0" smtClean="0"/>
              <a:t>лучок        </a:t>
            </a:r>
            <a:r>
              <a:rPr lang="ru-RU" sz="2400" dirty="0" smtClean="0"/>
              <a:t>                     чулок</a:t>
            </a:r>
            <a:endParaRPr lang="ru-RU" sz="2400" i="1" dirty="0" smtClean="0"/>
          </a:p>
          <a:p>
            <a:pPr lvl="0" algn="ctr"/>
            <a:r>
              <a:rPr lang="ru-RU" sz="2400" dirty="0" smtClean="0"/>
              <a:t> </a:t>
            </a:r>
            <a:r>
              <a:rPr lang="ru-RU" sz="2400" dirty="0" smtClean="0"/>
              <a:t>сачок                             часок</a:t>
            </a:r>
            <a:endParaRPr lang="ru-RU" sz="2400" i="1" dirty="0" smtClean="0"/>
          </a:p>
          <a:p>
            <a:pPr lvl="0" algn="ctr"/>
            <a:r>
              <a:rPr lang="ru-RU" sz="2400" dirty="0" smtClean="0"/>
              <a:t> </a:t>
            </a:r>
            <a:r>
              <a:rPr lang="ru-RU" sz="2400" dirty="0" smtClean="0"/>
              <a:t>ручка                             чурка</a:t>
            </a:r>
            <a:endParaRPr lang="ru-RU" sz="2400" i="1" dirty="0" smtClean="0"/>
          </a:p>
          <a:p>
            <a:pPr lvl="0" algn="ctr"/>
            <a:r>
              <a:rPr lang="ru-RU" sz="2400" dirty="0" smtClean="0"/>
              <a:t> </a:t>
            </a:r>
            <a:r>
              <a:rPr lang="ru-RU" sz="2400" dirty="0" smtClean="0"/>
              <a:t>ниша                             шина</a:t>
            </a:r>
            <a:endParaRPr lang="ru-RU" sz="2400" dirty="0" smtClean="0"/>
          </a:p>
          <a:p>
            <a:pPr lvl="0" algn="ctr"/>
            <a:r>
              <a:rPr lang="ru-RU" sz="2400" dirty="0" smtClean="0"/>
              <a:t>м</a:t>
            </a:r>
            <a:r>
              <a:rPr lang="ru-RU" sz="2400" dirty="0" smtClean="0"/>
              <a:t>анишка                      машина</a:t>
            </a:r>
            <a:endParaRPr lang="ru-RU" sz="2400" dirty="0"/>
          </a:p>
        </p:txBody>
      </p:sp>
      <p:pic>
        <p:nvPicPr>
          <p:cNvPr id="10242" name="Picture 2" descr="C:\Users\ь\Desktop\копьютер1\10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06896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77048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/>
              <a:t>Письмо по </a:t>
            </a:r>
            <a:r>
              <a:rPr lang="ru-RU" sz="2800" b="1" i="1" dirty="0" smtClean="0"/>
              <a:t>памяти</a:t>
            </a:r>
          </a:p>
          <a:p>
            <a:pPr algn="ctr"/>
            <a:endParaRPr lang="ru-RU" sz="2800" b="1" i="1" dirty="0"/>
          </a:p>
          <a:p>
            <a:pPr lvl="0"/>
            <a:r>
              <a:rPr lang="ru-RU" sz="2800" i="1" dirty="0"/>
              <a:t>Как вы понимаете </a:t>
            </a:r>
            <a:r>
              <a:rPr lang="ru-RU" sz="2800" i="1" dirty="0" smtClean="0"/>
              <a:t>поговорку</a:t>
            </a:r>
          </a:p>
          <a:p>
            <a:pPr lvl="0"/>
            <a:r>
              <a:rPr lang="ru-RU" sz="2800" i="1" dirty="0" smtClean="0"/>
              <a:t> </a:t>
            </a:r>
            <a:r>
              <a:rPr lang="ru-RU" sz="2800" i="1" dirty="0"/>
              <a:t>«Ошибка не обман»?</a:t>
            </a:r>
            <a:r>
              <a:rPr lang="ru-RU" sz="2800" dirty="0"/>
              <a:t> </a:t>
            </a:r>
            <a:endParaRPr lang="ru-RU" sz="2800" dirty="0" smtClean="0"/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(Допустить </a:t>
            </a:r>
            <a:r>
              <a:rPr lang="ru-RU" sz="2800" dirty="0"/>
              <a:t>ошибку может каждый, это простительно. </a:t>
            </a:r>
            <a:r>
              <a:rPr lang="ru-RU" sz="2800" dirty="0" smtClean="0"/>
              <a:t>Обманывать </a:t>
            </a:r>
            <a:r>
              <a:rPr lang="ru-RU" sz="2800" dirty="0"/>
              <a:t>очень плохо.)</a:t>
            </a:r>
          </a:p>
        </p:txBody>
      </p:sp>
      <p:pic>
        <p:nvPicPr>
          <p:cNvPr id="12290" name="Picture 2" descr="C:\Users\ь\Desktop\копьютер1\4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789040"/>
            <a:ext cx="3257368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32656"/>
            <a:ext cx="69127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/>
              <a:t>Разгадывание шарады</a:t>
            </a:r>
          </a:p>
          <a:p>
            <a:pPr lvl="0"/>
            <a:r>
              <a:rPr lang="ru-RU" sz="2800" dirty="0"/>
              <a:t>Разгадайте шараду. Слово-отгадку </a:t>
            </a:r>
            <a:r>
              <a:rPr lang="ru-RU" sz="2800" dirty="0" smtClean="0"/>
              <a:t>запишите.</a:t>
            </a:r>
            <a:endParaRPr lang="ru-RU" sz="2800" dirty="0"/>
          </a:p>
          <a:p>
            <a:pPr algn="r"/>
            <a:r>
              <a:rPr lang="ru-RU" sz="2800" dirty="0"/>
              <a:t>Начало - голос птицы</a:t>
            </a:r>
            <a:r>
              <a:rPr lang="ru-RU" sz="2800" dirty="0" smtClean="0"/>
              <a:t>,</a:t>
            </a:r>
          </a:p>
          <a:p>
            <a:pPr algn="r"/>
            <a:r>
              <a:rPr lang="ru-RU" sz="2800" dirty="0" smtClean="0"/>
              <a:t> </a:t>
            </a:r>
            <a:r>
              <a:rPr lang="ru-RU" sz="2800" dirty="0"/>
              <a:t>Конец - на дне пруда</a:t>
            </a:r>
            <a:r>
              <a:rPr lang="ru-RU" sz="2800" dirty="0" smtClean="0"/>
              <a:t>,</a:t>
            </a:r>
          </a:p>
          <a:p>
            <a:pPr algn="r"/>
            <a:r>
              <a:rPr lang="ru-RU" sz="2800" dirty="0" smtClean="0"/>
              <a:t> </a:t>
            </a:r>
            <a:r>
              <a:rPr lang="ru-RU" sz="2800" dirty="0"/>
              <a:t>А целое - в музее </a:t>
            </a:r>
            <a:endParaRPr lang="ru-RU" sz="2800" dirty="0" smtClean="0"/>
          </a:p>
          <a:p>
            <a:pPr algn="r"/>
            <a:r>
              <a:rPr lang="ru-RU" sz="2800" dirty="0" smtClean="0"/>
              <a:t>Найдете </a:t>
            </a:r>
            <a:r>
              <a:rPr lang="ru-RU" sz="2800" dirty="0"/>
              <a:t>без труда</a:t>
            </a:r>
            <a:r>
              <a:rPr lang="ru-RU" sz="2800" dirty="0" smtClean="0"/>
              <a:t>.</a:t>
            </a:r>
          </a:p>
          <a:p>
            <a:pPr algn="r"/>
            <a:endParaRPr lang="ru-RU" sz="2800" dirty="0"/>
          </a:p>
          <a:p>
            <a:pPr algn="r"/>
            <a:r>
              <a:rPr lang="ru-RU" sz="2800" dirty="0" smtClean="0"/>
              <a:t>Картина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941168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/>
              <a:t>Подчеркните орфограмму в данном слове. </a:t>
            </a:r>
            <a:endParaRPr lang="ru-RU" sz="2800" i="1" dirty="0" smtClean="0"/>
          </a:p>
          <a:p>
            <a:endParaRPr lang="ru-RU" sz="2800" i="1" dirty="0" smtClean="0"/>
          </a:p>
          <a:p>
            <a:r>
              <a:rPr lang="ru-RU" sz="2800" i="1" dirty="0" smtClean="0"/>
              <a:t>Придумайте </a:t>
            </a:r>
            <a:r>
              <a:rPr lang="ru-RU" sz="2800" i="1" dirty="0"/>
              <a:t>словосочетание с этим словом.</a:t>
            </a:r>
            <a:r>
              <a:rPr lang="ru-RU" sz="2800" dirty="0"/>
              <a:t> </a:t>
            </a:r>
          </a:p>
        </p:txBody>
      </p:sp>
      <p:pic>
        <p:nvPicPr>
          <p:cNvPr id="11266" name="Picture 2" descr="C:\Users\ь\Desktop\копьютер1\11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060848"/>
            <a:ext cx="3240360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39552" y="764704"/>
            <a:ext cx="784887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/>
              <a:t>Литературоведческий </a:t>
            </a:r>
            <a:r>
              <a:rPr lang="ru-RU" sz="2800" b="1" dirty="0"/>
              <a:t>этап</a:t>
            </a:r>
          </a:p>
          <a:p>
            <a:pPr lvl="0" algn="r"/>
            <a:r>
              <a:rPr lang="ru-RU" sz="2800" b="1" dirty="0"/>
              <a:t>Чтение и сочинение </a:t>
            </a:r>
            <a:r>
              <a:rPr lang="ru-RU" sz="2800" b="1" dirty="0" err="1" smtClean="0"/>
              <a:t>чистоговорок</a:t>
            </a:r>
            <a:endParaRPr lang="ru-RU" sz="2800" b="1" dirty="0" smtClean="0"/>
          </a:p>
          <a:p>
            <a:pPr lvl="0"/>
            <a:endParaRPr lang="ru-RU" sz="2400" dirty="0" smtClean="0"/>
          </a:p>
          <a:p>
            <a:pPr lvl="0"/>
            <a:endParaRPr lang="ru-RU" sz="2400" dirty="0" smtClean="0"/>
          </a:p>
          <a:p>
            <a:pPr lvl="0"/>
            <a:endParaRPr lang="ru-RU" sz="2400" dirty="0"/>
          </a:p>
          <a:p>
            <a:r>
              <a:rPr lang="ru-RU" sz="2800" dirty="0"/>
              <a:t>Ор-ор-ор </a:t>
            </a:r>
            <a:r>
              <a:rPr lang="ru-RU" sz="2800" dirty="0" smtClean="0"/>
              <a:t>–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                  </a:t>
            </a:r>
            <a:r>
              <a:rPr lang="ru-RU" sz="2800" dirty="0">
                <a:solidFill>
                  <a:srgbClr val="C00000"/>
                </a:solidFill>
              </a:rPr>
              <a:t>красивый монитор. </a:t>
            </a:r>
            <a:endParaRPr lang="ru-RU" sz="2800" dirty="0" smtClean="0">
              <a:solidFill>
                <a:srgbClr val="C00000"/>
              </a:solidFill>
            </a:endParaRPr>
          </a:p>
          <a:p>
            <a:r>
              <a:rPr lang="ru-RU" sz="2800" dirty="0" err="1" smtClean="0"/>
              <a:t>Ра-ра-ра</a:t>
            </a:r>
            <a:r>
              <a:rPr lang="ru-RU" sz="2800" dirty="0" smtClean="0"/>
              <a:t> </a:t>
            </a:r>
            <a:r>
              <a:rPr lang="ru-RU" sz="2800" dirty="0" smtClean="0"/>
              <a:t>–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                       </a:t>
            </a:r>
            <a:r>
              <a:rPr lang="ru-RU" sz="2800" dirty="0">
                <a:solidFill>
                  <a:srgbClr val="C00000"/>
                </a:solidFill>
              </a:rPr>
              <a:t>ах, веселая игра</a:t>
            </a:r>
            <a:r>
              <a:rPr lang="ru-RU" sz="28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Ер-ер-ер </a:t>
            </a:r>
            <a:r>
              <a:rPr lang="ru-RU" sz="2800" dirty="0" smtClean="0"/>
              <a:t>– 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                    новый </a:t>
            </a:r>
            <a:r>
              <a:rPr lang="ru-RU" sz="2800" dirty="0">
                <a:solidFill>
                  <a:srgbClr val="C00000"/>
                </a:solidFill>
              </a:rPr>
              <a:t>компьютер.</a:t>
            </a:r>
          </a:p>
        </p:txBody>
      </p:sp>
      <p:pic>
        <p:nvPicPr>
          <p:cNvPr id="13314" name="Picture 2" descr="C:\Users\ь\Desktop\копьютер1\679464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429000"/>
            <a:ext cx="3816423" cy="30735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99288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/>
              <a:t>Языковая игра «Бесконечное предложение</a:t>
            </a:r>
            <a:r>
              <a:rPr lang="ru-RU" sz="2800" b="1" dirty="0" smtClean="0"/>
              <a:t>»</a:t>
            </a:r>
          </a:p>
          <a:p>
            <a:pPr lvl="0"/>
            <a:endParaRPr lang="ru-RU" sz="2800" b="1" dirty="0" smtClean="0"/>
          </a:p>
          <a:p>
            <a:pPr lvl="0" algn="r"/>
            <a:r>
              <a:rPr lang="ru-RU" sz="2400" dirty="0" smtClean="0"/>
              <a:t>Начиная со слова «клавиатура</a:t>
            </a:r>
            <a:r>
              <a:rPr lang="ru-RU" sz="2400" dirty="0" smtClean="0"/>
              <a:t>»,</a:t>
            </a:r>
          </a:p>
          <a:p>
            <a:pPr lvl="0" algn="r"/>
            <a:r>
              <a:rPr lang="ru-RU" sz="2400" dirty="0" smtClean="0"/>
              <a:t> </a:t>
            </a:r>
            <a:r>
              <a:rPr lang="ru-RU" sz="2400" dirty="0" smtClean="0"/>
              <a:t>составляем предложение, </a:t>
            </a:r>
            <a:endParaRPr lang="ru-RU" sz="2400" dirty="0" smtClean="0"/>
          </a:p>
          <a:p>
            <a:pPr lvl="0" algn="r"/>
            <a:r>
              <a:rPr lang="ru-RU" sz="2400" dirty="0" smtClean="0"/>
              <a:t>добавляя </a:t>
            </a:r>
            <a:r>
              <a:rPr lang="ru-RU" sz="2400" dirty="0" smtClean="0"/>
              <a:t>по одному слову</a:t>
            </a:r>
            <a:r>
              <a:rPr lang="ru-RU" sz="2400" dirty="0" smtClean="0"/>
              <a:t>.</a:t>
            </a:r>
          </a:p>
          <a:p>
            <a:pPr lvl="0" algn="r"/>
            <a:endParaRPr lang="ru-RU" sz="2400" dirty="0" smtClean="0"/>
          </a:p>
          <a:p>
            <a:pPr lvl="0" algn="r"/>
            <a:endParaRPr lang="ru-RU" sz="2400" dirty="0" smtClean="0"/>
          </a:p>
          <a:p>
            <a:pPr lvl="0" algn="r"/>
            <a:endParaRPr lang="ru-RU" sz="2400" dirty="0" smtClean="0"/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Клавиатура. Белая клавиатура. </a:t>
            </a:r>
          </a:p>
          <a:p>
            <a:pPr algn="r"/>
            <a:r>
              <a:rPr lang="ru-RU" sz="2400" dirty="0" smtClean="0"/>
              <a:t>…</a:t>
            </a:r>
          </a:p>
          <a:p>
            <a:pPr algn="r"/>
            <a:r>
              <a:rPr lang="ru-RU" sz="2400" dirty="0" smtClean="0"/>
              <a:t>…</a:t>
            </a:r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r>
              <a:rPr lang="ru-RU" sz="2400" dirty="0" smtClean="0"/>
              <a:t>На </a:t>
            </a:r>
            <a:r>
              <a:rPr lang="ru-RU" sz="2400" dirty="0" smtClean="0"/>
              <a:t>моем компьютерном столе лежит белая клавиатура.</a:t>
            </a:r>
            <a:endParaRPr lang="ru-RU" sz="2400" dirty="0"/>
          </a:p>
        </p:txBody>
      </p:sp>
      <p:pic>
        <p:nvPicPr>
          <p:cNvPr id="14339" name="Picture 3" descr="C:\Users\ь\Desktop\копьютер1\5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3960440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843"/>
            <a:ext cx="770485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dirty="0"/>
              <a:t>Написание и иллюстрирование сочинения</a:t>
            </a:r>
          </a:p>
          <a:p>
            <a:pPr lvl="0"/>
            <a:r>
              <a:rPr lang="ru-RU" sz="2400" i="1" dirty="0" smtClean="0"/>
              <a:t>Когда </a:t>
            </a:r>
            <a:r>
              <a:rPr lang="ru-RU" sz="2400" i="1" dirty="0"/>
              <a:t>компьютер приносит пользу человеку?</a:t>
            </a:r>
            <a:r>
              <a:rPr lang="ru-RU" sz="2400" dirty="0"/>
              <a:t> </a:t>
            </a:r>
            <a:endParaRPr lang="ru-RU" sz="2400" dirty="0" smtClean="0"/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(</a:t>
            </a:r>
            <a:r>
              <a:rPr lang="ru-RU" sz="2400" dirty="0"/>
              <a:t>Компьютер помогает многое узнать. Мне очень нравится сайт Кирилла и </a:t>
            </a:r>
            <a:r>
              <a:rPr lang="ru-RU" sz="2400" dirty="0" err="1"/>
              <a:t>Мефодия</a:t>
            </a:r>
            <a:r>
              <a:rPr lang="ru-RU" sz="2400" dirty="0"/>
              <a:t>, там есть энциклопедия. Я могу сочинять музыку, изучать английский язык, рисовать гжель. Я люблю играть на компьютер</a:t>
            </a:r>
            <a:r>
              <a:rPr lang="ru-RU" sz="2400" baseline="30000" dirty="0"/>
              <a:t>е</a:t>
            </a:r>
            <a:r>
              <a:rPr lang="ru-RU" sz="2400" dirty="0"/>
              <a:t>' мне всегда с ним очень весело.)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Можно </a:t>
            </a:r>
            <a:r>
              <a:rPr lang="ru-RU" sz="2400" dirty="0"/>
              <a:t>ли два-три часа сидеть за компьютером?</a:t>
            </a:r>
            <a:r>
              <a:rPr lang="ru-RU" sz="2400" i="1" dirty="0"/>
              <a:t> </a:t>
            </a:r>
            <a:endParaRPr lang="ru-RU" sz="2400" i="1" dirty="0" smtClean="0"/>
          </a:p>
          <a:p>
            <a:pPr lvl="0"/>
            <a:endParaRPr lang="ru-RU" sz="2400" i="1" dirty="0" smtClean="0"/>
          </a:p>
          <a:p>
            <a:pPr lvl="0"/>
            <a:r>
              <a:rPr lang="ru-RU" sz="2400" i="1" dirty="0" smtClean="0"/>
              <a:t>(</a:t>
            </a:r>
            <a:r>
              <a:rPr lang="ru-RU" sz="2400" i="1" dirty="0"/>
              <a:t>Нет, </a:t>
            </a:r>
            <a:r>
              <a:rPr lang="ru-RU" sz="2400" i="1" dirty="0" smtClean="0"/>
              <a:t>это </a:t>
            </a:r>
            <a:r>
              <a:rPr lang="ru-RU" sz="2400" i="1" dirty="0"/>
              <a:t>вредит здоровью.)</a:t>
            </a:r>
            <a:endParaRPr lang="ru-RU" sz="2400" dirty="0"/>
          </a:p>
          <a:p>
            <a:pPr lvl="0"/>
            <a:endParaRPr lang="ru-RU" sz="2400" dirty="0" smtClean="0"/>
          </a:p>
          <a:p>
            <a:pPr lvl="0"/>
            <a:endParaRPr lang="ru-RU" sz="2400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152127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Цели занятия:</a:t>
            </a:r>
            <a:br>
              <a:rPr lang="ru-RU" sz="2800" dirty="0" smtClean="0"/>
            </a:br>
            <a:r>
              <a:rPr lang="ru-RU" sz="2800" dirty="0" smtClean="0"/>
              <a:t>-углубление и расширение знаний учащихся по русскому языку,</a:t>
            </a:r>
            <a:br>
              <a:rPr lang="ru-RU" sz="2800" dirty="0" smtClean="0"/>
            </a:br>
            <a:r>
              <a:rPr lang="ru-RU" sz="2800" dirty="0" smtClean="0"/>
              <a:t>-развитие активного самостоятельного творческого мышления,</a:t>
            </a:r>
            <a:br>
              <a:rPr lang="ru-RU" sz="2800" dirty="0" smtClean="0"/>
            </a:br>
            <a:r>
              <a:rPr lang="ru-RU" sz="2800" dirty="0" smtClean="0"/>
              <a:t>- развитие эмоционального мира ребенка.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7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Сочинение на тему «Компьютер»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48064" y="2132856"/>
            <a:ext cx="37444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/>
              <a:t>План</a:t>
            </a:r>
            <a:endParaRPr lang="ru-RU" sz="2400" dirty="0"/>
          </a:p>
          <a:p>
            <a:pPr lvl="0"/>
            <a:r>
              <a:rPr lang="ru-RU" sz="2400" dirty="0"/>
              <a:t>Что такое компьютер?</a:t>
            </a:r>
          </a:p>
          <a:p>
            <a:pPr lvl="0"/>
            <a:r>
              <a:rPr lang="ru-RU" sz="2400" dirty="0"/>
              <a:t>Что можно делать при помощи компьютера?</a:t>
            </a:r>
          </a:p>
          <a:p>
            <a:pPr lvl="0"/>
            <a:r>
              <a:rPr lang="ru-RU" sz="2400" dirty="0"/>
              <a:t>Польза компьютера для человека.</a:t>
            </a:r>
          </a:p>
        </p:txBody>
      </p:sp>
      <p:pic>
        <p:nvPicPr>
          <p:cNvPr id="4" name="Picture 2" descr="C:\Users\ь\Desktop\копьютер1\wvio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4392488" cy="38068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</a:t>
            </a:r>
            <a:r>
              <a:rPr lang="ru-RU" sz="2400" b="1" dirty="0" smtClean="0"/>
              <a:t>Примерный текст сочинения</a:t>
            </a:r>
          </a:p>
          <a:p>
            <a:endParaRPr lang="ru-RU" sz="2400" b="1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У </a:t>
            </a:r>
            <a:r>
              <a:rPr lang="ru-RU" sz="2400" dirty="0"/>
              <a:t>меня дома на столе стоит компьютер. Он состоит из </a:t>
            </a:r>
            <a:r>
              <a:rPr lang="ru-RU" sz="2400" dirty="0" smtClean="0"/>
              <a:t>клавиатуры</a:t>
            </a:r>
            <a:r>
              <a:rPr lang="ru-RU" sz="2400" dirty="0"/>
              <a:t>, мышки, системного блока, монитора. При помощи клавиатуры я печатаю, мышкой - веду стрелкой и выбираю нужную мне папку. Системный блок - это мозг всего компьютера, без него ничего бы не работало.</a:t>
            </a:r>
          </a:p>
          <a:p>
            <a:r>
              <a:rPr lang="ru-RU" sz="2400" dirty="0" smtClean="0"/>
              <a:t>       На </a:t>
            </a:r>
            <a:r>
              <a:rPr lang="ru-RU" sz="2400" dirty="0"/>
              <a:t>компьютере я играю в разные игры, смотрю фильмы, слушаю музыку, рисую.</a:t>
            </a:r>
          </a:p>
          <a:p>
            <a:r>
              <a:rPr lang="ru-RU" sz="2400" dirty="0" smtClean="0"/>
              <a:t>        Компьютер </a:t>
            </a:r>
            <a:r>
              <a:rPr lang="ru-RU" sz="2400" dirty="0"/>
              <a:t>помогает нам во всем. Он облегчает нашу работу. </a:t>
            </a:r>
            <a:r>
              <a:rPr lang="ru-RU" sz="2400" dirty="0" smtClean="0"/>
              <a:t>Компьютеры </a:t>
            </a:r>
            <a:r>
              <a:rPr lang="ru-RU" sz="2400" dirty="0"/>
              <a:t>используются в школах, в магазинах, на заводах и фабриках и даже в космосе.</a:t>
            </a:r>
          </a:p>
          <a:p>
            <a:r>
              <a:rPr lang="ru-RU" sz="2400" dirty="0" smtClean="0"/>
              <a:t>        Компьютер </a:t>
            </a:r>
            <a:r>
              <a:rPr lang="ru-RU" sz="2400" dirty="0"/>
              <a:t>- это чудо техники!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7846640" cy="1512167"/>
          </a:xfrm>
        </p:spPr>
        <p:txBody>
          <a:bodyPr>
            <a:norm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П</a:t>
            </a:r>
            <a:r>
              <a:rPr lang="ru-RU" sz="1800" dirty="0" smtClean="0"/>
              <a:t>резентация составлена по книге</a:t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1800" dirty="0" err="1" smtClean="0"/>
              <a:t>Калантаровой</a:t>
            </a:r>
            <a:r>
              <a:rPr lang="ru-RU" sz="1800" dirty="0" smtClean="0"/>
              <a:t> Н.Н. </a:t>
            </a:r>
            <a:br>
              <a:rPr lang="ru-RU" sz="1800" dirty="0" smtClean="0"/>
            </a:br>
            <a:r>
              <a:rPr lang="ru-RU" sz="1800" dirty="0" smtClean="0"/>
              <a:t>Уроки речевого творчества:2класс.-М.: ВАКО,2009.-176с.-(Мастерская учителя)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Интернет-ресурсы</a:t>
            </a:r>
          </a:p>
          <a:p>
            <a:pPr algn="l"/>
            <a:r>
              <a:rPr lang="en-US" sz="1200" dirty="0" smtClean="0">
                <a:hlinkClick r:id="rId2"/>
              </a:rPr>
              <a:t>http://images.yandex.ru/yandsearch?text=%D0%BA%D0%B0%D1%80%D1%82%D0%B8%D0%BD%D0%BA%D0%B8%20%D1%81%20%D0%B8%D0%B7%D0%BE%D0%B1%D1%80%D0%B0%D0%B6%D0%B5%D0%BD%D0%B8%D0%B5%D0%BC%20%D0%BA%D0%BE%D0%BC%D0%BF%D1%8C%D1%8E%D1%82%D0%B5%D1%80%D0%B0&amp;stype=image&amp;lr=10752&amp;noreask=1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3"/>
              </a:rPr>
              <a:t>http://fotto.ru/tag/izobrazheniya_kompyuter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http</a:t>
            </a:r>
            <a:r>
              <a:rPr lang="en-US" sz="1200" dirty="0" smtClean="0">
                <a:hlinkClick r:id="rId4"/>
              </a:rPr>
              <a:t>://images.yandex.ru/yandsearch?p=16&amp;text=%D1%81%D0%BA%D0%B0%D0%B7%D0%BE%D1%87%D0%BD%D1%8B%D0%B5%20%D0%BF%D0%B5%D1%80%D1%81%D0%BE%D0%BD%D0%B0%D0%B6%D0%B8%20%D1%80%D1%83%D1%81%D1%81%D0%BA%D0%B8%D1%85%20%D1%81%D0%BA%D0%B0%D0%B7%D0%BE%D0%BA&amp;noreask=1&amp;pos=508&amp;rpt=simage&amp;lr=10752&amp;img_url=http%3A%2F%2Fs54.radikal.ru%2Fi143%2F1103%2Fcf%2F29e5858eb61e.jpg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5"/>
              </a:rPr>
              <a:t>http://images.yandex.ru/yandsearch?text=%D0%BC%D0%B0%D0%BD%D0%B8%D1%88%D0%BA%D0%B0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6"/>
              </a:rPr>
              <a:t>http://images.yandex.ru/yandsearch?text=%</a:t>
            </a:r>
            <a:r>
              <a:rPr lang="en-US" sz="1200" dirty="0" smtClean="0">
                <a:hlinkClick r:id="rId6"/>
              </a:rPr>
              <a:t>D0%BA%D0%BE%D0%BC%D0%BF%D1%8C%D1%8E%D1%82%D0%B5%D1%80</a:t>
            </a:r>
            <a:endParaRPr lang="ru-RU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772400" cy="1470025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dirty="0" smtClean="0"/>
              <a:t>            </a:t>
            </a:r>
            <a:br>
              <a:rPr lang="ru-RU" dirty="0" smtClean="0"/>
            </a:br>
            <a:r>
              <a:rPr lang="ru-RU" dirty="0" smtClean="0"/>
              <a:t>1 Т</a:t>
            </a:r>
            <a:r>
              <a:rPr lang="ru-RU" dirty="0"/>
              <a:t>	</a:t>
            </a:r>
            <a:r>
              <a:rPr lang="ru-RU" dirty="0" smtClean="0"/>
              <a:t>   К</a:t>
            </a:r>
            <a:r>
              <a:rPr lang="ru-RU" dirty="0"/>
              <a:t>	</a:t>
            </a:r>
            <a:r>
              <a:rPr lang="ru-RU" dirty="0" smtClean="0"/>
              <a:t>   Г</a:t>
            </a:r>
            <a:r>
              <a:rPr lang="ru-RU" dirty="0"/>
              <a:t>	</a:t>
            </a:r>
            <a:r>
              <a:rPr lang="ru-RU" dirty="0" smtClean="0"/>
              <a:t>  Б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2М</a:t>
            </a:r>
            <a:r>
              <a:rPr lang="ru-RU" dirty="0"/>
              <a:t>	</a:t>
            </a:r>
            <a:r>
              <a:rPr lang="ru-RU" dirty="0" smtClean="0"/>
              <a:t>   3</a:t>
            </a:r>
            <a:r>
              <a:rPr lang="ru-RU" dirty="0"/>
              <a:t>	</a:t>
            </a:r>
            <a:r>
              <a:rPr lang="ru-RU" dirty="0" smtClean="0"/>
              <a:t>  О</a:t>
            </a:r>
            <a:r>
              <a:rPr lang="ru-RU" dirty="0"/>
              <a:t>	</a:t>
            </a:r>
            <a:r>
              <a:rPr lang="ru-RU" dirty="0" smtClean="0"/>
              <a:t>  Е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3Д</a:t>
            </a:r>
            <a:r>
              <a:rPr lang="ru-RU" dirty="0"/>
              <a:t>	</a:t>
            </a:r>
            <a:r>
              <a:rPr lang="ru-RU" dirty="0" smtClean="0"/>
              <a:t>   В</a:t>
            </a:r>
            <a:r>
              <a:rPr lang="ru-RU" dirty="0"/>
              <a:t>	</a:t>
            </a:r>
            <a:r>
              <a:rPr lang="ru-RU" dirty="0" smtClean="0"/>
              <a:t>  Я</a:t>
            </a:r>
            <a:r>
              <a:rPr lang="ru-RU" dirty="0"/>
              <a:t>	</a:t>
            </a:r>
            <a:r>
              <a:rPr lang="ru-RU" dirty="0" smtClean="0"/>
              <a:t>  П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4И</a:t>
            </a:r>
            <a:r>
              <a:rPr lang="ru-RU" b="1" dirty="0"/>
              <a:t>	</a:t>
            </a:r>
            <a:r>
              <a:rPr lang="ru-RU" b="1" dirty="0" smtClean="0"/>
              <a:t>    Ь</a:t>
            </a:r>
            <a:r>
              <a:rPr lang="ru-RU" dirty="0"/>
              <a:t>	</a:t>
            </a:r>
            <a:r>
              <a:rPr lang="ru-RU" dirty="0" smtClean="0"/>
              <a:t>   О</a:t>
            </a:r>
            <a:r>
              <a:rPr lang="ru-RU" dirty="0"/>
              <a:t>	</a:t>
            </a:r>
            <a:r>
              <a:rPr lang="ru-RU" dirty="0" smtClean="0"/>
              <a:t>   Е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5А</a:t>
            </a:r>
            <a:r>
              <a:rPr lang="ru-RU" dirty="0"/>
              <a:t>	</a:t>
            </a:r>
            <a:r>
              <a:rPr lang="ru-RU" dirty="0" smtClean="0"/>
              <a:t>   Т</a:t>
            </a:r>
            <a:r>
              <a:rPr lang="ru-RU" dirty="0"/>
              <a:t>	</a:t>
            </a:r>
            <a:r>
              <a:rPr lang="ru-RU" dirty="0" smtClean="0"/>
              <a:t>  Ю</a:t>
            </a:r>
            <a:r>
              <a:rPr lang="ru-RU" dirty="0"/>
              <a:t>	</a:t>
            </a:r>
            <a:r>
              <a:rPr lang="ru-RU" dirty="0" smtClean="0"/>
              <a:t>   Р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764704"/>
            <a:ext cx="2624336" cy="5400600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Шифр</a:t>
            </a:r>
          </a:p>
          <a:p>
            <a:pPr lvl="1" algn="l"/>
            <a:r>
              <a:rPr lang="ru-RU" sz="3400" dirty="0" smtClean="0">
                <a:solidFill>
                  <a:schemeClr val="tx1"/>
                </a:solidFill>
              </a:rPr>
              <a:t>1я</a:t>
            </a:r>
            <a:r>
              <a:rPr lang="ru-RU" sz="3400" dirty="0">
                <a:solidFill>
                  <a:schemeClr val="tx1"/>
                </a:solidFill>
              </a:rPr>
              <a:t>	буква - 1</a:t>
            </a:r>
          </a:p>
          <a:p>
            <a:pPr lvl="1" algn="l"/>
            <a:endParaRPr lang="ru-RU" sz="34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sz="3400" i="1" dirty="0" smtClean="0">
                <a:solidFill>
                  <a:schemeClr val="tx1"/>
                </a:solidFill>
              </a:rPr>
              <a:t>2я</a:t>
            </a:r>
            <a:r>
              <a:rPr lang="ru-RU" sz="3400" i="1" dirty="0">
                <a:solidFill>
                  <a:schemeClr val="tx1"/>
                </a:solidFill>
              </a:rPr>
              <a:t>	буква -4	</a:t>
            </a:r>
          </a:p>
          <a:p>
            <a:pPr lvl="1" algn="l"/>
            <a:endParaRPr lang="ru-RU" sz="34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sz="3400" i="1" dirty="0" smtClean="0">
                <a:solidFill>
                  <a:schemeClr val="tx1"/>
                </a:solidFill>
              </a:rPr>
              <a:t>3я</a:t>
            </a:r>
            <a:r>
              <a:rPr lang="ru-RU" sz="3400" i="1" dirty="0">
                <a:solidFill>
                  <a:schemeClr val="tx1"/>
                </a:solidFill>
              </a:rPr>
              <a:t>	буква - 2	</a:t>
            </a:r>
          </a:p>
          <a:p>
            <a:pPr lvl="1" algn="l"/>
            <a:endParaRPr lang="ru-RU" sz="34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sz="3400" i="1" dirty="0" smtClean="0">
                <a:solidFill>
                  <a:schemeClr val="tx1"/>
                </a:solidFill>
              </a:rPr>
              <a:t>4я</a:t>
            </a:r>
            <a:r>
              <a:rPr lang="ru-RU" sz="3400" i="1" dirty="0">
                <a:solidFill>
                  <a:schemeClr val="tx1"/>
                </a:solidFill>
              </a:rPr>
              <a:t>	буква - 3	</a:t>
            </a:r>
          </a:p>
          <a:p>
            <a:pPr lvl="1" algn="l"/>
            <a:endParaRPr lang="ru-RU" sz="34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sz="3400" i="1" dirty="0" smtClean="0">
                <a:solidFill>
                  <a:schemeClr val="tx1"/>
                </a:solidFill>
              </a:rPr>
              <a:t>5я</a:t>
            </a:r>
            <a:r>
              <a:rPr lang="ru-RU" sz="3400" i="1" dirty="0">
                <a:solidFill>
                  <a:schemeClr val="tx1"/>
                </a:solidFill>
              </a:rPr>
              <a:t>	буква - 4</a:t>
            </a:r>
          </a:p>
          <a:p>
            <a:pPr lvl="1" algn="l"/>
            <a:endParaRPr lang="ru-RU" sz="34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sz="3400" i="1" dirty="0" smtClean="0">
                <a:solidFill>
                  <a:schemeClr val="tx1"/>
                </a:solidFill>
              </a:rPr>
              <a:t>6я</a:t>
            </a:r>
            <a:r>
              <a:rPr lang="ru-RU" sz="3400" i="1" dirty="0">
                <a:solidFill>
                  <a:schemeClr val="tx1"/>
                </a:solidFill>
              </a:rPr>
              <a:t>	буква - 5	</a:t>
            </a:r>
          </a:p>
          <a:p>
            <a:pPr lvl="1" algn="l"/>
            <a:endParaRPr lang="ru-RU" sz="34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sz="3400" i="1" dirty="0" smtClean="0">
                <a:solidFill>
                  <a:schemeClr val="tx1"/>
                </a:solidFill>
              </a:rPr>
              <a:t>7я</a:t>
            </a:r>
            <a:r>
              <a:rPr lang="ru-RU" sz="3400" i="1" dirty="0">
                <a:solidFill>
                  <a:schemeClr val="tx1"/>
                </a:solidFill>
              </a:rPr>
              <a:t>	буква - 1</a:t>
            </a:r>
            <a:r>
              <a:rPr lang="ru-RU" sz="3400" dirty="0">
                <a:solidFill>
                  <a:schemeClr val="tx1"/>
                </a:solidFill>
              </a:rPr>
              <a:t>	</a:t>
            </a:r>
          </a:p>
          <a:p>
            <a:pPr lvl="1" algn="l"/>
            <a:endParaRPr lang="ru-RU" sz="34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3400" dirty="0" smtClean="0">
                <a:solidFill>
                  <a:schemeClr val="tx1"/>
                </a:solidFill>
              </a:rPr>
              <a:t>8я</a:t>
            </a:r>
            <a:r>
              <a:rPr lang="ru-RU" sz="3400" dirty="0">
                <a:solidFill>
                  <a:schemeClr val="tx1"/>
                </a:solidFill>
              </a:rPr>
              <a:t>	буква - 2	</a:t>
            </a:r>
          </a:p>
          <a:p>
            <a:pPr algn="l"/>
            <a:r>
              <a:rPr lang="ru-RU" sz="3400" dirty="0" smtClean="0">
                <a:solidFill>
                  <a:schemeClr val="tx1"/>
                </a:solidFill>
              </a:rPr>
              <a:t>      </a:t>
            </a:r>
          </a:p>
          <a:p>
            <a:pPr algn="l"/>
            <a:r>
              <a:rPr lang="ru-RU" sz="3400" dirty="0" smtClean="0">
                <a:solidFill>
                  <a:schemeClr val="tx1"/>
                </a:solidFill>
              </a:rPr>
              <a:t>        9я</a:t>
            </a:r>
            <a:r>
              <a:rPr lang="ru-RU" sz="3400" dirty="0">
                <a:solidFill>
                  <a:schemeClr val="tx1"/>
                </a:solidFill>
              </a:rPr>
              <a:t>	буква -5</a:t>
            </a:r>
            <a:endParaRPr lang="ru-RU" sz="3400" dirty="0" smtClean="0">
              <a:solidFill>
                <a:schemeClr val="tx1"/>
              </a:solidFill>
            </a:endParaRPr>
          </a:p>
          <a:p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332656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ильный пятиугольник 4"/>
          <p:cNvSpPr/>
          <p:nvPr/>
        </p:nvSpPr>
        <p:spPr>
          <a:xfrm>
            <a:off x="7308304" y="1628800"/>
            <a:ext cx="360040" cy="21602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051720" y="332656"/>
            <a:ext cx="360040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563888" y="332656"/>
            <a:ext cx="93610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308304" y="908720"/>
            <a:ext cx="360040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7380312" y="3284984"/>
            <a:ext cx="360040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ильный пятиугольник 9"/>
          <p:cNvSpPr/>
          <p:nvPr/>
        </p:nvSpPr>
        <p:spPr>
          <a:xfrm>
            <a:off x="2699792" y="332656"/>
            <a:ext cx="648072" cy="40466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ильный пятиугольник 10"/>
          <p:cNvSpPr/>
          <p:nvPr/>
        </p:nvSpPr>
        <p:spPr>
          <a:xfrm>
            <a:off x="7308304" y="4005064"/>
            <a:ext cx="360040" cy="21602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452320" y="2276872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236296" y="4509120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308304" y="5157192"/>
            <a:ext cx="64807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308304" y="2924944"/>
            <a:ext cx="64807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380312" y="5733256"/>
            <a:ext cx="64807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компьютер</a:t>
            </a:r>
            <a:endParaRPr lang="ru-RU" dirty="0"/>
          </a:p>
        </p:txBody>
      </p:sp>
      <p:pic>
        <p:nvPicPr>
          <p:cNvPr id="1026" name="Picture 2" descr="C:\Users\ь\Desktop\копьютер1\2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5472608" cy="392770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220072" y="1340768"/>
            <a:ext cx="3419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Мы будем говорить о пользе компьютера. </a:t>
            </a:r>
            <a:endParaRPr lang="ru-RU" sz="2800" dirty="0" smtClean="0"/>
          </a:p>
          <a:p>
            <a:r>
              <a:rPr lang="ru-RU" sz="2800" dirty="0" smtClean="0"/>
              <a:t>Для </a:t>
            </a:r>
            <a:r>
              <a:rPr lang="ru-RU" sz="2800" dirty="0" smtClean="0"/>
              <a:t>чего нужен компьютер</a:t>
            </a:r>
            <a:r>
              <a:rPr lang="ru-RU" sz="2800" dirty="0" smtClean="0"/>
              <a:t>?</a:t>
            </a:r>
          </a:p>
          <a:p>
            <a:r>
              <a:rPr lang="ru-RU" sz="2800" dirty="0" smtClean="0"/>
              <a:t> </a:t>
            </a:r>
            <a:r>
              <a:rPr lang="ru-RU" sz="2800" dirty="0" smtClean="0"/>
              <a:t>Всегда ли полезен компьютер?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63272" cy="851694"/>
          </a:xfrm>
        </p:spPr>
        <p:txBody>
          <a:bodyPr>
            <a:noAutofit/>
          </a:bodyPr>
          <a:lstStyle/>
          <a:p>
            <a:pPr lvl="2"/>
            <a:r>
              <a:rPr lang="ru-RU" sz="3200" i="1" u="sng" dirty="0"/>
              <a:t>Эмоциональная речевая разминка-шутка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27984" y="1484784"/>
            <a:ext cx="2853953" cy="4137323"/>
          </a:xfrm>
        </p:spPr>
        <p:txBody>
          <a:bodyPr/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-Ты </a:t>
            </a:r>
            <a:r>
              <a:rPr lang="ru-RU" sz="2800" dirty="0">
                <a:solidFill>
                  <a:srgbClr val="FF0000"/>
                </a:solidFill>
              </a:rPr>
              <a:t>куда идешь?</a:t>
            </a:r>
          </a:p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-Никуда</a:t>
            </a:r>
            <a:r>
              <a:rPr lang="ru-RU" sz="2800" dirty="0">
                <a:solidFill>
                  <a:srgbClr val="FF0000"/>
                </a:solidFill>
              </a:rPr>
              <a:t>.</a:t>
            </a:r>
          </a:p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-А </a:t>
            </a:r>
            <a:r>
              <a:rPr lang="ru-RU" sz="2800" dirty="0">
                <a:solidFill>
                  <a:srgbClr val="FF0000"/>
                </a:solidFill>
              </a:rPr>
              <a:t>он куда?</a:t>
            </a:r>
          </a:p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-Меня </a:t>
            </a:r>
            <a:r>
              <a:rPr lang="ru-RU" sz="2800" dirty="0">
                <a:solidFill>
                  <a:srgbClr val="FF0000"/>
                </a:solidFill>
              </a:rPr>
              <a:t>догоняет.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ь\Desktop\копьютер1\3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2376264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ь\Desktop\копьютер1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7704856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395536" y="4180344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А вы знаете</a:t>
            </a:r>
            <a:r>
              <a:rPr lang="ru-RU" sz="2800" dirty="0" smtClean="0"/>
              <a:t>, </a:t>
            </a:r>
            <a:r>
              <a:rPr lang="ru-RU" sz="2800" dirty="0"/>
              <a:t>что впервые компьютер был изобретен в </a:t>
            </a:r>
            <a:r>
              <a:rPr lang="ru-RU" sz="2800" dirty="0" smtClean="0"/>
              <a:t>Европе </a:t>
            </a:r>
            <a:r>
              <a:rPr lang="ru-RU" sz="2800" dirty="0"/>
              <a:t>в 1943 году. </a:t>
            </a:r>
            <a:endParaRPr lang="ru-RU" sz="2800" dirty="0" smtClean="0"/>
          </a:p>
          <a:p>
            <a:r>
              <a:rPr lang="ru-RU" sz="2800" dirty="0" smtClean="0"/>
              <a:t>Он </a:t>
            </a:r>
            <a:r>
              <a:rPr lang="ru-RU" sz="2800" dirty="0"/>
              <a:t>весил 30 тонн и состоял из 18 тысяч электронных ламп, имел </a:t>
            </a:r>
            <a:r>
              <a:rPr lang="ru-RU" sz="2800" dirty="0" smtClean="0"/>
              <a:t>производительность </a:t>
            </a:r>
            <a:r>
              <a:rPr lang="ru-RU" sz="2800" dirty="0"/>
              <a:t>5 тысяч </a:t>
            </a:r>
            <a:r>
              <a:rPr lang="ru-RU" sz="2800" dirty="0" smtClean="0"/>
              <a:t>операций </a:t>
            </a:r>
            <a:r>
              <a:rPr lang="ru-RU" sz="2800" dirty="0"/>
              <a:t>в секунду. Компьютер «прожил» 9 лет и последний раз был включен в 1955 году. 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ь\Desktop\копьютер1\2wvij_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76672"/>
            <a:ext cx="4546848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620688"/>
            <a:ext cx="3816424" cy="55054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В 1970 году появляется компьютер «Бейсик», первый коммерческий мини-компьютер (размером примерно с автомобиль) с монитором и клавиатурой. Затем, в процессе развития науки, компьютеры уменьшались в размерах.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ь\Desktop\копьютер1\1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2115678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555776" y="476672"/>
            <a:ext cx="56166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ru-RU" sz="2800" dirty="0" smtClean="0"/>
              <a:t>Игра «Подбери пару</a:t>
            </a:r>
            <a:r>
              <a:rPr lang="ru-RU" sz="2800" dirty="0" smtClean="0"/>
              <a:t>»</a:t>
            </a:r>
          </a:p>
          <a:p>
            <a:pPr lvl="1">
              <a:buNone/>
            </a:pPr>
            <a:endParaRPr lang="ru-RU" sz="2800" dirty="0" smtClean="0"/>
          </a:p>
          <a:p>
            <a:r>
              <a:rPr lang="ru-RU" sz="2800" dirty="0" smtClean="0"/>
              <a:t>мышка	             </a:t>
            </a:r>
            <a:r>
              <a:rPr lang="ru-RU" sz="2800" dirty="0" smtClean="0"/>
              <a:t>         </a:t>
            </a:r>
            <a:r>
              <a:rPr lang="ru-RU" sz="2800" dirty="0" smtClean="0"/>
              <a:t>стол</a:t>
            </a:r>
          </a:p>
          <a:p>
            <a:r>
              <a:rPr lang="ru-RU" sz="2800" dirty="0" smtClean="0"/>
              <a:t>кнопки	            </a:t>
            </a:r>
            <a:r>
              <a:rPr lang="ru-RU" sz="2800" dirty="0" smtClean="0"/>
              <a:t>           </a:t>
            </a:r>
            <a:r>
              <a:rPr lang="ru-RU" sz="2800" dirty="0" smtClean="0"/>
              <a:t>коврик</a:t>
            </a:r>
          </a:p>
          <a:p>
            <a:r>
              <a:rPr lang="ru-RU" sz="2800" dirty="0" smtClean="0"/>
              <a:t>монитор	 </a:t>
            </a:r>
            <a:r>
              <a:rPr lang="ru-RU" sz="2800" dirty="0" smtClean="0"/>
              <a:t>                     клавиатура</a:t>
            </a:r>
            <a:endParaRPr lang="ru-RU" sz="2800" dirty="0" smtClean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851920" y="1628800"/>
            <a:ext cx="2232248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779912" y="2060848"/>
            <a:ext cx="2232248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4139952" y="1556792"/>
            <a:ext cx="1944216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5" name="Picture 5" descr="C:\Users\ь\Desktop\копьютер1\6i.jpg"/>
          <p:cNvPicPr>
            <a:picLocks noChangeAspect="1" noChangeArrowheads="1"/>
          </p:cNvPicPr>
          <p:nvPr/>
        </p:nvPicPr>
        <p:blipFill>
          <a:blip r:embed="rId3" cstate="print"/>
          <a:srcRect r="14865" b="15053"/>
          <a:stretch>
            <a:fillRect/>
          </a:stretch>
        </p:blipFill>
        <p:spPr bwMode="auto">
          <a:xfrm>
            <a:off x="4211960" y="3429000"/>
            <a:ext cx="4536504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ь\Desktop\копьютер1\5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4176464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203848" y="908720"/>
            <a:ext cx="54726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400" b="1" dirty="0"/>
              <a:t>Игра «Веселый наборщик</a:t>
            </a:r>
            <a:r>
              <a:rPr lang="ru-RU" sz="2400" b="1" dirty="0" smtClean="0"/>
              <a:t>»</a:t>
            </a:r>
          </a:p>
          <a:p>
            <a:pPr lvl="1"/>
            <a:endParaRPr lang="ru-RU" sz="2400" dirty="0" smtClean="0"/>
          </a:p>
          <a:p>
            <a:pPr lvl="1"/>
            <a:endParaRPr lang="ru-RU" sz="2400" dirty="0"/>
          </a:p>
          <a:p>
            <a:pPr lvl="0"/>
            <a:r>
              <a:rPr lang="ru-RU" sz="2400" dirty="0" smtClean="0"/>
              <a:t>                      Даны </a:t>
            </a:r>
            <a:r>
              <a:rPr lang="ru-RU" sz="2400" dirty="0"/>
              <a:t>буквы: </a:t>
            </a:r>
            <a:r>
              <a:rPr lang="ru-RU" sz="2400" dirty="0">
                <a:solidFill>
                  <a:srgbClr val="FF0000"/>
                </a:solidFill>
              </a:rPr>
              <a:t>К, Е, Г, Т, К, О, А</a:t>
            </a:r>
            <a:r>
              <a:rPr lang="ru-RU" sz="2400" dirty="0" smtClean="0">
                <a:solidFill>
                  <a:srgbClr val="FF0000"/>
                </a:solidFill>
              </a:rPr>
              <a:t>,</a:t>
            </a:r>
          </a:p>
          <a:p>
            <a:pPr lvl="0"/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              </a:t>
            </a:r>
            <a:r>
              <a:rPr lang="ru-RU" sz="2400" dirty="0" smtClean="0">
                <a:solidFill>
                  <a:srgbClr val="FF0000"/>
                </a:solidFill>
              </a:rPr>
              <a:t>       Н</a:t>
            </a:r>
            <a:r>
              <a:rPr lang="ru-RU" sz="2400" dirty="0">
                <a:solidFill>
                  <a:srgbClr val="FF0000"/>
                </a:solidFill>
              </a:rPr>
              <a:t>, Ь, М, О, С, В, Ы, Ш, Р, И, Л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pPr lvl="0"/>
            <a:endParaRPr lang="ru-RU" sz="2400" dirty="0" smtClean="0"/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                      Составьте </a:t>
            </a:r>
            <a:r>
              <a:rPr lang="ru-RU" sz="2400" dirty="0"/>
              <a:t>5 </a:t>
            </a:r>
            <a:r>
              <a:rPr lang="ru-RU" sz="2400" dirty="0" smtClean="0"/>
              <a:t>слов</a:t>
            </a:r>
          </a:p>
          <a:p>
            <a:pPr lvl="0"/>
            <a:r>
              <a:rPr lang="ru-RU" sz="2400" dirty="0" smtClean="0"/>
              <a:t>                               </a:t>
            </a:r>
            <a:r>
              <a:rPr lang="ru-RU" sz="2400" dirty="0"/>
              <a:t>на тему </a:t>
            </a:r>
            <a:r>
              <a:rPr lang="ru-RU" sz="2400" dirty="0" smtClean="0"/>
              <a:t>«Компьютер»</a:t>
            </a:r>
          </a:p>
          <a:p>
            <a:pPr lvl="0"/>
            <a:endParaRPr lang="ru-RU" sz="2400" i="1" dirty="0" smtClean="0"/>
          </a:p>
          <a:p>
            <a:pPr lvl="0"/>
            <a:endParaRPr lang="ru-RU" sz="2400" i="1" dirty="0" smtClean="0"/>
          </a:p>
          <a:p>
            <a:pPr lvl="0"/>
            <a:endParaRPr lang="ru-RU" sz="2400" i="1" dirty="0" smtClean="0"/>
          </a:p>
          <a:p>
            <a:pPr lvl="0"/>
            <a:r>
              <a:rPr lang="ru-RU" sz="2400" i="1" dirty="0" smtClean="0"/>
              <a:t>Мышка</a:t>
            </a:r>
            <a:r>
              <a:rPr lang="ru-RU" sz="2400" i="1" dirty="0"/>
              <a:t>, коврик, игра, стол, монитор</a:t>
            </a:r>
            <a:r>
              <a:rPr lang="ru-RU" sz="2400" i="1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911</Words>
  <Application>Microsoft Office PowerPoint</Application>
  <PresentationFormat>Экран (4:3)</PresentationFormat>
  <Paragraphs>171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Н.Н.Калантарова Уроки речевого творчества (Интеграция уроков русского языка, развития речи и литературного чтения ) </vt:lpstr>
      <vt:lpstr>Цели занятия: -углубление и расширение знаний учащихся по русскому языку, -развитие активного самостоятельного творческого мышления, - развитие эмоционального мира ребенка.</vt:lpstr>
      <vt:lpstr>             1 Т    К    Г   Б 2М    3   О   Е 3Д    В   Я   П 4И     Ь    О    Е 5А    Т   Ю    Р   </vt:lpstr>
      <vt:lpstr>компьютер</vt:lpstr>
      <vt:lpstr>Эмоциональная речевая разминка-шутка</vt:lpstr>
      <vt:lpstr>Слайд 6</vt:lpstr>
      <vt:lpstr>Слайд 7</vt:lpstr>
      <vt:lpstr>Слайд 8</vt:lpstr>
      <vt:lpstr>Слайд 9</vt:lpstr>
      <vt:lpstr>Составление предложений со словом «компьютер»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 Презентация составлена по книге  Калантаровой Н.Н.  Уроки речевого творчества:2класс.-М.: ВАКО,2009.-176с.-(Мастерская учителя)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Т    К    Г   Б 2М    3   О   Е 3Д    В   Я   П 4И     Ь    О    Е 5А    Т   Ю    Р</dc:title>
  <dc:creator>ь</dc:creator>
  <cp:lastModifiedBy>ь</cp:lastModifiedBy>
  <cp:revision>26</cp:revision>
  <dcterms:created xsi:type="dcterms:W3CDTF">2013-01-17T19:57:20Z</dcterms:created>
  <dcterms:modified xsi:type="dcterms:W3CDTF">2013-01-30T22:46:39Z</dcterms:modified>
</cp:coreProperties>
</file>