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5"/>
  </p:notesMasterIdLst>
  <p:sldIdLst>
    <p:sldId id="258" r:id="rId3"/>
    <p:sldId id="311" r:id="rId4"/>
    <p:sldId id="259" r:id="rId5"/>
    <p:sldId id="260" r:id="rId6"/>
    <p:sldId id="285" r:id="rId7"/>
    <p:sldId id="292" r:id="rId8"/>
    <p:sldId id="287" r:id="rId9"/>
    <p:sldId id="291" r:id="rId10"/>
    <p:sldId id="288" r:id="rId11"/>
    <p:sldId id="289" r:id="rId12"/>
    <p:sldId id="293" r:id="rId13"/>
    <p:sldId id="31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A9A75-AABA-4D42-B6BD-C2AF4C948E8B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E91BB-8830-4371-B952-B6737FB017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4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91BB-8830-4371-B952-B6737FB017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1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28.01.2013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hdphoto" Target="../media/hdphoto1.wdp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hyperlink" Target="http://ru.wikipedia.org/wiki/%D0%A2%D1%83%D0%BB%D0%BE%D0%B2%D0%B8%D1%89%D0%B5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ru.wikipedia.org/wiki/%D0%A8%D0%B5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ru.wikipedia.org/wiki/%D0%9A%D0%BB%D1%8E%D0%B2" TargetMode="External"/><Relationship Id="rId4" Type="http://schemas.openxmlformats.org/officeDocument/2006/relationships/hyperlink" Target="http://ru.wikipedia.org/wiki/%D0%93%D0%BE%D0%BB%D0%BE%D0%B2%D0%B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62843"/>
            <a:ext cx="8712968" cy="924475"/>
          </a:xfrm>
        </p:spPr>
        <p:txBody>
          <a:bodyPr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Сказочная ёлка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C:\Users\Владелец\Desktop\лилия\картинки\елочк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672408" cy="5359671"/>
          </a:xfrm>
          <a:prstGeom prst="roundRect">
            <a:avLst>
              <a:gd name="adj" fmla="val 16667"/>
            </a:avLst>
          </a:prstGeom>
          <a:ln w="28575">
            <a:solidFill>
              <a:srgbClr val="66822D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ладелец\Desktop\лилия\фотки2\SAM_2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57" y="1515961"/>
            <a:ext cx="3888432" cy="5328592"/>
          </a:xfrm>
          <a:prstGeom prst="roundRect">
            <a:avLst>
              <a:gd name="adj" fmla="val 16667"/>
            </a:avLst>
          </a:prstGeom>
          <a:ln w="28575">
            <a:solidFill>
              <a:srgbClr val="66822D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Заказник «Кичке-</a:t>
            </a:r>
            <a:r>
              <a:rPr lang="ru-RU" sz="3200" b="1" dirty="0" err="1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Тан</a:t>
            </a:r>
            <a:r>
              <a:rPr lang="ru-RU" sz="32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r>
              <a:rPr lang="ru-RU" sz="3200" b="1" dirty="0" err="1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Агрызского</a:t>
            </a:r>
            <a:r>
              <a:rPr lang="ru-RU" sz="32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района</a:t>
            </a:r>
            <a:endParaRPr lang="ru-RU" dirty="0"/>
          </a:p>
        </p:txBody>
      </p:sp>
      <p:pic>
        <p:nvPicPr>
          <p:cNvPr id="6" name="Рисунок 5" descr="ббб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1556792"/>
            <a:ext cx="1096516" cy="952500"/>
          </a:xfrm>
          <a:prstGeom prst="rect">
            <a:avLst/>
          </a:prstGeom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93242" y="3830734"/>
            <a:ext cx="659159" cy="699046"/>
          </a:xfrm>
          <a:prstGeom prst="rect">
            <a:avLst/>
          </a:prstGeom>
        </p:spPr>
      </p:pic>
      <p:pic>
        <p:nvPicPr>
          <p:cNvPr id="3074" name="Picture 2" descr="C:\Users\Владелец\Desktop\лилия\Хасанов\анимации\60781545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1584176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4392488" cy="80906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Где гнездятся?</a:t>
            </a:r>
            <a:r>
              <a:rPr lang="ru-RU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268760"/>
            <a:ext cx="4820856" cy="532859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Гнездо шипун устраивает в зарослях околоводной растительности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Лоток птица выстилает мягкими частями растений и пухом. В полной кладке 5-8 серо-голубых яиц, которые насиживает только самка. Самец в это время охраняет территорию, прогоняя хищников мощными ударами клюва и крыльев, и изредка подменяет супругу, когда она встаёт с гнезда покормиться. В случае серьезной опасности птицы защищают гнездо вдвоём и способны убить даже крупного врага - например, собаку или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лисицу.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3" y="1124000"/>
            <a:ext cx="378850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" y="3933056"/>
            <a:ext cx="3788508" cy="2691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ббб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4421" y="154900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9437" y="1124744"/>
            <a:ext cx="3485051" cy="3168352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Clr>
                <a:prstClr val="black">
                  <a:lumMod val="75000"/>
                  <a:lumOff val="25000"/>
                </a:prstClr>
              </a:buClr>
              <a:buNone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Маленьких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лебедят часто можно увидеть на спине у взрослых птиц. Молодые начинают летать в возрасте 18-20 недель. У шипунов бывает только одна кладка за сезон.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544617" cy="57606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Птенцы лебедей-шипунов</a:t>
            </a:r>
            <a:r>
              <a:rPr lang="ru-RU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554287" cy="213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2585056" cy="2106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8496944" cy="2990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2090022"/>
            <a:ext cx="952500" cy="952500"/>
          </a:xfrm>
          <a:prstGeom prst="rect">
            <a:avLst/>
          </a:prstGeom>
        </p:spPr>
      </p:pic>
      <p:pic>
        <p:nvPicPr>
          <p:cNvPr id="8" name="Рисунок 7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7974" y="408991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8" y="1196752"/>
            <a:ext cx="7735465" cy="551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0887" y="1628800"/>
            <a:ext cx="2773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Интернет-ресурсы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4119" y="2276872"/>
            <a:ext cx="63802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1.http://ru.wikipedia.org/wiki/</a:t>
            </a:r>
            <a:r>
              <a:rPr lang="ru-RU" b="1" dirty="0" smtClean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лебедь-шипун</a:t>
            </a:r>
          </a:p>
          <a:p>
            <a:r>
              <a:rPr lang="en-US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2.http://</a:t>
            </a:r>
            <a:r>
              <a:rPr lang="en-US" b="1" dirty="0" smtClean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www.goldensites.ru/item/479</a:t>
            </a:r>
            <a:endParaRPr lang="ru-RU" b="1" dirty="0" smtClean="0">
              <a:solidFill>
                <a:srgbClr val="B56FF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3.http</a:t>
            </a:r>
            <a:r>
              <a:rPr lang="en-US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://animals-wild.ru/</a:t>
            </a:r>
            <a:r>
              <a:rPr lang="en-US" b="1" dirty="0" err="1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pticy</a:t>
            </a:r>
            <a:r>
              <a:rPr lang="en-US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/225-lebed-shipun.html</a:t>
            </a:r>
          </a:p>
          <a:p>
            <a:endParaRPr lang="en-US" b="1" dirty="0">
              <a:solidFill>
                <a:srgbClr val="B56FF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4.http</a:t>
            </a:r>
            <a:r>
              <a:rPr lang="en-US" b="1" dirty="0">
                <a:solidFill>
                  <a:srgbClr val="B56FF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://www.allkross.ru/Dikie-zhivotnie/</a:t>
            </a:r>
          </a:p>
          <a:p>
            <a:endParaRPr lang="en-US" b="1" dirty="0">
              <a:solidFill>
                <a:srgbClr val="B56FF4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33425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517232"/>
            <a:ext cx="952500" cy="952500"/>
          </a:xfrm>
          <a:prstGeom prst="rect">
            <a:avLst/>
          </a:prstGeom>
        </p:spPr>
      </p:pic>
      <p:pic>
        <p:nvPicPr>
          <p:cNvPr id="8" name="Рисунок 7" descr="ббб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35569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924475"/>
          </a:xfrm>
        </p:spPr>
        <p:txBody>
          <a:bodyPr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Святой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родник«А</a:t>
            </a:r>
            <a:r>
              <a:rPr lang="tt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ү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лия-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чишмәсе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Владелец\Desktop\лилия\БАЛТАЧ\Image110008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3" t="11930" r="37121" b="56144"/>
          <a:stretch/>
        </p:blipFill>
        <p:spPr bwMode="auto">
          <a:xfrm flipV="1">
            <a:off x="611560" y="4221088"/>
            <a:ext cx="3816424" cy="2520052"/>
          </a:xfrm>
          <a:prstGeom prst="roundRect">
            <a:avLst>
              <a:gd name="adj" fmla="val 16667"/>
            </a:avLst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46963" r="3113" b="14383"/>
          <a:stretch/>
        </p:blipFill>
        <p:spPr bwMode="auto">
          <a:xfrm>
            <a:off x="4932040" y="4221088"/>
            <a:ext cx="3816423" cy="2520280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1" r="3934" b="55330"/>
          <a:stretch/>
        </p:blipFill>
        <p:spPr bwMode="auto">
          <a:xfrm>
            <a:off x="1475655" y="1189172"/>
            <a:ext cx="6408711" cy="2916382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566" y="188640"/>
            <a:ext cx="7125113" cy="924475"/>
          </a:xfrm>
        </p:spPr>
        <p:txBody>
          <a:bodyPr/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Река Иж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62" y="1305967"/>
            <a:ext cx="4499238" cy="30665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" y="1124744"/>
            <a:ext cx="4545651" cy="2852936"/>
          </a:xfrm>
          <a:prstGeom prst="roundRect">
            <a:avLst>
              <a:gd name="adj" fmla="val 16667"/>
            </a:avLst>
          </a:prstGeom>
          <a:ln w="28575">
            <a:solidFill>
              <a:srgbClr val="66822D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ббб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070541"/>
            <a:ext cx="952500" cy="952500"/>
          </a:xfrm>
          <a:prstGeom prst="rect">
            <a:avLst/>
          </a:prstGeom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41277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4" y="1412776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332656"/>
            <a:ext cx="7128792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Лебедь-шипун</a:t>
            </a:r>
            <a:r>
              <a:rPr lang="ru-RU" sz="18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/>
            </a:r>
            <a:br>
              <a:rPr lang="ru-RU" sz="18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</a:br>
            <a:endParaRPr lang="ru-RU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бббб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3120" y="443711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1"/>
            <a:ext cx="5112568" cy="64807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они выглядят?</a:t>
            </a:r>
            <a:r>
              <a:rPr lang="ru-RU" sz="1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68760"/>
            <a:ext cx="4138619" cy="51592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взрослых птиц белое оперение, очень длинная </a:t>
            </a:r>
            <a:r>
              <a:rPr lang="ru-RU" sz="24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2" tooltip="Шея"/>
              </a:rPr>
              <a:t>шея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вытянутое </a:t>
            </a:r>
            <a:r>
              <a:rPr lang="ru-RU" sz="24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3" tooltip="Туловище"/>
              </a:rPr>
              <a:t>тело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4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4" tooltip="Голова"/>
              </a:rPr>
              <a:t>голова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сред-ней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величины с оранжево-красным </a:t>
            </a:r>
            <a:r>
              <a:rPr lang="ru-RU" sz="2400" dirty="0">
                <a:solidFill>
                  <a:srgbClr val="0B0080"/>
                </a:solidFill>
                <a:latin typeface="Times New Roman" pitchFamily="18" charset="0"/>
                <a:cs typeface="Times New Roman" pitchFamily="18" charset="0"/>
                <a:hlinkClick r:id="rId5" tooltip="Клюв"/>
              </a:rPr>
              <a:t>клювом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 основания которого есть характерный чёрный нарост.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длину может достигать 180 см, масса самок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5—6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кг, самцов 8—13 кг. Размах крыльев лебедя-шипуна около 240 см.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t2.gstatic.com/images?q=tbn:ANd9GcRD_v6A9ZyFKuZhkMtbFwH2Lrcoh3HNO17_G8VeT88Qz__t2W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2" y="1052736"/>
            <a:ext cx="3384376" cy="254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343739" cy="249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90528" y="188640"/>
            <a:ext cx="5112568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они выглядят?</a:t>
            </a:r>
            <a:r>
              <a:rPr lang="ru-RU" sz="1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  <a:t/>
            </a:r>
            <a:br>
              <a:rPr lang="ru-RU" sz="1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</a:rPr>
            </a:b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54755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650787" cy="76348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Какие звуки издают?</a:t>
            </a:r>
            <a:r>
              <a:rPr lang="ru-RU" sz="1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2878" y="1844824"/>
            <a:ext cx="3778579" cy="40514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Шипун довольно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молчалив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Защищаясь, громко шипит, за что и получил своё название. Есть в его арсенале и несколько глухих хрипловатых звуков, напоминающих скрип или хрюканье.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7" y="1844824"/>
            <a:ext cx="4427984" cy="3512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027-Лебедь-шипун-Cygnus-olor---Типичные-крики-звук-крыльев-в-полете-а-также-другие-звуки-и-брачные-крики(muzofon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024601"/>
            <a:ext cx="609600" cy="609600"/>
          </a:xfrm>
          <a:prstGeom prst="rect">
            <a:avLst/>
          </a:prstGeom>
        </p:spPr>
      </p:pic>
      <p:pic>
        <p:nvPicPr>
          <p:cNvPr id="6" name="Рисунок 5" descr="ббб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6105" y="407707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392489" cy="70845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Где живут?</a:t>
            </a:r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052736"/>
            <a:ext cx="3634563" cy="405143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Населяет</a:t>
            </a: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почти лесную, лесостепную и степную части Европы, иногда залетает в тундру</a:t>
            </a: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Эта птица поселяется на различных водоёмах со стоячей водой - озёрах, прудах, болотах.</a:t>
            </a:r>
            <a:endParaRPr lang="ru-RU" sz="2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6" y="4149080"/>
            <a:ext cx="4155433" cy="256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8"/>
          <a:stretch/>
        </p:blipFill>
        <p:spPr bwMode="auto">
          <a:xfrm>
            <a:off x="387746" y="1268760"/>
            <a:ext cx="411224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3816424" cy="2209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646501"/>
            <a:ext cx="952500" cy="952500"/>
          </a:xfrm>
          <a:prstGeom prst="rect">
            <a:avLst/>
          </a:prstGeom>
        </p:spPr>
      </p:pic>
      <p:pic>
        <p:nvPicPr>
          <p:cNvPr id="8" name="Рисунок 7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16" y="3052564"/>
            <a:ext cx="952500" cy="952500"/>
          </a:xfrm>
          <a:prstGeom prst="rect">
            <a:avLst/>
          </a:prstGeom>
        </p:spPr>
      </p:pic>
      <p:pic>
        <p:nvPicPr>
          <p:cNvPr id="4" name="Picture 2" descr="C:\Users\Владелец\Desktop\лилия\Хасанов\анимации\60781545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7" y="1412776"/>
            <a:ext cx="927549" cy="6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680521" cy="92447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живут?</a:t>
            </a:r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097360"/>
            <a:ext cx="4172784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Живёт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отдельными парами или образует небольшие разреженные колонии. Весной лебеди устраивают брачные танцы, во время которых самцы раскрывают крылья и забрасывают голову далеко на спину. В конце выступления птицы подплывают друг к другу и сплетаются шеями, образуя "сердечко". Благодаря этому прекрасному ритуалу, а также тому, что образуют пары на всю жизнь, лебеди считаются самыми верными супругами в мире пернатых. И действительно, отношения шипунов чрезвычайно прочны. Птицы становятся половозрелыми в возрасте 3-4 лет и сразу же разбиваются на пары. С тех пор лебеди не разлучаются, даже во время перелётов держатся друг друга.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9" y="1484784"/>
            <a:ext cx="3960440" cy="212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" y="3789040"/>
            <a:ext cx="4032448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27-Лебедь-шипун-Cygnus-olor---Типичные-крики-звук-крыльев-в-полете-а-также-другие-звуки-и-брачные-крики(muzofon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6024601"/>
            <a:ext cx="609600" cy="609600"/>
          </a:xfrm>
          <a:prstGeom prst="rect">
            <a:avLst/>
          </a:prstGeom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5909" y="2836540"/>
            <a:ext cx="952500" cy="952500"/>
          </a:xfrm>
          <a:prstGeom prst="rect">
            <a:avLst/>
          </a:prstGeom>
        </p:spPr>
      </p:pic>
      <p:pic>
        <p:nvPicPr>
          <p:cNvPr id="8" name="Рисунок 7" descr="бббб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5909" y="47529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816424" cy="69147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питаются?</a:t>
            </a:r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9883" y="980728"/>
            <a:ext cx="3634562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000000"/>
              </a:solidFill>
              <a:latin typeface="Arial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/>
              </a:rPr>
              <a:t>Основной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корм — водные </a:t>
            </a:r>
            <a:r>
              <a:rPr lang="ru-RU" sz="2400" dirty="0" smtClean="0">
                <a:solidFill>
                  <a:srgbClr val="000000"/>
                </a:solidFill>
                <a:latin typeface="Arial"/>
              </a:rPr>
              <a:t>растения</a:t>
            </a:r>
            <a:r>
              <a:rPr lang="ru-RU" sz="2400" i="1" dirty="0" smtClean="0">
                <a:solidFill>
                  <a:srgbClr val="2C4900"/>
                </a:solidFill>
                <a:latin typeface="Arial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служат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водные беспозвоночные.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Птица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разыскивает корм, погрузив в воду свою длинную шею, иногда ныряет почти всем телом, принимая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вертикальное положение.     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1142028"/>
            <a:ext cx="424847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49502"/>
            <a:ext cx="4464496" cy="21084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107504" y="4005064"/>
            <a:ext cx="418309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8094" y="3052564"/>
            <a:ext cx="952500" cy="952500"/>
          </a:xfrm>
          <a:prstGeom prst="rect">
            <a:avLst/>
          </a:prstGeom>
        </p:spPr>
      </p:pic>
      <p:pic>
        <p:nvPicPr>
          <p:cNvPr id="8" name="Рисунок 7" descr="бббб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822" y="5221063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836</TotalTime>
  <Words>301</Words>
  <Application>Microsoft Office PowerPoint</Application>
  <PresentationFormat>Экран (4:3)</PresentationFormat>
  <Paragraphs>30</Paragraphs>
  <Slides>12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Spring</vt:lpstr>
      <vt:lpstr>1_Spring</vt:lpstr>
      <vt:lpstr>Сказочная ёлка</vt:lpstr>
      <vt:lpstr>Святой родник«Аүлия-чишмәсе».</vt:lpstr>
      <vt:lpstr>Река Иж</vt:lpstr>
      <vt:lpstr>Презентация PowerPoint</vt:lpstr>
      <vt:lpstr> Как они выглядят? </vt:lpstr>
      <vt:lpstr> Какие звуки издают? </vt:lpstr>
      <vt:lpstr> Где живут? </vt:lpstr>
      <vt:lpstr> Как живут? </vt:lpstr>
      <vt:lpstr> Чем питаются? </vt:lpstr>
      <vt:lpstr> Где гнездятся? </vt:lpstr>
      <vt:lpstr> Птенцы лебедей-шипунов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67</cp:revision>
  <dcterms:created xsi:type="dcterms:W3CDTF">2012-03-28T17:09:50Z</dcterms:created>
  <dcterms:modified xsi:type="dcterms:W3CDTF">2013-01-28T19:04:58Z</dcterms:modified>
</cp:coreProperties>
</file>