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92" r:id="rId3"/>
    <p:sldId id="293" r:id="rId4"/>
    <p:sldId id="308" r:id="rId5"/>
    <p:sldId id="309" r:id="rId6"/>
    <p:sldId id="310" r:id="rId7"/>
    <p:sldId id="294" r:id="rId8"/>
    <p:sldId id="274" r:id="rId9"/>
    <p:sldId id="270" r:id="rId10"/>
    <p:sldId id="272" r:id="rId11"/>
    <p:sldId id="275" r:id="rId12"/>
    <p:sldId id="276" r:id="rId13"/>
    <p:sldId id="277" r:id="rId14"/>
    <p:sldId id="278" r:id="rId15"/>
    <p:sldId id="266" r:id="rId16"/>
    <p:sldId id="261" r:id="rId17"/>
    <p:sldId id="262" r:id="rId18"/>
    <p:sldId id="295" r:id="rId19"/>
    <p:sldId id="263" r:id="rId20"/>
    <p:sldId id="264" r:id="rId21"/>
    <p:sldId id="296" r:id="rId22"/>
    <p:sldId id="297" r:id="rId23"/>
    <p:sldId id="267" r:id="rId24"/>
    <p:sldId id="268" r:id="rId25"/>
    <p:sldId id="298" r:id="rId26"/>
    <p:sldId id="257" r:id="rId27"/>
    <p:sldId id="258" r:id="rId28"/>
    <p:sldId id="259" r:id="rId29"/>
    <p:sldId id="260" r:id="rId30"/>
    <p:sldId id="287" r:id="rId31"/>
    <p:sldId id="299" r:id="rId32"/>
    <p:sldId id="284" r:id="rId33"/>
    <p:sldId id="285" r:id="rId34"/>
    <p:sldId id="279" r:id="rId35"/>
    <p:sldId id="280" r:id="rId36"/>
    <p:sldId id="281" r:id="rId37"/>
    <p:sldId id="355" r:id="rId38"/>
    <p:sldId id="282" r:id="rId39"/>
    <p:sldId id="283" r:id="rId40"/>
    <p:sldId id="286" r:id="rId41"/>
    <p:sldId id="288" r:id="rId42"/>
    <p:sldId id="289" r:id="rId43"/>
    <p:sldId id="300" r:id="rId44"/>
    <p:sldId id="301" r:id="rId45"/>
    <p:sldId id="307" r:id="rId46"/>
    <p:sldId id="302" r:id="rId47"/>
    <p:sldId id="303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04" r:id="rId56"/>
    <p:sldId id="305" r:id="rId57"/>
    <p:sldId id="290" r:id="rId58"/>
    <p:sldId id="291" r:id="rId59"/>
    <p:sldId id="311" r:id="rId60"/>
    <p:sldId id="312" r:id="rId61"/>
    <p:sldId id="314" r:id="rId62"/>
    <p:sldId id="313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44" r:id="rId86"/>
    <p:sldId id="345" r:id="rId87"/>
    <p:sldId id="353" r:id="rId88"/>
    <p:sldId id="354" r:id="rId89"/>
    <p:sldId id="356" r:id="rId90"/>
    <p:sldId id="306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6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923" autoAdjust="0"/>
    <p:restoredTop sz="94615" autoAdjust="0"/>
  </p:normalViewPr>
  <p:slideViewPr>
    <p:cSldViewPr>
      <p:cViewPr varScale="1">
        <p:scale>
          <a:sx n="47" d="100"/>
          <a:sy n="47" d="100"/>
        </p:scale>
        <p:origin x="-7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5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873AADD-993C-499A-904C-8F0BE36A5EDE}" type="datetimeFigureOut">
              <a:rPr lang="ru-RU" smtClean="0"/>
              <a:pPr/>
              <a:t>23.01.2013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EB6A91-ABA1-4164-8ACC-7A465798E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risk.ru/index.php/%D0%9D%D0%B0%D0%BD%D1%8C%D1%88%D0%B0%D0%BD%D1%8C" TargetMode="External"/><Relationship Id="rId2" Type="http://schemas.openxmlformats.org/officeDocument/2006/relationships/hyperlink" Target="http://wiki.risk.ru/index.php/%D0%9A%D1%83%D0%BD%D1%8C%D0%BB%D1%83%D0%BD%D1%8C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hyperlink" Target="http://wiki.risk.ru/index.php/%D0%A2%D0%B8%D0%B1%D0%B5%D1%82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21_%D0%B4%D0%B5%D0%BA%D0%B0%D0%B1%D1%80%D1%8F" TargetMode="External"/><Relationship Id="rId7" Type="http://schemas.openxmlformats.org/officeDocument/2006/relationships/hyperlink" Target="http://ru.wikipedia.org/wiki/1771" TargetMode="External"/><Relationship Id="rId2" Type="http://schemas.openxmlformats.org/officeDocument/2006/relationships/hyperlink" Target="http://ru.wikipedia.org/wiki/17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31_%D1%8F%D0%BD%D0%B2%D0%B0%D1%80%D1%8F" TargetMode="External"/><Relationship Id="rId5" Type="http://schemas.openxmlformats.org/officeDocument/2006/relationships/hyperlink" Target="http://ru.wikipedia.org/wiki/1701" TargetMode="External"/><Relationship Id="rId4" Type="http://schemas.openxmlformats.org/officeDocument/2006/relationships/hyperlink" Target="http://ru.wikipedia.org/wiki/1763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764704"/>
            <a:ext cx="8229600" cy="18002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Географические памятники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805264"/>
            <a:ext cx="7160840" cy="1052736"/>
          </a:xfrm>
          <a:noFill/>
        </p:spPr>
        <p:txBody>
          <a:bodyPr>
            <a:normAutofit/>
          </a:bodyPr>
          <a:lstStyle/>
          <a:p>
            <a:r>
              <a:rPr lang="ru-RU" sz="4800" i="1" dirty="0" smtClean="0">
                <a:solidFill>
                  <a:schemeClr val="accent2">
                    <a:lumMod val="50000"/>
                  </a:schemeClr>
                </a:solidFill>
              </a:rPr>
              <a:t>   Россия</a:t>
            </a:r>
            <a:endParaRPr lang="ru-RU" sz="48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59632" y="260648"/>
            <a:ext cx="6707088" cy="1972816"/>
          </a:xfrm>
        </p:spPr>
        <p:txBody>
          <a:bodyPr/>
          <a:lstStyle/>
          <a:p>
            <a:r>
              <a:rPr lang="ru-RU" dirty="0" smtClean="0"/>
              <a:t>Находится неподалеку от Усинска, республика Коми.</a:t>
            </a:r>
            <a:endParaRPr lang="ru-RU" dirty="0"/>
          </a:p>
        </p:txBody>
      </p:sp>
      <p:pic>
        <p:nvPicPr>
          <p:cNvPr id="5" name="Содержимое 4" descr="90482195_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6588224" cy="4941168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560" y="476672"/>
            <a:ext cx="7715200" cy="1080120"/>
          </a:xfrm>
        </p:spPr>
        <p:txBody>
          <a:bodyPr/>
          <a:lstStyle/>
          <a:p>
            <a:r>
              <a:rPr lang="ru-RU" dirty="0" smtClean="0"/>
              <a:t>Находится около поселка </a:t>
            </a:r>
            <a:r>
              <a:rPr lang="ru-RU" dirty="0" err="1" smtClean="0"/>
              <a:t>Жиганск</a:t>
            </a:r>
            <a:r>
              <a:rPr lang="ru-RU" dirty="0" smtClean="0"/>
              <a:t>, Якутия.</a:t>
            </a:r>
            <a:endParaRPr lang="ru-RU" dirty="0"/>
          </a:p>
        </p:txBody>
      </p:sp>
      <p:pic>
        <p:nvPicPr>
          <p:cNvPr id="5" name="Содержимое 4" descr="90482191_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0006" r="15427" b="22135"/>
          <a:stretch>
            <a:fillRect/>
          </a:stretch>
        </p:blipFill>
        <p:spPr>
          <a:xfrm>
            <a:off x="1115616" y="1124744"/>
            <a:ext cx="6840760" cy="5299180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844824"/>
            <a:ext cx="2880320" cy="633670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Находится на трассе Кола, Карелия.</a:t>
            </a:r>
            <a:endParaRPr lang="ru-RU" sz="3200" dirty="0"/>
          </a:p>
        </p:txBody>
      </p:sp>
      <p:pic>
        <p:nvPicPr>
          <p:cNvPr id="5" name="Содержимое 4" descr="90482193_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b="23999"/>
          <a:stretch>
            <a:fillRect/>
          </a:stretch>
        </p:blipFill>
        <p:spPr>
          <a:xfrm>
            <a:off x="3419872" y="332656"/>
            <a:ext cx="5398966" cy="6176927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260649"/>
            <a:ext cx="8136904" cy="1296144"/>
          </a:xfrm>
        </p:spPr>
        <p:txBody>
          <a:bodyPr/>
          <a:lstStyle/>
          <a:p>
            <a:r>
              <a:rPr lang="ru-RU" dirty="0" smtClean="0"/>
              <a:t>Расположен на трассе  Уренгой - Ямбург, ЯНАО.</a:t>
            </a:r>
            <a:endParaRPr lang="ru-RU" dirty="0"/>
          </a:p>
        </p:txBody>
      </p:sp>
      <p:pic>
        <p:nvPicPr>
          <p:cNvPr id="5" name="Содержимое 4" descr="90482194_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59832" y="836712"/>
            <a:ext cx="5410944" cy="5744102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260649"/>
            <a:ext cx="4608512" cy="1800200"/>
          </a:xfrm>
        </p:spPr>
        <p:txBody>
          <a:bodyPr/>
          <a:lstStyle/>
          <a:p>
            <a:r>
              <a:rPr lang="ru-RU" dirty="0" smtClean="0"/>
              <a:t>Стоит недалеко от поселка Умба, Мурманская область.</a:t>
            </a:r>
            <a:endParaRPr lang="ru-RU" dirty="0"/>
          </a:p>
        </p:txBody>
      </p:sp>
      <p:pic>
        <p:nvPicPr>
          <p:cNvPr id="5" name="Содержимое 4" descr="90482196_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347864" y="1844824"/>
            <a:ext cx="5338936" cy="4655552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260648"/>
            <a:ext cx="6635080" cy="201622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Салехард – единственный город, находящийся на Северном полярном круге.</a:t>
            </a:r>
            <a:endParaRPr lang="ru-RU" sz="3200" dirty="0"/>
          </a:p>
        </p:txBody>
      </p:sp>
      <p:pic>
        <p:nvPicPr>
          <p:cNvPr id="5" name="Содержимое 4" descr="90434930_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2060848"/>
            <a:ext cx="6119862" cy="4589897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Пересечение 180 меридиана и Северного полярного круга</a:t>
            </a:r>
            <a:endParaRPr lang="ru-RU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6" name="Содержимое 5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8441" y="1600200"/>
            <a:ext cx="8067118" cy="470852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8147248" cy="2016225"/>
          </a:xfrm>
        </p:spPr>
        <p:txBody>
          <a:bodyPr>
            <a:normAutofit/>
          </a:bodyPr>
          <a:lstStyle/>
          <a:p>
            <a:r>
              <a:rPr lang="ru-RU" dirty="0" smtClean="0"/>
              <a:t>Знак пересечения 180 меридиана и Северного полярного круга находится в 46 км к северо-западу от поселка </a:t>
            </a:r>
            <a:r>
              <a:rPr lang="ru-RU" dirty="0" err="1" smtClean="0"/>
              <a:t>Эгвекинот</a:t>
            </a:r>
            <a:r>
              <a:rPr lang="ru-RU" dirty="0" smtClean="0"/>
              <a:t>, Чукотка.</a:t>
            </a:r>
            <a:endParaRPr lang="ru-RU" dirty="0"/>
          </a:p>
        </p:txBody>
      </p:sp>
      <p:pic>
        <p:nvPicPr>
          <p:cNvPr id="5" name="Содержимое 4" descr="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99592" y="1916832"/>
            <a:ext cx="7355160" cy="4516759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2060848"/>
            <a:ext cx="7086600" cy="1828800"/>
          </a:xfrm>
        </p:spPr>
        <p:txBody>
          <a:bodyPr/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Параллели</a:t>
            </a:r>
            <a:endParaRPr lang="ru-RU" i="1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«Географическая параллель 45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effectLst/>
              </a:rPr>
              <a:t>с.ш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.»  Краснодар</a:t>
            </a:r>
            <a:endParaRPr lang="ru-RU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8441" y="1600200"/>
            <a:ext cx="8067118" cy="470852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/>
              </a:rPr>
              <a:t>Станция «Восток»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7931224" cy="2116832"/>
          </a:xfrm>
        </p:spPr>
        <p:txBody>
          <a:bodyPr/>
          <a:lstStyle/>
          <a:p>
            <a:r>
              <a:rPr lang="ru-RU" dirty="0" smtClean="0"/>
              <a:t>Станция «Восток» - Полюс холода Земля. Там на постаменте из бочек стоит старый вездеход.</a:t>
            </a:r>
            <a:endParaRPr lang="ru-RU" dirty="0"/>
          </a:p>
        </p:txBody>
      </p:sp>
      <p:pic>
        <p:nvPicPr>
          <p:cNvPr id="5" name="Содержимое 4" descr="3_00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b="7346"/>
          <a:stretch>
            <a:fillRect/>
          </a:stretch>
        </p:blipFill>
        <p:spPr>
          <a:xfrm>
            <a:off x="899592" y="3068960"/>
            <a:ext cx="7596843" cy="3312368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404664"/>
            <a:ext cx="3816424" cy="4248472"/>
          </a:xfrm>
        </p:spPr>
        <p:txBody>
          <a:bodyPr/>
          <a:lstStyle/>
          <a:p>
            <a:r>
              <a:rPr lang="ru-RU" dirty="0" smtClean="0"/>
              <a:t>Обозначение 45 параллели в Краснодаре. </a:t>
            </a:r>
            <a:endParaRPr lang="ru-RU" dirty="0"/>
          </a:p>
        </p:txBody>
      </p:sp>
      <p:pic>
        <p:nvPicPr>
          <p:cNvPr id="5" name="Содержимое 4" descr="0_632d1_fc1c86c7_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37768" y="692696"/>
            <a:ext cx="5196846" cy="586551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/>
              </a:rPr>
              <a:t>«60-я параллель»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4" name="Содержимое 3" descr="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8441" y="1600200"/>
            <a:ext cx="8067118" cy="470852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260648"/>
            <a:ext cx="3096344" cy="5865515"/>
          </a:xfrm>
        </p:spPr>
        <p:txBody>
          <a:bodyPr/>
          <a:lstStyle/>
          <a:p>
            <a:r>
              <a:rPr lang="ru-RU" dirty="0" smtClean="0"/>
              <a:t>Памятник находится в городе Тотьма, Вологодская область.</a:t>
            </a:r>
            <a:endParaRPr lang="ru-RU" dirty="0"/>
          </a:p>
        </p:txBody>
      </p:sp>
      <p:pic>
        <p:nvPicPr>
          <p:cNvPr id="5" name="Содержимое 4" descr="0_6a477_1ab7a068_XX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5926" r="22223" b="1184"/>
          <a:stretch>
            <a:fillRect/>
          </a:stretch>
        </p:blipFill>
        <p:spPr>
          <a:xfrm>
            <a:off x="4067944" y="275202"/>
            <a:ext cx="4507773" cy="6250142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«67 параллель» </a:t>
            </a:r>
            <a:endParaRPr lang="ru-RU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8441" y="1600200"/>
            <a:ext cx="8067118" cy="470852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560" y="332656"/>
            <a:ext cx="3466728" cy="1612776"/>
          </a:xfrm>
        </p:spPr>
        <p:txBody>
          <a:bodyPr/>
          <a:lstStyle/>
          <a:p>
            <a:r>
              <a:rPr lang="ru-RU" dirty="0" smtClean="0"/>
              <a:t>Памятник находится в Воркуте.</a:t>
            </a:r>
            <a:endParaRPr lang="ru-RU" dirty="0"/>
          </a:p>
        </p:txBody>
      </p:sp>
      <p:pic>
        <p:nvPicPr>
          <p:cNvPr id="5" name="Содержимое 4" descr="78_bi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71600" y="1762453"/>
            <a:ext cx="7553275" cy="4919313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1988840"/>
            <a:ext cx="7086600" cy="1828800"/>
          </a:xfrm>
        </p:spPr>
        <p:txBody>
          <a:bodyPr/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Меридианы</a:t>
            </a:r>
            <a:endParaRPr lang="ru-RU" i="1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«</a:t>
            </a:r>
            <a:r>
              <a:rPr lang="vi-VN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Пу́лковский меридиа́н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»</a:t>
            </a:r>
            <a:endParaRPr lang="ru-RU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" t="2137"/>
          <a:stretch>
            <a:fillRect/>
          </a:stretch>
        </p:blipFill>
        <p:spPr>
          <a:xfrm>
            <a:off x="539552" y="1700808"/>
            <a:ext cx="8066007" cy="4607917"/>
          </a:xfrm>
          <a:prstGeom prst="rect">
            <a:avLst/>
          </a:prstGeom>
          <a:ln w="38100">
            <a:solidFill>
              <a:schemeClr val="accent1"/>
            </a:solidFill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04665"/>
            <a:ext cx="8147248" cy="2592288"/>
          </a:xfrm>
        </p:spPr>
        <p:txBody>
          <a:bodyPr>
            <a:normAutofit/>
          </a:bodyPr>
          <a:lstStyle/>
          <a:p>
            <a:r>
              <a:rPr lang="ru-RU" dirty="0" smtClean="0"/>
              <a:t>До начала XX века меридиан использовался в качестве нулевого меридиана для отсчёта географических долгот на картах Российской империи. Проходит через центр Круглого зала главного здания Пулковской обсерватории.</a:t>
            </a:r>
            <a:endParaRPr lang="ru-RU" dirty="0"/>
          </a:p>
        </p:txBody>
      </p:sp>
      <p:pic>
        <p:nvPicPr>
          <p:cNvPr id="5" name="Содержимое 4" descr="us_186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339752" y="2924944"/>
            <a:ext cx="6506819" cy="3474913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«180 меридиан»</a:t>
            </a:r>
            <a:endParaRPr lang="ru-RU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8441" y="1600200"/>
            <a:ext cx="8067118" cy="470852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476673"/>
            <a:ext cx="8352928" cy="2448272"/>
          </a:xfrm>
        </p:spPr>
        <p:txBody>
          <a:bodyPr/>
          <a:lstStyle/>
          <a:p>
            <a:r>
              <a:rPr lang="ru-RU" dirty="0" smtClean="0"/>
              <a:t>Памятник "180 меридиан" расположен на северо-восточном  побережье Чукотки, 23 км западнее Мыса Шмидта.</a:t>
            </a:r>
            <a:endParaRPr lang="ru-RU" dirty="0"/>
          </a:p>
        </p:txBody>
      </p:sp>
      <p:pic>
        <p:nvPicPr>
          <p:cNvPr id="5" name="Содержимое 4" descr="image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988840"/>
            <a:ext cx="6035504" cy="4520801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Полюс недоступности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На полюсе недоступности расположен бюст Ленина. Его доставил  санно-гусеничный поезд Третьей советской антарктической экспедиции, которая первой в мире добралась до Полюса недоступности 13 декабря 1958 года.</a:t>
            </a:r>
            <a:endParaRPr lang="ru-RU" dirty="0"/>
          </a:p>
        </p:txBody>
      </p:sp>
      <p:pic>
        <p:nvPicPr>
          <p:cNvPr id="5" name="Содержимое 4" descr="Utilgjengelighetspolen_Lenin.jpg_21384765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4005064"/>
            <a:ext cx="3793604" cy="2529069"/>
          </a:xfrm>
          <a:ln w="38100">
            <a:solidFill>
              <a:schemeClr val="accent1"/>
            </a:solidFill>
          </a:ln>
        </p:spPr>
      </p:pic>
      <p:pic>
        <p:nvPicPr>
          <p:cNvPr id="6" name="Рисунок 5" descr="884963ada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3816424" cy="252520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Обозначения «Европа-Азия»</a:t>
            </a:r>
            <a:endParaRPr lang="ru-RU" i="1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ыф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0466"/>
            <a:ext cx="9144000" cy="533706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332656"/>
            <a:ext cx="5266928" cy="1252736"/>
          </a:xfrm>
        </p:spPr>
        <p:txBody>
          <a:bodyPr/>
          <a:lstStyle/>
          <a:p>
            <a:r>
              <a:rPr lang="ru-RU" dirty="0" smtClean="0"/>
              <a:t>В городе Первоуральск.</a:t>
            </a:r>
            <a:endParaRPr lang="ru-RU" dirty="0"/>
          </a:p>
        </p:txBody>
      </p:sp>
      <p:pic>
        <p:nvPicPr>
          <p:cNvPr id="5" name="Содержимое 4" descr="450px-Обелиск_около_Первоуральска_Свердловской_области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2376264" cy="3168352"/>
          </a:xfrm>
          <a:ln w="38100">
            <a:solidFill>
              <a:schemeClr val="accent1"/>
            </a:solidFill>
          </a:ln>
        </p:spPr>
      </p:pic>
      <p:pic>
        <p:nvPicPr>
          <p:cNvPr id="6" name="Рисунок 5" descr="58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2420888"/>
            <a:ext cx="5397136" cy="39553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3528" y="45091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Старый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876256" y="19888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04665"/>
            <a:ext cx="8075240" cy="1512168"/>
          </a:xfrm>
        </p:spPr>
        <p:txBody>
          <a:bodyPr/>
          <a:lstStyle/>
          <a:p>
            <a:r>
              <a:rPr lang="ru-RU" dirty="0" smtClean="0"/>
              <a:t>На 17 км </a:t>
            </a:r>
            <a:r>
              <a:rPr lang="ru-RU" dirty="0" err="1" smtClean="0"/>
              <a:t>Новомосковкого</a:t>
            </a:r>
            <a:r>
              <a:rPr lang="ru-RU" dirty="0" smtClean="0"/>
              <a:t> тракта</a:t>
            </a:r>
            <a:endParaRPr lang="ru-RU" dirty="0"/>
          </a:p>
        </p:txBody>
      </p:sp>
      <p:pic>
        <p:nvPicPr>
          <p:cNvPr id="5" name="Содержимое 4" descr="0_85541_48faa373_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153" t="4171" r="3304" b="2681"/>
          <a:stretch>
            <a:fillRect/>
          </a:stretch>
        </p:blipFill>
        <p:spPr>
          <a:xfrm>
            <a:off x="827584" y="1052736"/>
            <a:ext cx="7272808" cy="547503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260649"/>
            <a:ext cx="8208912" cy="2088232"/>
          </a:xfrm>
        </p:spPr>
        <p:txBody>
          <a:bodyPr/>
          <a:lstStyle/>
          <a:p>
            <a:r>
              <a:rPr lang="ru-RU" dirty="0" smtClean="0"/>
              <a:t>Обелиск на трассе </a:t>
            </a:r>
            <a:r>
              <a:rPr lang="ru-RU" dirty="0" err="1" smtClean="0"/>
              <a:t>Качканар-Чусовой</a:t>
            </a:r>
            <a:r>
              <a:rPr lang="ru-RU" dirty="0" smtClean="0"/>
              <a:t>. Расположен в 4 км от поселка Промысла.</a:t>
            </a:r>
            <a:endParaRPr lang="ru-RU" dirty="0"/>
          </a:p>
        </p:txBody>
      </p:sp>
      <p:pic>
        <p:nvPicPr>
          <p:cNvPr id="5" name="Содержимое 4" descr="141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7715200" cy="5213271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2060848"/>
            <a:ext cx="3538736" cy="2376264"/>
          </a:xfrm>
        </p:spPr>
        <p:txBody>
          <a:bodyPr/>
          <a:lstStyle/>
          <a:p>
            <a:r>
              <a:rPr lang="ru-RU" dirty="0" smtClean="0"/>
              <a:t>Расположен близ города Златоуста.</a:t>
            </a:r>
            <a:endParaRPr lang="ru-RU" dirty="0"/>
          </a:p>
        </p:txBody>
      </p:sp>
      <p:pic>
        <p:nvPicPr>
          <p:cNvPr id="5" name="Содержимое 4" descr="17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0294" y="404664"/>
            <a:ext cx="4110138" cy="613453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692696"/>
            <a:ext cx="4320480" cy="2304256"/>
          </a:xfrm>
        </p:spPr>
        <p:txBody>
          <a:bodyPr>
            <a:normAutofit/>
          </a:bodyPr>
          <a:lstStyle/>
          <a:p>
            <a:r>
              <a:rPr lang="ru-RU" dirty="0" smtClean="0"/>
              <a:t>Две стелы установлены на европейском и азиатском берегу у моста через р. Урал.</a:t>
            </a:r>
            <a:endParaRPr lang="ru-RU" dirty="0"/>
          </a:p>
        </p:txBody>
      </p:sp>
      <p:pic>
        <p:nvPicPr>
          <p:cNvPr id="5" name="Содержимое 4" descr="1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20072" y="332656"/>
            <a:ext cx="3660674" cy="5184576"/>
          </a:xfrm>
          <a:ln w="38100">
            <a:solidFill>
              <a:schemeClr val="accent1"/>
            </a:solidFill>
          </a:ln>
        </p:spPr>
      </p:pic>
      <p:pic>
        <p:nvPicPr>
          <p:cNvPr id="7" name="Рисунок 6" descr="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645024"/>
            <a:ext cx="4818112" cy="270416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Обелиск </a:t>
            </a:r>
            <a:r>
              <a:rPr lang="ru-RU" sz="1800" dirty="0" smtClean="0"/>
              <a:t>у поселка </a:t>
            </a:r>
            <a:r>
              <a:rPr lang="ru-RU" sz="1800" dirty="0" smtClean="0"/>
              <a:t>Уралец. Столб </a:t>
            </a:r>
            <a:r>
              <a:rPr lang="ru-RU" sz="1800" dirty="0" smtClean="0"/>
              <a:t>установлен на перевале через хребет Веселые Горы вблизи поселка Уралец в 1961 г и посвящён первым успехам советской космонавтики  в честь полета в космос Юрия Гагарина. Квадратную колонну 6 м высотой, венчает макет земного шара, вокруг которого по стальным орбитам вращаются спутники и корабль «Восток».</a:t>
            </a:r>
            <a:endParaRPr lang="ru-RU" sz="1800" dirty="0"/>
          </a:p>
        </p:txBody>
      </p:sp>
      <p:pic>
        <p:nvPicPr>
          <p:cNvPr id="5" name="Содержимое 4" descr="cb2fe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6686" t="1514" r="19924"/>
          <a:stretch>
            <a:fillRect/>
          </a:stretch>
        </p:blipFill>
        <p:spPr>
          <a:xfrm>
            <a:off x="3707904" y="692696"/>
            <a:ext cx="4796710" cy="5589240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48681"/>
            <a:ext cx="5554960" cy="1152128"/>
          </a:xfrm>
        </p:spPr>
        <p:txBody>
          <a:bodyPr/>
          <a:lstStyle/>
          <a:p>
            <a:r>
              <a:rPr lang="ru-RU" dirty="0" smtClean="0"/>
              <a:t>В городе Магнитогорск.</a:t>
            </a:r>
            <a:endParaRPr lang="ru-RU" dirty="0"/>
          </a:p>
        </p:txBody>
      </p:sp>
      <p:pic>
        <p:nvPicPr>
          <p:cNvPr id="7" name="Содержимое 6" descr="a84c7f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268760"/>
            <a:ext cx="6491064" cy="4868298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332656"/>
            <a:ext cx="7920880" cy="1296144"/>
          </a:xfrm>
        </p:spPr>
        <p:txBody>
          <a:bodyPr/>
          <a:lstStyle/>
          <a:p>
            <a:r>
              <a:rPr lang="ru-RU" dirty="0" smtClean="0"/>
              <a:t>Обелиск Европа-Азия около станции </a:t>
            </a:r>
            <a:r>
              <a:rPr lang="ru-RU" dirty="0" err="1" smtClean="0"/>
              <a:t>Уржумка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47031_64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556792"/>
            <a:ext cx="3504704" cy="4672939"/>
          </a:xfrm>
          <a:ln w="38100">
            <a:solidFill>
              <a:schemeClr val="accent1"/>
            </a:solidFill>
          </a:ln>
        </p:spPr>
      </p:pic>
      <p:pic>
        <p:nvPicPr>
          <p:cNvPr id="6" name="Рисунок 5" descr="47237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556792"/>
            <a:ext cx="3510136" cy="468018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noFill/>
          <a:ln>
            <a:noFill/>
          </a:ln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Полюс холода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03232" cy="168478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Памятник «Полюс холода» в Верхоянске, Якутия, Россия</a:t>
            </a:r>
          </a:p>
          <a:p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36912"/>
            <a:ext cx="5910808" cy="3937199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330824" cy="5649491"/>
          </a:xfrm>
        </p:spPr>
        <p:txBody>
          <a:bodyPr/>
          <a:lstStyle/>
          <a:p>
            <a:r>
              <a:rPr lang="ru-RU" dirty="0" smtClean="0"/>
              <a:t>У деревни Кедровка</a:t>
            </a:r>
            <a:endParaRPr lang="ru-RU" dirty="0"/>
          </a:p>
        </p:txBody>
      </p:sp>
      <p:pic>
        <p:nvPicPr>
          <p:cNvPr id="5" name="Содержимое 4" descr="0_84b70_1ff023a7_-1-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198" t="2907" r="3297" b="4064"/>
          <a:stretch>
            <a:fillRect/>
          </a:stretch>
        </p:blipFill>
        <p:spPr>
          <a:xfrm>
            <a:off x="1763688" y="1556792"/>
            <a:ext cx="6192688" cy="4608512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«Центр Азии»</a:t>
            </a:r>
            <a:endParaRPr lang="ru-RU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8441" y="1600200"/>
            <a:ext cx="8067118" cy="470852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2204864"/>
            <a:ext cx="3240360" cy="2520279"/>
          </a:xfrm>
        </p:spPr>
        <p:txBody>
          <a:bodyPr/>
          <a:lstStyle/>
          <a:p>
            <a:r>
              <a:rPr lang="ru-RU" dirty="0" smtClean="0"/>
              <a:t>Обелиск «Центр Азии» находится в Кызыле.</a:t>
            </a:r>
            <a:endParaRPr lang="ru-RU" dirty="0"/>
          </a:p>
        </p:txBody>
      </p:sp>
      <p:pic>
        <p:nvPicPr>
          <p:cNvPr id="5" name="Содержимое 4" descr="asiancente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07904" y="692696"/>
            <a:ext cx="5050343" cy="5726631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/>
              </a:rPr>
              <a:t>«Центр России»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4" name="Содержимое 3" descr="пп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8441" y="1600200"/>
            <a:ext cx="8067118" cy="470852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496541"/>
            <a:ext cx="4172272" cy="5361459"/>
          </a:xfrm>
        </p:spPr>
        <p:txBody>
          <a:bodyPr/>
          <a:lstStyle/>
          <a:p>
            <a:r>
              <a:rPr lang="ru-RU" dirty="0" smtClean="0"/>
              <a:t>Центр России находится на юго-восточном береге озера </a:t>
            </a:r>
            <a:r>
              <a:rPr lang="ru-RU" dirty="0" err="1" smtClean="0"/>
              <a:t>Виви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3243" t="985" r="1069"/>
          <a:stretch>
            <a:fillRect/>
          </a:stretch>
        </p:blipFill>
        <p:spPr bwMode="auto">
          <a:xfrm>
            <a:off x="4427984" y="443641"/>
            <a:ext cx="4248473" cy="608170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3554" r="48673" b="8761"/>
          <a:stretch>
            <a:fillRect/>
          </a:stretch>
        </p:blipFill>
        <p:spPr bwMode="auto">
          <a:xfrm>
            <a:off x="1856869" y="0"/>
            <a:ext cx="5501533" cy="6858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Исток Волги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Исток Волги расположен в </a:t>
            </a:r>
            <a:r>
              <a:rPr lang="ru-RU" dirty="0" err="1" smtClean="0"/>
              <a:t>Осташковском</a:t>
            </a:r>
            <a:r>
              <a:rPr lang="ru-RU" dirty="0" smtClean="0"/>
              <a:t> районе Тверской области.</a:t>
            </a:r>
            <a:endParaRPr lang="ru-RU" dirty="0"/>
          </a:p>
        </p:txBody>
      </p:sp>
      <p:pic>
        <p:nvPicPr>
          <p:cNvPr id="7" name="Содержимое 6" descr="palomn0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3968" y="3356992"/>
            <a:ext cx="4038600" cy="3020873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volgoverhove_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7776070" cy="5832053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«Реки Сибири»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8686800" cy="341297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Фонтан "Реки Сибири" построен на террасе, спускающейся </a:t>
            </a:r>
            <a:r>
              <a:rPr lang="ru-RU" dirty="0" smtClean="0"/>
              <a:t>от театра </a:t>
            </a:r>
            <a:r>
              <a:rPr lang="ru-RU" dirty="0" smtClean="0"/>
              <a:t>оперы и балета к набережной Енисея. Вода катится прямо по ступеням лестницы. Фонтан многоуровневый. Длина водного комплекса </a:t>
            </a:r>
            <a:r>
              <a:rPr lang="ru-RU" dirty="0" smtClean="0"/>
              <a:t>–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более 20 </a:t>
            </a:r>
            <a:r>
              <a:rPr lang="ru-RU" dirty="0" smtClean="0"/>
              <a:t>метров. </a:t>
            </a:r>
            <a:endParaRPr lang="ru-RU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В </a:t>
            </a:r>
            <a:r>
              <a:rPr lang="ru-RU" dirty="0" smtClean="0"/>
              <a:t>вечернее время </a:t>
            </a:r>
            <a:r>
              <a:rPr lang="ru-RU" dirty="0" smtClean="0"/>
              <a:t>на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</a:t>
            </a:r>
            <a:r>
              <a:rPr lang="ru-RU" dirty="0" smtClean="0"/>
              <a:t>нем </a:t>
            </a:r>
            <a:r>
              <a:rPr lang="ru-RU" dirty="0" smtClean="0"/>
              <a:t>включается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</a:t>
            </a:r>
            <a:r>
              <a:rPr lang="ru-RU" dirty="0" smtClean="0"/>
              <a:t>подсветка. </a:t>
            </a:r>
            <a:endParaRPr lang="ru-RU" dirty="0"/>
          </a:p>
        </p:txBody>
      </p:sp>
      <p:pic>
        <p:nvPicPr>
          <p:cNvPr id="5" name="Содержимое 4" descr="800px-Father-Yenisei_sculptur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39952" y="3123506"/>
            <a:ext cx="4639951" cy="3468364"/>
          </a:xfr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548680"/>
            <a:ext cx="8496944" cy="576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Сам фонтан был запущен в 2005 году. С 2006 года и до весны 2008 года на нем, одна за другой, появились восемь статуй: семь нимф - символов малых рек Красноярья (Ангара, Тунгуска, Хатанга, </a:t>
            </a:r>
            <a:r>
              <a:rPr lang="ru-RU" dirty="0" err="1" smtClean="0"/>
              <a:t>Базаиха</a:t>
            </a:r>
            <a:r>
              <a:rPr lang="ru-RU" dirty="0" smtClean="0"/>
              <a:t>, </a:t>
            </a:r>
            <a:r>
              <a:rPr lang="ru-RU" dirty="0" err="1" smtClean="0"/>
              <a:t>Кача</a:t>
            </a:r>
            <a:r>
              <a:rPr lang="ru-RU" dirty="0" smtClean="0"/>
              <a:t>, Бирюса </a:t>
            </a:r>
            <a:r>
              <a:rPr lang="ru-RU" dirty="0" smtClean="0"/>
              <a:t>и </a:t>
            </a:r>
            <a:r>
              <a:rPr lang="ru-RU" dirty="0" err="1" smtClean="0"/>
              <a:t>Мана</a:t>
            </a:r>
            <a:r>
              <a:rPr lang="ru-RU" dirty="0" smtClean="0"/>
              <a:t>), танцующих </a:t>
            </a:r>
            <a:r>
              <a:rPr lang="ru-RU" dirty="0" smtClean="0"/>
              <a:t>вокруг 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Енисея-батюшки."</a:t>
            </a:r>
            <a:r>
              <a:rPr lang="ru-RU" dirty="0" smtClean="0"/>
              <a:t>Реки Сибири" </a:t>
            </a:r>
            <a:r>
              <a:rPr lang="ru-RU" dirty="0" smtClean="0"/>
              <a:t>– это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уникальное </a:t>
            </a:r>
            <a:r>
              <a:rPr lang="ru-RU" dirty="0" smtClean="0"/>
              <a:t>сооружение. </a:t>
            </a:r>
            <a:endParaRPr lang="ru-RU" dirty="0"/>
          </a:p>
        </p:txBody>
      </p:sp>
      <p:pic>
        <p:nvPicPr>
          <p:cNvPr id="5" name="Содержимое 4" descr="reki_sibiryreki_sibir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58" y="3356992"/>
            <a:ext cx="4644522" cy="3096344"/>
          </a:xfr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  <a:ln>
            <a:noFill/>
          </a:ln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Полюс холода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20072" y="1961456"/>
            <a:ext cx="3456384" cy="48965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Памятник «Полюс холода» в Верхоянске, Якутия, Россия</a:t>
            </a:r>
          </a:p>
          <a:p>
            <a:endParaRPr lang="ru-RU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3198"/>
          <a:stretch>
            <a:fillRect/>
          </a:stretch>
        </p:blipFill>
        <p:spPr bwMode="auto">
          <a:xfrm>
            <a:off x="827584" y="1268760"/>
            <a:ext cx="3818756" cy="531125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91bee_3743e1b3_L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52" b="1852"/>
          <a:stretch>
            <a:fillRect/>
          </a:stretch>
        </p:blipFill>
        <p:spPr>
          <a:xfrm>
            <a:off x="1979712" y="1844824"/>
            <a:ext cx="5486400" cy="3962400"/>
          </a:xfrm>
          <a:ln>
            <a:solidFill>
              <a:schemeClr val="accent1"/>
            </a:solidFill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7704" y="1052736"/>
            <a:ext cx="5486400" cy="530352"/>
          </a:xfrm>
        </p:spPr>
        <p:txBody>
          <a:bodyPr>
            <a:noAutofit/>
          </a:bodyPr>
          <a:lstStyle/>
          <a:p>
            <a:r>
              <a:rPr lang="ru-RU" sz="3200" dirty="0" smtClean="0"/>
              <a:t>Енисей</a:t>
            </a:r>
            <a:endParaRPr lang="ru-RU" sz="32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91bec_803a5471_L.jpg"/>
          <p:cNvPicPr>
            <a:picLocks noChangeAspect="1"/>
          </p:cNvPicPr>
          <p:nvPr/>
        </p:nvPicPr>
        <p:blipFill>
          <a:blip r:embed="rId2" cstate="print"/>
          <a:srcRect l="16364" t="2727" r="12727"/>
          <a:stretch>
            <a:fillRect/>
          </a:stretch>
        </p:blipFill>
        <p:spPr>
          <a:xfrm>
            <a:off x="827584" y="548680"/>
            <a:ext cx="2808312" cy="51365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Рисунок 3" descr="2007_08_23_289.jpg"/>
          <p:cNvPicPr>
            <a:picLocks noChangeAspect="1"/>
          </p:cNvPicPr>
          <p:nvPr/>
        </p:nvPicPr>
        <p:blipFill>
          <a:blip r:embed="rId3" cstate="print"/>
          <a:srcRect l="15001" r="20600" b="6951"/>
          <a:stretch>
            <a:fillRect/>
          </a:stretch>
        </p:blipFill>
        <p:spPr>
          <a:xfrm>
            <a:off x="3563888" y="548680"/>
            <a:ext cx="2664296" cy="51328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Рисунок 4" descr="94263362_4737592_rSHatanga.jpg"/>
          <p:cNvPicPr>
            <a:picLocks noChangeAspect="1"/>
          </p:cNvPicPr>
          <p:nvPr/>
        </p:nvPicPr>
        <p:blipFill>
          <a:blip r:embed="rId4" cstate="print"/>
          <a:srcRect l="7597" r="20318"/>
          <a:stretch>
            <a:fillRect/>
          </a:stretch>
        </p:blipFill>
        <p:spPr>
          <a:xfrm>
            <a:off x="6084168" y="548680"/>
            <a:ext cx="2761637" cy="511256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59632" y="594928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Тунгуска                     </a:t>
            </a:r>
            <a:r>
              <a:rPr lang="ru-RU" sz="2400" dirty="0" err="1" smtClean="0"/>
              <a:t>Кача</a:t>
            </a:r>
            <a:r>
              <a:rPr lang="ru-RU" sz="2400" dirty="0" smtClean="0"/>
              <a:t>                     Хатанга</a:t>
            </a:r>
            <a:endParaRPr lang="ru-RU" sz="2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600" y="594928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Бирюса                       </a:t>
            </a:r>
            <a:r>
              <a:rPr lang="ru-RU" sz="2400" dirty="0" err="1" smtClean="0"/>
              <a:t>Мана</a:t>
            </a:r>
            <a:r>
              <a:rPr lang="ru-RU" sz="2400" dirty="0" smtClean="0"/>
              <a:t>                      </a:t>
            </a:r>
            <a:r>
              <a:rPr lang="ru-RU" sz="2400" dirty="0" err="1" smtClean="0"/>
              <a:t>Базаиха</a:t>
            </a:r>
            <a:endParaRPr lang="ru-RU" sz="2400" dirty="0"/>
          </a:p>
        </p:txBody>
      </p:sp>
      <p:pic>
        <p:nvPicPr>
          <p:cNvPr id="7" name="Рисунок 6" descr="94582090_4737592_Mana_3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476672"/>
            <a:ext cx="3286305" cy="53285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biriusa.jpg"/>
          <p:cNvPicPr>
            <a:picLocks noChangeAspect="1"/>
          </p:cNvPicPr>
          <p:nvPr/>
        </p:nvPicPr>
        <p:blipFill>
          <a:blip r:embed="rId3" cstate="print"/>
          <a:srcRect l="24218" t="2318" r="12816" b="3327"/>
          <a:stretch>
            <a:fillRect/>
          </a:stretch>
        </p:blipFill>
        <p:spPr>
          <a:xfrm>
            <a:off x="539552" y="476672"/>
            <a:ext cx="2376265" cy="53465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48cd476eaec951e08c56c3872a1e3fc5.jpg"/>
          <p:cNvPicPr>
            <a:picLocks noChangeAspect="1"/>
          </p:cNvPicPr>
          <p:nvPr/>
        </p:nvPicPr>
        <p:blipFill>
          <a:blip r:embed="rId4" cstate="print"/>
          <a:srcRect l="15366" t="783" r="13952"/>
          <a:stretch>
            <a:fillRect/>
          </a:stretch>
        </p:blipFill>
        <p:spPr>
          <a:xfrm>
            <a:off x="6084168" y="476672"/>
            <a:ext cx="2304421" cy="53285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4263357_4737592_rS__reka_Angar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846" r="3846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836712"/>
            <a:ext cx="6624736" cy="86409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Ангара</a:t>
            </a:r>
            <a:endParaRPr lang="ru-RU" sz="2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Фонтан «Дружба народов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3" descr="800px-Russia_VVC_Druzhba_Narod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1347" y="1363796"/>
            <a:ext cx="7639086" cy="5089540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Мыс Дежнёва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На мысе Дежнёва стоит маяк-памятник путешественнику.</a:t>
            </a:r>
            <a:endParaRPr lang="ru-RU" dirty="0"/>
          </a:p>
        </p:txBody>
      </p:sp>
      <p:pic>
        <p:nvPicPr>
          <p:cNvPr id="5" name="Содержимое 4" descr="17_cape_deshnev_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556792"/>
            <a:ext cx="3922608" cy="4955350"/>
          </a:xfrm>
          <a:ln w="38100">
            <a:solidFill>
              <a:schemeClr val="accent1"/>
            </a:solidFill>
          </a:ln>
        </p:spPr>
      </p:pic>
      <p:pic>
        <p:nvPicPr>
          <p:cNvPr id="6" name="Рисунок 5" descr="388.jpg"/>
          <p:cNvPicPr>
            <a:picLocks noChangeAspect="1"/>
          </p:cNvPicPr>
          <p:nvPr/>
        </p:nvPicPr>
        <p:blipFill>
          <a:blip r:embed="rId3" cstate="print"/>
          <a:srcRect l="16632" t="6790" r="13817" b="18517"/>
          <a:stretch>
            <a:fillRect/>
          </a:stretch>
        </p:blipFill>
        <p:spPr>
          <a:xfrm>
            <a:off x="539552" y="3717031"/>
            <a:ext cx="3816424" cy="27378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effectLst/>
              </a:rPr>
              <a:t>Кронштадтский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/>
              </a:rPr>
              <a:t> футшток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5" name="Содержимое 4" descr="wMRNLyUfxY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56992"/>
            <a:ext cx="4532751" cy="3024336"/>
          </a:xfrm>
          <a:ln w="38100">
            <a:solidFill>
              <a:schemeClr val="accent1"/>
            </a:solidFill>
          </a:ln>
        </p:spPr>
      </p:pic>
      <p:pic>
        <p:nvPicPr>
          <p:cNvPr id="6" name="Содержимое 5" descr="Kronstadt_tide-gaug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8845" y="1600200"/>
            <a:ext cx="3017309" cy="4525963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«Пуп Земли»</a:t>
            </a:r>
            <a:endParaRPr lang="ru-RU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8441" y="1600200"/>
            <a:ext cx="8067118" cy="4708525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76673"/>
            <a:ext cx="7643192" cy="1584176"/>
          </a:xfrm>
        </p:spPr>
        <p:txBody>
          <a:bodyPr/>
          <a:lstStyle/>
          <a:p>
            <a:r>
              <a:rPr lang="ru-RU" dirty="0" smtClean="0"/>
              <a:t>«Пуп Земли» находится в Кунгуре.</a:t>
            </a:r>
            <a:endParaRPr lang="ru-RU" dirty="0"/>
          </a:p>
        </p:txBody>
      </p:sp>
      <p:pic>
        <p:nvPicPr>
          <p:cNvPr id="5" name="Содержимое 4" descr="phoca_thumb_l_  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700808"/>
            <a:ext cx="6995120" cy="4490867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564904"/>
            <a:ext cx="7344816" cy="2044824"/>
          </a:xfrm>
        </p:spPr>
        <p:txBody>
          <a:bodyPr/>
          <a:lstStyle/>
          <a:p>
            <a:r>
              <a:rPr lang="ru-RU" sz="4400" i="1" dirty="0" smtClean="0">
                <a:solidFill>
                  <a:schemeClr val="tx1"/>
                </a:solidFill>
                <a:effectLst/>
              </a:rPr>
              <a:t>Памятники путешественникам и первооткрывателям </a:t>
            </a:r>
            <a:endParaRPr lang="ru-RU" sz="4400" i="1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Полюс Относительной недоступности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365" b="7195"/>
          <a:stretch>
            <a:fillRect/>
          </a:stretch>
        </p:blipFill>
        <p:spPr bwMode="auto">
          <a:xfrm>
            <a:off x="1043608" y="1700808"/>
            <a:ext cx="7272808" cy="468692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524000"/>
            <a:ext cx="3456384" cy="46021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Памятник  </a:t>
            </a:r>
          </a:p>
          <a:p>
            <a:r>
              <a:rPr lang="ru-RU" sz="2800" dirty="0" smtClean="0"/>
              <a:t>Н. М. Пржевальскому в Санкт-Петербурге</a:t>
            </a:r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303" t="12434" b="15747"/>
          <a:stretch>
            <a:fillRect/>
          </a:stretch>
        </p:blipFill>
        <p:spPr bwMode="auto">
          <a:xfrm>
            <a:off x="3923928" y="692696"/>
            <a:ext cx="4818147" cy="548120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Н.М. Пржевальский (1839-1888)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4880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      Пржевальский Николай Михайлович</a:t>
            </a:r>
            <a:r>
              <a:rPr lang="ru-RU" dirty="0" smtClean="0"/>
              <a:t> - российский путешественник, исследователь Центральной Азии; почетный член Петербургской АН (1878), генерал-майор (1886). Руководил экспедицией в Уссурийский край (1867-1869) и четырьмя экспедициями в Центральную Азию (1870-1885). Впервые описал природу многих районов Центральной Азии; открыл ряд хребтов, котловин и озер в </a:t>
            </a:r>
            <a:r>
              <a:rPr lang="ru-RU" dirty="0" err="1" smtClean="0">
                <a:hlinkClick r:id="rId2" tooltip="Куньлунь"/>
              </a:rPr>
              <a:t>Куньлуне</a:t>
            </a:r>
            <a:r>
              <a:rPr lang="ru-RU" dirty="0" smtClean="0"/>
              <a:t>, </a:t>
            </a:r>
            <a:r>
              <a:rPr lang="ru-RU" dirty="0" err="1" smtClean="0">
                <a:hlinkClick r:id="rId3" tooltip="Наньшань"/>
              </a:rPr>
              <a:t>Наньшане</a:t>
            </a:r>
            <a:r>
              <a:rPr lang="ru-RU" dirty="0" smtClean="0"/>
              <a:t> и на </a:t>
            </a:r>
            <a:r>
              <a:rPr lang="ru-RU" dirty="0" smtClean="0">
                <a:hlinkClick r:id="rId4" tooltip="Тибет"/>
              </a:rPr>
              <a:t>Тибетском нагорье</a:t>
            </a:r>
            <a:r>
              <a:rPr lang="ru-RU" dirty="0" smtClean="0"/>
              <a:t>. Собрал ценные коллекции растений и животных; впервые описал дикого верблюда, дикую лошадь (</a:t>
            </a:r>
            <a:r>
              <a:rPr lang="ru-RU" dirty="0" err="1" smtClean="0"/>
              <a:t>лошадь</a:t>
            </a:r>
            <a:r>
              <a:rPr lang="ru-RU" dirty="0" smtClean="0"/>
              <a:t> Пржевальского), медведя </a:t>
            </a:r>
            <a:r>
              <a:rPr lang="ru-RU" dirty="0" err="1" smtClean="0"/>
              <a:t>пищухоеда</a:t>
            </a:r>
            <a:r>
              <a:rPr lang="ru-RU" dirty="0" smtClean="0"/>
              <a:t> или тибетского медведя и др.</a:t>
            </a:r>
            <a:endParaRPr lang="ru-RU" dirty="0"/>
          </a:p>
        </p:txBody>
      </p:sp>
      <p:pic>
        <p:nvPicPr>
          <p:cNvPr id="5" name="Содержимое 4" descr="Prjevalsky_prt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508104" y="2132856"/>
            <a:ext cx="3175000" cy="3886200"/>
          </a:xfrm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196752"/>
            <a:ext cx="3394720" cy="492941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Памятник П.К.Козлову на Смоленщине</a:t>
            </a:r>
          </a:p>
          <a:p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4754" t="14858" r="13115" b="4660"/>
          <a:stretch>
            <a:fillRect/>
          </a:stretch>
        </p:blipFill>
        <p:spPr bwMode="auto">
          <a:xfrm>
            <a:off x="4211960" y="417756"/>
            <a:ext cx="4248472" cy="627615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4114800" cy="5073352"/>
          </a:xfrm>
        </p:spPr>
        <p:txBody>
          <a:bodyPr/>
          <a:lstStyle/>
          <a:p>
            <a:r>
              <a:rPr lang="ru-RU" sz="2000" b="1" dirty="0" smtClean="0"/>
              <a:t>Пётр </a:t>
            </a:r>
            <a:r>
              <a:rPr lang="ru-RU" sz="2000" b="1" dirty="0" err="1" smtClean="0"/>
              <a:t>Кузьми́ч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Козло́в</a:t>
            </a:r>
            <a:r>
              <a:rPr lang="ru-RU" sz="2000" dirty="0" smtClean="0"/>
              <a:t> (3 [15] октября 1863, Духовщина, Смоленская губерния —</a:t>
            </a:r>
            <a:r>
              <a:rPr lang="ru-RU" sz="2000" u="sng" dirty="0" smtClean="0"/>
              <a:t>26 сентября</a:t>
            </a:r>
            <a:r>
              <a:rPr lang="ru-RU" sz="2000" dirty="0" smtClean="0"/>
              <a:t> 1935, Петергоф, Ленинградская область) — русский исследовательМонголии и Тибета.</a:t>
            </a:r>
          </a:p>
          <a:p>
            <a:r>
              <a:rPr lang="ru-RU" sz="2000" dirty="0" smtClean="0"/>
              <a:t>Ученик и последователь Н. М. Пржевальского. Действительный член АН УССР (1928), почётный член Русского географического общества.</a:t>
            </a:r>
          </a:p>
          <a:p>
            <a:endParaRPr lang="ru-RU" dirty="0"/>
          </a:p>
        </p:txBody>
      </p:sp>
      <p:pic>
        <p:nvPicPr>
          <p:cNvPr id="5" name="Содержимое 4" descr="kozlov_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232756"/>
            <a:ext cx="3586559" cy="5379838"/>
          </a:xfrm>
          <a:ln w="38100">
            <a:solidFill>
              <a:srgbClr val="00B05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23528" y="404664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П. К. Козлов</a:t>
            </a:r>
            <a:endParaRPr lang="ru-RU" sz="4400" b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Памятник В.В.Докучаеву перед зданием МГУ на Воробьевых горах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4664"/>
            <a:ext cx="3946773" cy="595989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В. В. Докучаев 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/>
              <a:t>Васи́лий</a:t>
            </a:r>
            <a:r>
              <a:rPr lang="ru-RU" b="1" dirty="0" smtClean="0"/>
              <a:t> </a:t>
            </a:r>
            <a:r>
              <a:rPr lang="ru-RU" b="1" dirty="0" err="1" smtClean="0"/>
              <a:t>Васи́льевич</a:t>
            </a:r>
            <a:r>
              <a:rPr lang="ru-RU" b="1" dirty="0" smtClean="0"/>
              <a:t> </a:t>
            </a:r>
            <a:r>
              <a:rPr lang="ru-RU" b="1" dirty="0" err="1" smtClean="0"/>
              <a:t>Докуча́ев</a:t>
            </a:r>
            <a:r>
              <a:rPr lang="ru-RU" dirty="0" smtClean="0"/>
              <a:t> (1 марта 1846 — 8 ноября 1903) — известный геолог и почвовед, основатель русской школы почвоведения и географии почв.</a:t>
            </a:r>
          </a:p>
          <a:p>
            <a:endParaRPr lang="ru-RU" dirty="0"/>
          </a:p>
        </p:txBody>
      </p:sp>
      <p:pic>
        <p:nvPicPr>
          <p:cNvPr id="5" name="Содержимое 4" descr="Dokuchae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556791"/>
            <a:ext cx="3960440" cy="5143429"/>
          </a:xfrm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332657"/>
            <a:ext cx="8075240" cy="201622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Памятник Афанасию Никитину в Твери</a:t>
            </a:r>
            <a:endParaRPr lang="ru-RU" sz="4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51396"/>
            <a:ext cx="5997214" cy="45099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Афанасий Никитин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Первый русский </a:t>
            </a:r>
          </a:p>
          <a:p>
            <a:pPr>
              <a:buNone/>
            </a:pPr>
            <a:r>
              <a:rPr lang="ru-RU" sz="2800" dirty="0" smtClean="0"/>
              <a:t>    путешественник, побывавший  в Индии, автор знаменитых путевых записей, известных под названием «Хождение за три моря».</a:t>
            </a:r>
          </a:p>
          <a:p>
            <a:endParaRPr lang="ru-RU" dirty="0"/>
          </a:p>
        </p:txBody>
      </p:sp>
      <p:pic>
        <p:nvPicPr>
          <p:cNvPr id="5" name="Содержимое 4" descr="234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004143"/>
            <a:ext cx="4038600" cy="3718076"/>
          </a:xfrm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260648"/>
            <a:ext cx="4038600" cy="4525963"/>
          </a:xfrm>
        </p:spPr>
        <p:txBody>
          <a:bodyPr/>
          <a:lstStyle/>
          <a:p>
            <a:r>
              <a:rPr lang="ru-RU" dirty="0" smtClean="0"/>
              <a:t>Памятник Семену Дежневу в Великом Устюге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7101" t="29270" r="19192" b="3908"/>
          <a:stretch>
            <a:fillRect/>
          </a:stretch>
        </p:blipFill>
        <p:spPr bwMode="auto">
          <a:xfrm>
            <a:off x="6084168" y="476672"/>
            <a:ext cx="2736304" cy="604867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72816"/>
            <a:ext cx="3528392" cy="470452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С. И. Дежнёв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Семён </a:t>
            </a:r>
            <a:r>
              <a:rPr lang="ru-RU" b="1" dirty="0" err="1" smtClean="0"/>
              <a:t>Ива́нович</a:t>
            </a:r>
            <a:r>
              <a:rPr lang="ru-RU" b="1" dirty="0" smtClean="0"/>
              <a:t> Дежнёв</a:t>
            </a:r>
            <a:r>
              <a:rPr lang="ru-RU" dirty="0" smtClean="0"/>
              <a:t> (</a:t>
            </a:r>
            <a:r>
              <a:rPr lang="ru-RU" dirty="0" err="1" smtClean="0"/>
              <a:t>ок</a:t>
            </a:r>
            <a:r>
              <a:rPr lang="ru-RU" dirty="0" smtClean="0"/>
              <a:t>. 1605, Великий Устюг — </a:t>
            </a:r>
            <a:r>
              <a:rPr lang="ru-RU" dirty="0" err="1" smtClean="0"/>
              <a:t>нач</a:t>
            </a:r>
            <a:r>
              <a:rPr lang="ru-RU" dirty="0" smtClean="0"/>
              <a:t>. 1673, Москва) — выдающийся русский мореход, путешественник, исследователь Северной и Восточной Сибири, первый из известных европейских мореплавателей, в 1648 году, на 80 лет раньше, чем Витус Беринг, прошёл Берингов пролив, отделяющий Аляску от Чукотки.</a:t>
            </a:r>
            <a:endParaRPr lang="ru-RU" dirty="0"/>
          </a:p>
        </p:txBody>
      </p:sp>
      <p:pic>
        <p:nvPicPr>
          <p:cNvPr id="5" name="Содержимое 4" descr="235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348880"/>
            <a:ext cx="4320478" cy="3240359"/>
          </a:xfrm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/>
              </a:rPr>
              <a:t>Северный полюс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2 августа 2007 года впервые было достигнуто океанское дно Северного полюса двумя глубоководными аппаратами «Мир», которые разместили на глубине 4261 метр флаг России и взяли пробы грунта.</a:t>
            </a:r>
            <a:endParaRPr lang="ru-RU" dirty="0"/>
          </a:p>
        </p:txBody>
      </p:sp>
      <p:pic>
        <p:nvPicPr>
          <p:cNvPr id="5" name="Содержимое 4" descr="5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68002" y="1600200"/>
            <a:ext cx="3398996" cy="4525963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332657"/>
            <a:ext cx="5184576" cy="1656184"/>
          </a:xfrm>
        </p:spPr>
        <p:txBody>
          <a:bodyPr>
            <a:normAutofit fontScale="92500"/>
          </a:bodyPr>
          <a:lstStyle/>
          <a:p>
            <a:r>
              <a:rPr lang="ru-RU" sz="3600" dirty="0" smtClean="0"/>
              <a:t>Памятник Ерофею Павловичу Хабарову в Хабаровске</a:t>
            </a:r>
          </a:p>
          <a:p>
            <a:endParaRPr lang="ru-RU" dirty="0"/>
          </a:p>
        </p:txBody>
      </p:sp>
      <p:pic>
        <p:nvPicPr>
          <p:cNvPr id="5" name="Содержимое 4" descr="DSC_68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6981" t="5019" r="13208"/>
          <a:stretch>
            <a:fillRect/>
          </a:stretch>
        </p:blipFill>
        <p:spPr>
          <a:xfrm>
            <a:off x="5580112" y="332656"/>
            <a:ext cx="3048651" cy="6237312"/>
          </a:xfrm>
          <a:ln w="38100">
            <a:solidFill>
              <a:schemeClr val="accent1"/>
            </a:solidFill>
          </a:ln>
        </p:spPr>
      </p:pic>
      <p:pic>
        <p:nvPicPr>
          <p:cNvPr id="6" name="Рисунок 5" descr="82976835_4408052_habaro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060848"/>
            <a:ext cx="3175000" cy="45085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Е. П. Хабаров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244280" cy="4497363"/>
          </a:xfrm>
        </p:spPr>
        <p:txBody>
          <a:bodyPr>
            <a:normAutofit/>
          </a:bodyPr>
          <a:lstStyle/>
          <a:p>
            <a:r>
              <a:rPr lang="ru-RU" b="1" dirty="0" smtClean="0"/>
              <a:t>Ерофей Павлович Хабаров</a:t>
            </a:r>
            <a:r>
              <a:rPr lang="ru-RU" dirty="0" smtClean="0"/>
              <a:t> — русский исследователь, путешественник. Прошёл на судах весь Амур, построил укреплённый острог.</a:t>
            </a:r>
            <a:endParaRPr lang="ru-RU" dirty="0"/>
          </a:p>
        </p:txBody>
      </p:sp>
      <p:pic>
        <p:nvPicPr>
          <p:cNvPr id="5" name="Содержимое 4" descr="0007-008-KHabarov-Erofej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700808"/>
            <a:ext cx="3458475" cy="4773969"/>
          </a:xfrm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764704"/>
            <a:ext cx="3898776" cy="5361459"/>
          </a:xfrm>
        </p:spPr>
        <p:txBody>
          <a:bodyPr/>
          <a:lstStyle/>
          <a:p>
            <a:r>
              <a:rPr lang="ru-RU" sz="3200" dirty="0" smtClean="0"/>
              <a:t>Памятник братьям Дмитрию и Харитону Лаптевым под Великими Луками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4499" r="19053" b="17968"/>
          <a:stretch>
            <a:fillRect/>
          </a:stretch>
        </p:blipFill>
        <p:spPr bwMode="auto">
          <a:xfrm>
            <a:off x="5004048" y="260648"/>
            <a:ext cx="3168352" cy="613923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Лаптевы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/>
              <a:t>Харито́н</a:t>
            </a:r>
            <a:r>
              <a:rPr lang="ru-RU" b="1" dirty="0" smtClean="0"/>
              <a:t> </a:t>
            </a:r>
            <a:r>
              <a:rPr lang="ru-RU" b="1" dirty="0" err="1" smtClean="0"/>
              <a:t>Проко́фьевич</a:t>
            </a:r>
            <a:r>
              <a:rPr lang="ru-RU" b="1" dirty="0" smtClean="0"/>
              <a:t> </a:t>
            </a:r>
            <a:r>
              <a:rPr lang="ru-RU" b="1" dirty="0" err="1" smtClean="0"/>
              <a:t>Ла́птев</a:t>
            </a:r>
            <a:r>
              <a:rPr lang="ru-RU" dirty="0" smtClean="0"/>
              <a:t> (</a:t>
            </a:r>
            <a:r>
              <a:rPr lang="ru-RU" dirty="0" smtClean="0">
                <a:hlinkClick r:id="rId2" tooltip="1700"/>
              </a:rPr>
              <a:t>1700</a:t>
            </a:r>
            <a:r>
              <a:rPr lang="ru-RU" dirty="0" smtClean="0"/>
              <a:t> — </a:t>
            </a:r>
            <a:r>
              <a:rPr lang="ru-RU" dirty="0" smtClean="0">
                <a:hlinkClick r:id="rId3" tooltip="21 декабря"/>
              </a:rPr>
              <a:t>21 декабря</a:t>
            </a:r>
            <a:r>
              <a:rPr lang="ru-RU" dirty="0" smtClean="0"/>
              <a:t> </a:t>
            </a:r>
            <a:r>
              <a:rPr lang="ru-RU" dirty="0" smtClean="0">
                <a:hlinkClick r:id="rId4" tooltip="1763"/>
              </a:rPr>
              <a:t>1763</a:t>
            </a:r>
            <a:r>
              <a:rPr lang="ru-RU" dirty="0" smtClean="0"/>
              <a:t>) и </a:t>
            </a:r>
            <a:r>
              <a:rPr lang="ru-RU" b="1" dirty="0" err="1" smtClean="0"/>
              <a:t>Дми́трий</a:t>
            </a:r>
            <a:r>
              <a:rPr lang="ru-RU" b="1" dirty="0" smtClean="0"/>
              <a:t> </a:t>
            </a:r>
            <a:r>
              <a:rPr lang="ru-RU" b="1" dirty="0" err="1" smtClean="0"/>
              <a:t>Я́ковлевич</a:t>
            </a:r>
            <a:r>
              <a:rPr lang="ru-RU" b="1" dirty="0" smtClean="0"/>
              <a:t> </a:t>
            </a:r>
            <a:r>
              <a:rPr lang="ru-RU" b="1" dirty="0" err="1" smtClean="0"/>
              <a:t>Ла́птев</a:t>
            </a:r>
            <a:r>
              <a:rPr lang="ru-RU" dirty="0" smtClean="0"/>
              <a:t> (</a:t>
            </a:r>
            <a:r>
              <a:rPr lang="ru-RU" dirty="0" smtClean="0">
                <a:hlinkClick r:id="rId5" tooltip="1701"/>
              </a:rPr>
              <a:t>1701</a:t>
            </a:r>
            <a:r>
              <a:rPr lang="ru-RU" dirty="0" smtClean="0"/>
              <a:t>— </a:t>
            </a:r>
            <a:r>
              <a:rPr lang="ru-RU" dirty="0" smtClean="0">
                <a:hlinkClick r:id="rId6" tooltip="31 января"/>
              </a:rPr>
              <a:t>20 (31) января</a:t>
            </a:r>
            <a:r>
              <a:rPr lang="ru-RU" dirty="0" smtClean="0"/>
              <a:t> </a:t>
            </a:r>
            <a:r>
              <a:rPr lang="ru-RU" dirty="0" smtClean="0">
                <a:hlinkClick r:id="rId7" tooltip="1771"/>
              </a:rPr>
              <a:t>1771</a:t>
            </a:r>
            <a:r>
              <a:rPr lang="ru-RU" dirty="0" smtClean="0"/>
              <a:t>) – русские полярные исследователи. </a:t>
            </a:r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2400" dirty="0" smtClean="0"/>
              <a:t>Памятник путешественнику и  первопроходцу  Григорию Ивановичу Шелихову в городе Рыльске, где он родился.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9666" y="273050"/>
            <a:ext cx="4382518" cy="5853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476673"/>
            <a:ext cx="8352928" cy="266429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Памятник И.Ф.Крузенштерну в Санкт-Петербурге</a:t>
            </a:r>
          </a:p>
          <a:p>
            <a:endParaRPr lang="ru-RU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1872" r="12077" b="6500"/>
          <a:stretch>
            <a:fillRect/>
          </a:stretch>
        </p:blipFill>
        <p:spPr bwMode="auto">
          <a:xfrm>
            <a:off x="3419872" y="1133216"/>
            <a:ext cx="4824536" cy="539212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772816"/>
            <a:ext cx="3744416" cy="597666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Памятник Ю.Ф.Лисянскому в Нежине</a:t>
            </a:r>
          </a:p>
          <a:p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2539" t="3402" r="25065"/>
          <a:stretch>
            <a:fillRect/>
          </a:stretch>
        </p:blipFill>
        <p:spPr bwMode="auto">
          <a:xfrm>
            <a:off x="4427984" y="620688"/>
            <a:ext cx="4320480" cy="596143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56792"/>
            <a:ext cx="4186808" cy="4569371"/>
          </a:xfrm>
        </p:spPr>
        <p:txBody>
          <a:bodyPr/>
          <a:lstStyle/>
          <a:p>
            <a:r>
              <a:rPr lang="ru-RU" sz="2800" dirty="0" smtClean="0"/>
              <a:t>Памятник адмиралу Ф.Ф.Беллинсгаузену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1745" r="11076" b="2810"/>
          <a:stretch>
            <a:fillRect/>
          </a:stretch>
        </p:blipFill>
        <p:spPr bwMode="auto">
          <a:xfrm>
            <a:off x="4932040" y="692696"/>
            <a:ext cx="3312368" cy="568863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3200" dirty="0" smtClean="0"/>
              <a:t>Памятник М.П.Лазареву в Санкт-Петербурге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548680"/>
            <a:ext cx="4389835" cy="5853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2800" dirty="0" smtClean="0"/>
              <a:t>Памятник П.П.Семенову-</a:t>
            </a:r>
          </a:p>
          <a:p>
            <a:r>
              <a:rPr lang="ru-RU" sz="2800" dirty="0" smtClean="0"/>
              <a:t>Тян-Шанскому в музее-усадьбе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87800" y="275431"/>
            <a:ext cx="4286250" cy="58483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064896" cy="254888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	Памятники «Полярный круг»</a:t>
            </a:r>
            <a:endParaRPr lang="ru-RU" i="1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Памятник Николаю  </a:t>
            </a:r>
            <a:r>
              <a:rPr lang="ru-RU" sz="4400" dirty="0" err="1" smtClean="0"/>
              <a:t>Миклухо</a:t>
            </a:r>
            <a:r>
              <a:rPr lang="ru-RU" sz="4400" dirty="0" smtClean="0"/>
              <a:t> -</a:t>
            </a:r>
            <a:r>
              <a:rPr lang="ru-RU" sz="4400" dirty="0" err="1" smtClean="0"/>
              <a:t>Маклаю</a:t>
            </a:r>
            <a:endParaRPr lang="ru-RU" sz="4400" dirty="0" smtClean="0"/>
          </a:p>
          <a:p>
            <a:endParaRPr lang="ru-RU" sz="44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836712"/>
            <a:ext cx="4512502" cy="51845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332655"/>
            <a:ext cx="7920880" cy="158417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Памятник В.К.Арсеньеву и его проводнику </a:t>
            </a:r>
            <a:r>
              <a:rPr lang="ru-RU" sz="3200" dirty="0" err="1" smtClean="0"/>
              <a:t>Дерсу</a:t>
            </a:r>
            <a:r>
              <a:rPr lang="ru-RU" sz="3200" dirty="0" smtClean="0"/>
              <a:t> </a:t>
            </a:r>
            <a:r>
              <a:rPr lang="ru-RU" sz="3200" dirty="0" err="1" smtClean="0"/>
              <a:t>Узала</a:t>
            </a:r>
            <a:endParaRPr lang="ru-RU" sz="3200" dirty="0" smtClean="0"/>
          </a:p>
          <a:p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72816"/>
            <a:ext cx="6696744" cy="469609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Каюр и геологи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363272" cy="1540768"/>
          </a:xfrm>
        </p:spPr>
        <p:txBody>
          <a:bodyPr/>
          <a:lstStyle/>
          <a:p>
            <a:r>
              <a:rPr lang="ru-RU" dirty="0" smtClean="0"/>
              <a:t>Открыт 7 сентября 2005 года. Посвящен 50-летию алмазной промышленности и города Мирного.</a:t>
            </a:r>
            <a:endParaRPr lang="ru-RU" dirty="0"/>
          </a:p>
        </p:txBody>
      </p:sp>
      <p:pic>
        <p:nvPicPr>
          <p:cNvPr id="5" name="Содержимое 4" descr="0_a83b5_19c8fd9a_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3027" t="36435" r="13503" b="7091"/>
          <a:stretch>
            <a:fillRect/>
          </a:stretch>
        </p:blipFill>
        <p:spPr>
          <a:xfrm>
            <a:off x="1835696" y="2996952"/>
            <a:ext cx="5760640" cy="3434227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-324544" y="404664"/>
            <a:ext cx="4644008" cy="57214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    Монумент </a:t>
            </a:r>
            <a:r>
              <a:rPr lang="ru-RU" sz="3200" dirty="0" smtClean="0"/>
              <a:t>первооткрывателям алмазных месторождений и </a:t>
            </a:r>
            <a:r>
              <a:rPr lang="ru-RU" sz="3200" dirty="0" smtClean="0"/>
              <a:t>создателям. Находится в городе Мирный, Якутия.</a:t>
            </a:r>
            <a:endParaRPr lang="ru-RU" sz="3200" dirty="0"/>
          </a:p>
        </p:txBody>
      </p:sp>
      <p:pic>
        <p:nvPicPr>
          <p:cNvPr id="5" name="Содержимое 4" descr="image0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548680"/>
            <a:ext cx="3978016" cy="5994269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Ростральные колонны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/>
              <a:t>Ростральные колонны</a:t>
            </a:r>
            <a:r>
              <a:rPr lang="ru-RU" dirty="0" smtClean="0"/>
              <a:t> — архитектурные сооружения в центре Санкт-Петербурга, на Стрелке Васильевского острова. В XIX веке выполняли функцию маяков порта северной столицы.</a:t>
            </a:r>
            <a:endParaRPr lang="ru-RU" dirty="0"/>
          </a:p>
        </p:txBody>
      </p:sp>
      <p:pic>
        <p:nvPicPr>
          <p:cNvPr id="5" name="Содержимое 4" descr="Ростральные-колонны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556792"/>
            <a:ext cx="3543433" cy="4819069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Перед  «Морским музеем» в Геленджике стоят памятники великим мореплавателям – Ф. Магеллану, </a:t>
            </a:r>
            <a:r>
              <a:rPr lang="ru-RU" sz="2400" dirty="0" err="1" smtClean="0"/>
              <a:t>Васко</a:t>
            </a:r>
            <a:r>
              <a:rPr lang="ru-RU" sz="2400" dirty="0" smtClean="0"/>
              <a:t> де Гаме и Х. Колумбу. </a:t>
            </a:r>
            <a:endParaRPr lang="ru-RU" sz="2400" dirty="0"/>
          </a:p>
        </p:txBody>
      </p:sp>
      <p:pic>
        <p:nvPicPr>
          <p:cNvPr id="5" name="Содержимое 4" descr="Alleya-piratov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2460" r="39645" b="19616"/>
          <a:stretch>
            <a:fillRect/>
          </a:stretch>
        </p:blipFill>
        <p:spPr>
          <a:xfrm>
            <a:off x="3995936" y="1052736"/>
            <a:ext cx="4607116" cy="508541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Памятник Фритьофу </a:t>
            </a:r>
            <a:r>
              <a:rPr lang="ru-RU" sz="3600" dirty="0" smtClean="0"/>
              <a:t>Нансену в Москве</a:t>
            </a:r>
            <a:endParaRPr lang="ru-RU" sz="3600" dirty="0" smtClean="0"/>
          </a:p>
          <a:p>
            <a:endParaRPr lang="ru-RU" sz="3600" dirty="0"/>
          </a:p>
        </p:txBody>
      </p:sp>
      <p:pic>
        <p:nvPicPr>
          <p:cNvPr id="5" name="Содержимое 4" descr="0_6cc06_b9cd7a88_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404664"/>
            <a:ext cx="3927486" cy="6060935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Памятный знак «</a:t>
            </a:r>
            <a:r>
              <a:rPr lang="ru-RU" sz="2400" dirty="0" err="1" smtClean="0"/>
              <a:t>Первооткрывате-лям</a:t>
            </a:r>
            <a:r>
              <a:rPr lang="ru-RU" sz="2400" dirty="0" smtClean="0"/>
              <a:t> </a:t>
            </a:r>
            <a:r>
              <a:rPr lang="ru-RU" sz="2400" dirty="0" smtClean="0"/>
              <a:t>земли Югорской» расположен на горе в </a:t>
            </a:r>
            <a:r>
              <a:rPr lang="ru-RU" sz="2400" dirty="0" err="1" smtClean="0"/>
              <a:t>Самарово</a:t>
            </a:r>
            <a:r>
              <a:rPr lang="ru-RU" sz="2400" dirty="0" smtClean="0"/>
              <a:t>, самой высокой точке Ханты-Мансийска, на холме высотой более 80 метров.</a:t>
            </a:r>
            <a:endParaRPr lang="ru-RU" sz="2400" dirty="0"/>
          </a:p>
        </p:txBody>
      </p:sp>
      <p:pic>
        <p:nvPicPr>
          <p:cNvPr id="5" name="Содержимое 4" descr="6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84955"/>
            <a:ext cx="5111750" cy="5029302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Памятный знак "</a:t>
            </a:r>
            <a:r>
              <a:rPr lang="ru-RU" sz="3200" dirty="0" err="1" smtClean="0"/>
              <a:t>Югра</a:t>
            </a:r>
            <a:r>
              <a:rPr lang="ru-RU" sz="3200" dirty="0" smtClean="0"/>
              <a:t> - людям </a:t>
            </a:r>
            <a:r>
              <a:rPr lang="ru-RU" sz="3200" dirty="0" smtClean="0"/>
              <a:t>– </a:t>
            </a:r>
            <a:r>
              <a:rPr lang="ru-RU" sz="3200" dirty="0" err="1" smtClean="0"/>
              <a:t>преобразова-телям</a:t>
            </a:r>
            <a:r>
              <a:rPr lang="ru-RU" sz="3200" dirty="0" smtClean="0"/>
              <a:t> </a:t>
            </a:r>
            <a:r>
              <a:rPr lang="ru-RU" sz="3200" dirty="0" smtClean="0"/>
              <a:t>земли Югорской"</a:t>
            </a:r>
          </a:p>
          <a:p>
            <a:endParaRPr lang="ru-RU" sz="3200" dirty="0"/>
          </a:p>
        </p:txBody>
      </p:sp>
      <p:pic>
        <p:nvPicPr>
          <p:cNvPr id="5" name="Содержимое 4" descr="1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9225" y="532606"/>
            <a:ext cx="4343400" cy="5334000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332656"/>
            <a:ext cx="8352928" cy="136815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Мемориал </a:t>
            </a:r>
            <a:r>
              <a:rPr lang="ru-RU" sz="2800" dirty="0" smtClean="0"/>
              <a:t>«Защитникам </a:t>
            </a:r>
            <a:r>
              <a:rPr lang="ru-RU" sz="2800" dirty="0" smtClean="0"/>
              <a:t>Отечества и первопроходцам земли </a:t>
            </a:r>
            <a:r>
              <a:rPr lang="ru-RU" sz="2800" dirty="0" smtClean="0"/>
              <a:t>Югорской»</a:t>
            </a:r>
            <a:endParaRPr lang="ru-RU" sz="2800" dirty="0" smtClean="0"/>
          </a:p>
        </p:txBody>
      </p:sp>
      <p:pic>
        <p:nvPicPr>
          <p:cNvPr id="5" name="Содержимое 4" descr="125528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592796"/>
            <a:ext cx="6407894" cy="4805921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260648"/>
            <a:ext cx="8136904" cy="1728192"/>
          </a:xfrm>
        </p:spPr>
        <p:txBody>
          <a:bodyPr>
            <a:normAutofit/>
          </a:bodyPr>
          <a:lstStyle/>
          <a:p>
            <a:r>
              <a:rPr lang="ru-RU" dirty="0" smtClean="0"/>
              <a:t>В 24 км от </a:t>
            </a:r>
            <a:r>
              <a:rPr lang="ru-RU" dirty="0" err="1" smtClean="0"/>
              <a:t>п.Эгвекинот</a:t>
            </a:r>
            <a:r>
              <a:rPr lang="ru-RU" dirty="0" smtClean="0"/>
              <a:t> на Чукотке установлена арка через дорогу </a:t>
            </a:r>
            <a:r>
              <a:rPr lang="ru-RU" dirty="0" err="1" smtClean="0"/>
              <a:t>Эгвекинот-Иультин</a:t>
            </a:r>
            <a:r>
              <a:rPr lang="ru-RU" dirty="0" smtClean="0"/>
              <a:t> в непосредственной близости от северного полярного круга.</a:t>
            </a:r>
            <a:endParaRPr lang="ru-RU" dirty="0"/>
          </a:p>
        </p:txBody>
      </p:sp>
      <p:pic>
        <p:nvPicPr>
          <p:cNvPr id="5" name="Содержимое 4" descr="ge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090830"/>
            <a:ext cx="5832648" cy="4355044"/>
          </a:xfr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365104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/>
                </a:solidFill>
              </a:rPr>
              <a:t>Презентацию подготовила ученица 9 класса МБОУ СОШ №10 г. Вязьмы</a:t>
            </a:r>
          </a:p>
          <a:p>
            <a:r>
              <a:rPr lang="ru-RU" sz="2400" dirty="0" smtClean="0">
                <a:solidFill>
                  <a:schemeClr val="bg2"/>
                </a:solidFill>
              </a:rPr>
              <a:t> </a:t>
            </a:r>
            <a:r>
              <a:rPr lang="ru-RU" sz="2400" i="1" dirty="0" err="1" smtClean="0">
                <a:solidFill>
                  <a:schemeClr val="bg2"/>
                </a:solidFill>
              </a:rPr>
              <a:t>Мозгунова</a:t>
            </a:r>
            <a:r>
              <a:rPr lang="ru-RU" sz="2400" i="1" dirty="0" smtClean="0">
                <a:solidFill>
                  <a:schemeClr val="bg2"/>
                </a:solidFill>
              </a:rPr>
              <a:t> Анастасия </a:t>
            </a:r>
          </a:p>
          <a:p>
            <a:r>
              <a:rPr lang="ru-RU" sz="2400" dirty="0" smtClean="0">
                <a:solidFill>
                  <a:schemeClr val="bg2"/>
                </a:solidFill>
              </a:rPr>
              <a:t>совместно с учителем географии МБОУ СОШ №10 </a:t>
            </a:r>
          </a:p>
          <a:p>
            <a:r>
              <a:rPr lang="ru-RU" sz="2400" i="1" dirty="0" err="1" smtClean="0">
                <a:solidFill>
                  <a:schemeClr val="bg2"/>
                </a:solidFill>
              </a:rPr>
              <a:t>Каманиной</a:t>
            </a:r>
            <a:r>
              <a:rPr lang="ru-RU" sz="2400" i="1" dirty="0" smtClean="0">
                <a:solidFill>
                  <a:schemeClr val="bg2"/>
                </a:solidFill>
              </a:rPr>
              <a:t> Еленой Александровной. </a:t>
            </a:r>
            <a:endParaRPr lang="ru-RU" sz="24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3">
      <a:dk1>
        <a:sysClr val="windowText" lastClr="000000"/>
      </a:dk1>
      <a:lt1>
        <a:srgbClr val="603A14"/>
      </a:lt1>
      <a:dk2>
        <a:srgbClr val="4E3B30"/>
      </a:dk2>
      <a:lt2>
        <a:srgbClr val="603A14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1354</TotalTime>
  <Words>762</Words>
  <Application>Microsoft Office PowerPoint</Application>
  <PresentationFormat>Экран (4:3)</PresentationFormat>
  <Paragraphs>120</Paragraphs>
  <Slides>90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Апекс</vt:lpstr>
      <vt:lpstr>Географические памятники</vt:lpstr>
      <vt:lpstr>Станция «Восток»</vt:lpstr>
      <vt:lpstr>Полюс недоступности</vt:lpstr>
      <vt:lpstr>Полюс холода</vt:lpstr>
      <vt:lpstr>Полюс холода</vt:lpstr>
      <vt:lpstr>Полюс Относительной недоступности</vt:lpstr>
      <vt:lpstr>Северный полюс</vt:lpstr>
      <vt:lpstr> Памятники «Полярный круг»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Пересечение 180 меридиана и Северного полярного круга</vt:lpstr>
      <vt:lpstr>Слайд 17</vt:lpstr>
      <vt:lpstr>Параллели</vt:lpstr>
      <vt:lpstr>«Географическая параллель 45 с.ш.»  Краснодар</vt:lpstr>
      <vt:lpstr>Слайд 20</vt:lpstr>
      <vt:lpstr>«60-я параллель» </vt:lpstr>
      <vt:lpstr>Слайд 22</vt:lpstr>
      <vt:lpstr>«67 параллель» </vt:lpstr>
      <vt:lpstr>Слайд 24</vt:lpstr>
      <vt:lpstr>Меридианы</vt:lpstr>
      <vt:lpstr>«Пу́лковский меридиа́н»</vt:lpstr>
      <vt:lpstr>Слайд 27</vt:lpstr>
      <vt:lpstr>«180 меридиан»</vt:lpstr>
      <vt:lpstr>Слайд 29</vt:lpstr>
      <vt:lpstr>Обозначения «Европа-Азия»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«Центр Азии»</vt:lpstr>
      <vt:lpstr>Слайд 42</vt:lpstr>
      <vt:lpstr>«Центр России»</vt:lpstr>
      <vt:lpstr>Слайд 44</vt:lpstr>
      <vt:lpstr>Слайд 45</vt:lpstr>
      <vt:lpstr>Исток Волги</vt:lpstr>
      <vt:lpstr>Слайд 47</vt:lpstr>
      <vt:lpstr>«Реки Сибири»</vt:lpstr>
      <vt:lpstr>Слайд 49</vt:lpstr>
      <vt:lpstr>Слайд 50</vt:lpstr>
      <vt:lpstr>Слайд 51</vt:lpstr>
      <vt:lpstr>Слайд 52</vt:lpstr>
      <vt:lpstr>Слайд 53</vt:lpstr>
      <vt:lpstr>Фонтан «Дружба народов</vt:lpstr>
      <vt:lpstr>Мыс Дежнёва</vt:lpstr>
      <vt:lpstr>Кронштадтский футшток</vt:lpstr>
      <vt:lpstr>«Пуп Земли»</vt:lpstr>
      <vt:lpstr>Слайд 58</vt:lpstr>
      <vt:lpstr>Памятники путешественникам и первооткрывателям </vt:lpstr>
      <vt:lpstr>Слайд 60</vt:lpstr>
      <vt:lpstr>Н.М. Пржевальский (1839-1888)</vt:lpstr>
      <vt:lpstr>Слайд 62</vt:lpstr>
      <vt:lpstr>Слайд 63</vt:lpstr>
      <vt:lpstr>Слайд 64</vt:lpstr>
      <vt:lpstr>В. В. Докучаев </vt:lpstr>
      <vt:lpstr>Слайд 66</vt:lpstr>
      <vt:lpstr>Афанасий Никитин</vt:lpstr>
      <vt:lpstr>Слайд 68</vt:lpstr>
      <vt:lpstr>С. И. Дежнёв</vt:lpstr>
      <vt:lpstr>Слайд 70</vt:lpstr>
      <vt:lpstr>Е. П. Хабаров</vt:lpstr>
      <vt:lpstr>Слайд 72</vt:lpstr>
      <vt:lpstr>Лаптевы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Каюр и геологи</vt:lpstr>
      <vt:lpstr>Слайд 83</vt:lpstr>
      <vt:lpstr>Ростральные колонны</vt:lpstr>
      <vt:lpstr>Слайд 85</vt:lpstr>
      <vt:lpstr>Слайд 86</vt:lpstr>
      <vt:lpstr>Слайд 87</vt:lpstr>
      <vt:lpstr>Слайд 88</vt:lpstr>
      <vt:lpstr>Слайд 89</vt:lpstr>
      <vt:lpstr>Слайд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Географические памятники</dc:title>
  <dc:creator>юлия мозгунова</dc:creator>
  <cp:lastModifiedBy>юлия мозгунова</cp:lastModifiedBy>
  <cp:revision>46</cp:revision>
  <dcterms:created xsi:type="dcterms:W3CDTF">2012-12-16T14:39:24Z</dcterms:created>
  <dcterms:modified xsi:type="dcterms:W3CDTF">2013-01-24T03:39:07Z</dcterms:modified>
</cp:coreProperties>
</file>