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2" r:id="rId2"/>
    <p:sldId id="259" r:id="rId3"/>
    <p:sldId id="261" r:id="rId4"/>
    <p:sldId id="262" r:id="rId5"/>
    <p:sldId id="270" r:id="rId6"/>
    <p:sldId id="269" r:id="rId7"/>
    <p:sldId id="267" r:id="rId8"/>
    <p:sldId id="268" r:id="rId9"/>
    <p:sldId id="265" r:id="rId10"/>
    <p:sldId id="266" r:id="rId11"/>
    <p:sldId id="263" r:id="rId12"/>
    <p:sldId id="264" r:id="rId13"/>
    <p:sldId id="273" r:id="rId14"/>
    <p:sldId id="275" r:id="rId15"/>
    <p:sldId id="271" r:id="rId16"/>
    <p:sldId id="274" r:id="rId17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CC00"/>
    <a:srgbClr val="FEF8E0"/>
    <a:srgbClr val="210DB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28" autoAdjust="0"/>
    <p:restoredTop sz="94660"/>
  </p:normalViewPr>
  <p:slideViewPr>
    <p:cSldViewPr>
      <p:cViewPr>
        <p:scale>
          <a:sx n="63" d="100"/>
          <a:sy n="63" d="100"/>
        </p:scale>
        <p:origin x="-34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14AF33F5-6163-428D-A9FE-6150AF6318BF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29F75F4B-B87F-4AEE-B8DF-5C8B4BE79F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A6FE-04B3-4985-81B3-62DE6F905AB5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475F-0BD7-4A8D-9DC7-B728804E3D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A6FE-04B3-4985-81B3-62DE6F905AB5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475F-0BD7-4A8D-9DC7-B728804E3D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A6FE-04B3-4985-81B3-62DE6F905AB5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475F-0BD7-4A8D-9DC7-B728804E3D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A6FE-04B3-4985-81B3-62DE6F905AB5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475F-0BD7-4A8D-9DC7-B728804E3D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A6FE-04B3-4985-81B3-62DE6F905AB5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475F-0BD7-4A8D-9DC7-B728804E3D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A6FE-04B3-4985-81B3-62DE6F905AB5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475F-0BD7-4A8D-9DC7-B728804E3D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A6FE-04B3-4985-81B3-62DE6F905AB5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475F-0BD7-4A8D-9DC7-B728804E3D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A6FE-04B3-4985-81B3-62DE6F905AB5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475F-0BD7-4A8D-9DC7-B728804E3D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A6FE-04B3-4985-81B3-62DE6F905AB5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475F-0BD7-4A8D-9DC7-B728804E3D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A6FE-04B3-4985-81B3-62DE6F905AB5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475F-0BD7-4A8D-9DC7-B728804E3D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A6FE-04B3-4985-81B3-62DE6F905AB5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475F-0BD7-4A8D-9DC7-B728804E3D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9A6FE-04B3-4985-81B3-62DE6F905AB5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1475F-0BD7-4A8D-9DC7-B728804E3D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ymath.net/studyguide/fun/sec/fun9.htm" TargetMode="External"/><Relationship Id="rId2" Type="http://schemas.openxmlformats.org/officeDocument/2006/relationships/hyperlink" Target="http://www.tutoronline.ru/blog/vidy-funkcij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lleng.ru/edu/math3.htm" TargetMode="External"/><Relationship Id="rId5" Type="http://schemas.openxmlformats.org/officeDocument/2006/relationships/hyperlink" Target="http://www.it-n.ru/communities.aspx?cat_no=4510&amp;lib_no=117860&amp;tmpl=lib" TargetMode="External"/><Relationship Id="rId4" Type="http://schemas.openxmlformats.org/officeDocument/2006/relationships/hyperlink" Target="http://festival.1september.ru/articles/512207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latin typeface="Monotype Corsiva" pitchFamily="66" charset="0"/>
              </a:rPr>
              <a:t>Линейная функция и её график </a:t>
            </a:r>
            <a:endParaRPr lang="ru-RU" sz="54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85784" y="714356"/>
            <a:ext cx="9429784" cy="614364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4000" b="1" dirty="0" smtClean="0"/>
              <a:t>7 класс алгебра </a:t>
            </a:r>
          </a:p>
          <a:p>
            <a:pPr algn="ctr">
              <a:buNone/>
            </a:pPr>
            <a:r>
              <a:rPr lang="ru-RU" sz="4000" b="1" dirty="0" smtClean="0"/>
              <a:t>автор Ю.Н. Макарычев  2008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r>
              <a:rPr lang="ru-RU" b="1" dirty="0" smtClean="0"/>
              <a:t>учитель  математики </a:t>
            </a:r>
          </a:p>
          <a:p>
            <a:pPr algn="ctr">
              <a:buNone/>
            </a:pPr>
            <a:r>
              <a:rPr lang="ru-RU" b="1" dirty="0" smtClean="0"/>
              <a:t>МБОУ  Куйбышевской СОШ </a:t>
            </a:r>
          </a:p>
          <a:p>
            <a:pPr algn="ctr">
              <a:buNone/>
            </a:pPr>
            <a:r>
              <a:rPr lang="ru-RU" b="1" dirty="0" smtClean="0"/>
              <a:t>Надежда  Алексеевна </a:t>
            </a:r>
            <a:r>
              <a:rPr lang="ru-RU" b="1" dirty="0" err="1" smtClean="0"/>
              <a:t>Перцева</a:t>
            </a:r>
            <a:endParaRPr lang="ru-RU" sz="3600" b="1" dirty="0" smtClean="0"/>
          </a:p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21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214686"/>
            <a:ext cx="9144000" cy="364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85850" y="0"/>
            <a:ext cx="8229600" cy="939760"/>
          </a:xfrm>
        </p:spPr>
        <p:txBody>
          <a:bodyPr>
            <a:normAutofit/>
          </a:bodyPr>
          <a:lstStyle/>
          <a:p>
            <a:pPr algn="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y =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kx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+ b</a:t>
            </a:r>
            <a:endParaRPr lang="ru-RU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342008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928670"/>
            <a:ext cx="437574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2000240"/>
            <a:ext cx="4357718" cy="755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8286776" y="1142984"/>
            <a:ext cx="4292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 smtClean="0">
                <a:solidFill>
                  <a:prstClr val="black"/>
                </a:solidFill>
              </a:rPr>
              <a:t>k</a:t>
            </a:r>
            <a:endParaRPr lang="ru-RU" sz="3600" dirty="0">
              <a:solidFill>
                <a:prstClr val="black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3643314"/>
            <a:ext cx="4291971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4572000" y="3714752"/>
            <a:ext cx="4286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&gt;0, то угол острый 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4714884"/>
            <a:ext cx="4286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&lt; 0, то угол тупой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AutoShape 5"/>
          <p:cNvCxnSpPr>
            <a:cxnSpLocks noChangeShapeType="1"/>
          </p:cNvCxnSpPr>
          <p:nvPr/>
        </p:nvCxnSpPr>
        <p:spPr bwMode="auto">
          <a:xfrm rot="5400000" flipH="1" flipV="1">
            <a:off x="1000100" y="3500438"/>
            <a:ext cx="2357454" cy="1643074"/>
          </a:xfrm>
          <a:prstGeom prst="straightConnector1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14" name="AutoShape 5"/>
          <p:cNvCxnSpPr>
            <a:cxnSpLocks noChangeShapeType="1"/>
          </p:cNvCxnSpPr>
          <p:nvPr/>
        </p:nvCxnSpPr>
        <p:spPr bwMode="auto">
          <a:xfrm rot="16200000" flipV="1">
            <a:off x="1214414" y="3500438"/>
            <a:ext cx="2071702" cy="1785950"/>
          </a:xfrm>
          <a:prstGeom prst="straightConnector1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</p:cxnSp>
      <p:sp>
        <p:nvSpPr>
          <p:cNvPr id="22" name="Овал 21"/>
          <p:cNvSpPr/>
          <p:nvPr/>
        </p:nvSpPr>
        <p:spPr>
          <a:xfrm>
            <a:off x="2143108" y="4286256"/>
            <a:ext cx="142876" cy="14287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AutoShape 5"/>
          <p:cNvCxnSpPr>
            <a:cxnSpLocks noChangeShapeType="1"/>
          </p:cNvCxnSpPr>
          <p:nvPr/>
        </p:nvCxnSpPr>
        <p:spPr bwMode="auto">
          <a:xfrm rot="5400000" flipH="1" flipV="1">
            <a:off x="5072066" y="3714752"/>
            <a:ext cx="2714644" cy="1714512"/>
          </a:xfrm>
          <a:prstGeom prst="straightConnector1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</p:cxnSp>
      <p:cxnSp>
        <p:nvCxnSpPr>
          <p:cNvPr id="29" name="AutoShape 5"/>
          <p:cNvCxnSpPr>
            <a:cxnSpLocks noChangeShapeType="1"/>
          </p:cNvCxnSpPr>
          <p:nvPr/>
        </p:nvCxnSpPr>
        <p:spPr bwMode="auto">
          <a:xfrm rot="5400000" flipH="1" flipV="1">
            <a:off x="5929322" y="3714752"/>
            <a:ext cx="2643206" cy="1643074"/>
          </a:xfrm>
          <a:prstGeom prst="straightConnector1">
            <a:avLst/>
          </a:prstGeom>
          <a:noFill/>
          <a:ln w="47625">
            <a:solidFill>
              <a:srgbClr val="008000"/>
            </a:solidFill>
            <a:round/>
            <a:headEnd/>
            <a:tailEnd/>
          </a:ln>
        </p:spPr>
      </p:cxnSp>
      <p:cxnSp>
        <p:nvCxnSpPr>
          <p:cNvPr id="65" name="AutoShape 4"/>
          <p:cNvCxnSpPr>
            <a:cxnSpLocks noChangeShapeType="1"/>
          </p:cNvCxnSpPr>
          <p:nvPr/>
        </p:nvCxnSpPr>
        <p:spPr bwMode="auto">
          <a:xfrm>
            <a:off x="428596" y="2285992"/>
            <a:ext cx="1857388" cy="4768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68" name="AutoShape 4"/>
          <p:cNvCxnSpPr>
            <a:cxnSpLocks noChangeShapeType="1"/>
          </p:cNvCxnSpPr>
          <p:nvPr/>
        </p:nvCxnSpPr>
        <p:spPr bwMode="auto">
          <a:xfrm>
            <a:off x="6500826" y="2285992"/>
            <a:ext cx="2214578" cy="1588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73" name="AutoShape 4"/>
          <p:cNvCxnSpPr>
            <a:cxnSpLocks noChangeShapeType="1"/>
          </p:cNvCxnSpPr>
          <p:nvPr/>
        </p:nvCxnSpPr>
        <p:spPr bwMode="auto">
          <a:xfrm>
            <a:off x="5357818" y="2786058"/>
            <a:ext cx="1428760" cy="1588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Схема изображения графика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= k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+b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линейной функции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14"/>
                <a:gridCol w="2357454"/>
                <a:gridCol w="2500330"/>
                <a:gridCol w="2614602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&gt; 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 &lt; 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 = 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b&gt;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b&lt;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>
                    <a:solidFill>
                      <a:srgbClr val="FEF8E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=0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1643042" y="2500306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 flipH="1" flipV="1">
            <a:off x="6537339" y="3749677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 flipH="1" flipV="1">
            <a:off x="4251323" y="2606669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 flipH="1" flipV="1">
            <a:off x="6430182" y="264238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 flipH="1" flipV="1">
            <a:off x="1822431" y="3678239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 flipH="1" flipV="1">
            <a:off x="4394199" y="3678239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 flipH="1" flipV="1">
            <a:off x="1679555" y="2535231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 flipH="1" flipV="1">
            <a:off x="1822431" y="4892685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 flipH="1" flipV="1">
            <a:off x="4251323" y="4892685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 flipH="1" flipV="1">
            <a:off x="6394463" y="4964123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143372" y="2643182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357950" y="2643182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1785918" y="3714752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357686" y="3714752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6572264" y="3786190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1785918" y="4929198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143372" y="4929198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6357950" y="5000636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1714480" y="2143116"/>
            <a:ext cx="571504" cy="500066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 flipV="1">
            <a:off x="4500562" y="2285992"/>
            <a:ext cx="500066" cy="500066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6500826" y="2500306"/>
            <a:ext cx="785818" cy="158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2071670" y="3571876"/>
            <a:ext cx="642942" cy="500066"/>
          </a:xfrm>
          <a:prstGeom prst="line">
            <a:avLst/>
          </a:prstGeom>
          <a:ln w="2540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6200000" flipV="1">
            <a:off x="4464843" y="3536157"/>
            <a:ext cx="571504" cy="500066"/>
          </a:xfrm>
          <a:prstGeom prst="line">
            <a:avLst/>
          </a:prstGeom>
          <a:ln w="2540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6643702" y="4000504"/>
            <a:ext cx="785818" cy="1588"/>
          </a:xfrm>
          <a:prstGeom prst="line">
            <a:avLst/>
          </a:prstGeom>
          <a:ln w="2540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 flipH="1" flipV="1">
            <a:off x="2000232" y="4714884"/>
            <a:ext cx="500066" cy="500066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16200000" flipV="1">
            <a:off x="4429124" y="4643446"/>
            <a:ext cx="571504" cy="571504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6500826" y="5000636"/>
            <a:ext cx="714380" cy="1588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Домашнее задание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/>
          <a:lstStyle/>
          <a:p>
            <a:r>
              <a:rPr lang="ru-RU" dirty="0" smtClean="0"/>
              <a:t>«3» - № 319 (а)</a:t>
            </a:r>
          </a:p>
          <a:p>
            <a:r>
              <a:rPr lang="ru-RU" dirty="0" smtClean="0"/>
              <a:t>«4» - № 327 (а)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«5» - № 342 (а)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Доп. (</a:t>
            </a:r>
            <a:r>
              <a:rPr lang="ru-RU" dirty="0" err="1" smtClean="0"/>
              <a:t>Гиа</a:t>
            </a:r>
            <a:r>
              <a:rPr lang="ru-RU" dirty="0" smtClean="0"/>
              <a:t>) Сборник 3000 задач с ответами  </a:t>
            </a:r>
          </a:p>
          <a:p>
            <a:pPr>
              <a:buNone/>
            </a:pPr>
            <a:r>
              <a:rPr lang="ru-RU" dirty="0" smtClean="0"/>
              <a:t>стр. 144-168</a:t>
            </a:r>
          </a:p>
          <a:p>
            <a:pPr>
              <a:buNone/>
            </a:pPr>
            <a:r>
              <a:rPr lang="ru-RU" dirty="0" smtClean="0"/>
              <a:t>стр</a:t>
            </a:r>
            <a:r>
              <a:rPr lang="ru-RU" dirty="0" smtClean="0"/>
              <a:t>. 222- </a:t>
            </a:r>
            <a:r>
              <a:rPr lang="ru-RU" dirty="0" smtClean="0"/>
              <a:t>229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Основные задачи по теме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у=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kx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smtClean="0"/>
              <a:t>и </a:t>
            </a:r>
            <a:r>
              <a:rPr lang="en-US" sz="3600" dirty="0" smtClean="0"/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y=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kx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+ b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858280" cy="5715016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Построение графика линейной функции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способ,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способ)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Проверка принадлежности точки графику функции  а) на чертеже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б) аналитически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Нахождение точек пересечения графиков функций:   а) на чертеже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б) аналитически.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4) Нахождение а) коэффициента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б) или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в) или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5)* Построение графика линейной функции содержащего модуль.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Литература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r>
              <a:rPr lang="ru-RU" sz="1800" dirty="0" smtClean="0"/>
              <a:t>Учебник алгебры Ю.Н.Макарычев 2008</a:t>
            </a:r>
          </a:p>
          <a:p>
            <a:r>
              <a:rPr lang="ru-RU" sz="1800" u="sng" dirty="0" smtClean="0">
                <a:hlinkClick r:id="rId2"/>
              </a:rPr>
              <a:t>http://www.tutoronline.ru/blog/vidy-funkcij.aspx</a:t>
            </a:r>
            <a:r>
              <a:rPr lang="ru-RU" sz="1800" dirty="0" smtClean="0"/>
              <a:t>    - Виды функций </a:t>
            </a:r>
            <a:r>
              <a:rPr lang="ru-RU" sz="1800" dirty="0" err="1" smtClean="0"/>
              <a:t>онлайн</a:t>
            </a:r>
            <a:r>
              <a:rPr lang="ru-RU" sz="1800" dirty="0" smtClean="0"/>
              <a:t> репетитор по математике Валентин </a:t>
            </a:r>
          </a:p>
          <a:p>
            <a:r>
              <a:rPr lang="ru-RU" sz="1800" u="sng" dirty="0" smtClean="0">
                <a:hlinkClick r:id="rId3"/>
              </a:rPr>
              <a:t>http://www.bymath.net/studyguide/fun/sec/fun9.htm</a:t>
            </a:r>
            <a:r>
              <a:rPr lang="ru-RU" sz="1800" dirty="0" smtClean="0"/>
              <a:t> - средняя математическая интернет - школа </a:t>
            </a:r>
          </a:p>
          <a:p>
            <a:r>
              <a:rPr lang="en-US" sz="1800" dirty="0" smtClean="0">
                <a:hlinkClick r:id="rId4"/>
              </a:rPr>
              <a:t>http://festival.1september.ru/articles/512207/</a:t>
            </a:r>
            <a:r>
              <a:rPr lang="ru-RU" sz="1800" dirty="0" smtClean="0"/>
              <a:t>  - урок графики  уравнений содержащие знак модуля </a:t>
            </a:r>
            <a:r>
              <a:rPr lang="ru-RU" sz="1800" dirty="0" err="1" smtClean="0"/>
              <a:t>Сырцова</a:t>
            </a:r>
            <a:r>
              <a:rPr lang="ru-RU" sz="1800" dirty="0" smtClean="0"/>
              <a:t> С.Н.</a:t>
            </a:r>
            <a:endParaRPr lang="ru-RU" sz="2000" dirty="0" smtClean="0"/>
          </a:p>
          <a:p>
            <a:r>
              <a:rPr lang="en-US" sz="1800" dirty="0" smtClean="0">
                <a:hlinkClick r:id="rId5"/>
              </a:rPr>
              <a:t>http://www.it-n.ru/communities.aspx?cat_no=4510&amp;lib_no=117860&amp;tmpl=lib</a:t>
            </a:r>
            <a:endParaRPr lang="ru-RU" sz="1800" dirty="0" smtClean="0"/>
          </a:p>
          <a:p>
            <a:r>
              <a:rPr lang="ru-RU" sz="1800" dirty="0" smtClean="0"/>
              <a:t>Сеть творческих учителей (Линейная функция Савченко Е.М.)</a:t>
            </a:r>
          </a:p>
          <a:p>
            <a:r>
              <a:rPr lang="en-US" sz="1800" dirty="0" smtClean="0">
                <a:hlinkClick r:id="rId6"/>
              </a:rPr>
              <a:t>http://www.alleng.ru/edu/math3.htm</a:t>
            </a:r>
            <a:r>
              <a:rPr lang="ru-RU" sz="1800" dirty="0" smtClean="0"/>
              <a:t>   3000 задач </a:t>
            </a:r>
            <a:r>
              <a:rPr lang="ru-RU" sz="1800" dirty="0" err="1" smtClean="0"/>
              <a:t>Гиа</a:t>
            </a:r>
            <a:r>
              <a:rPr lang="ru-RU" sz="1800" dirty="0" smtClean="0"/>
              <a:t> 2013год </a:t>
            </a:r>
          </a:p>
          <a:p>
            <a:r>
              <a:rPr lang="ru-RU" sz="1800" dirty="0" smtClean="0"/>
              <a:t>Контрольные измерители :                                                                                          Тесты </a:t>
            </a:r>
            <a:r>
              <a:rPr lang="ru-RU" sz="1800" dirty="0" err="1" smtClean="0"/>
              <a:t>Дудницына</a:t>
            </a:r>
            <a:r>
              <a:rPr lang="ru-RU" sz="1800" dirty="0" smtClean="0"/>
              <a:t> Ю.П., </a:t>
            </a:r>
          </a:p>
          <a:p>
            <a:pPr>
              <a:buNone/>
            </a:pPr>
            <a:r>
              <a:rPr lang="ru-RU" sz="1800" dirty="0" smtClean="0"/>
              <a:t>        ГИА тематическое и итоговое Донец А.П.,</a:t>
            </a:r>
          </a:p>
          <a:p>
            <a:pPr>
              <a:buNone/>
            </a:pPr>
            <a:r>
              <a:rPr lang="ru-RU" sz="1800" dirty="0" smtClean="0"/>
              <a:t>        Диагностические варианты 224 </a:t>
            </a:r>
            <a:r>
              <a:rPr lang="ru-RU" sz="1800" dirty="0" err="1" smtClean="0"/>
              <a:t>Понарина</a:t>
            </a:r>
            <a:r>
              <a:rPr lang="ru-RU" sz="1800" dirty="0" smtClean="0"/>
              <a:t> В.И.</a:t>
            </a:r>
          </a:p>
          <a:p>
            <a:pPr>
              <a:buNone/>
            </a:pPr>
            <a:r>
              <a:rPr lang="ru-RU" sz="1800" dirty="0" smtClean="0"/>
              <a:t>       Проверочные работы с элементами тестирования Воробьева Е.А.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y =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kx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126055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Где  </a:t>
            </a:r>
            <a:r>
              <a:rPr lang="ru-RU" sz="3600" b="1" dirty="0" err="1" smtClean="0">
                <a:solidFill>
                  <a:srgbClr val="210DB3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- постоянная величина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600" b="1" dirty="0" smtClean="0">
                <a:solidFill>
                  <a:srgbClr val="210DB3"/>
                </a:solidFill>
                <a:latin typeface="Times New Roman" pitchFamily="18" charset="0"/>
                <a:cs typeface="Times New Roman" pitchFamily="18" charset="0"/>
              </a:rPr>
              <a:t>коэффициент пропорциональности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sz="3600" dirty="0" smtClean="0"/>
          </a:p>
          <a:p>
            <a:r>
              <a:rPr lang="ru-RU" sz="3600" b="1" dirty="0" smtClean="0">
                <a:solidFill>
                  <a:srgbClr val="210DB3"/>
                </a:solidFill>
                <a:latin typeface="Times New Roman" pitchFamily="18" charset="0"/>
                <a:cs typeface="Times New Roman" pitchFamily="18" charset="0"/>
              </a:rPr>
              <a:t>График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прямой пропорциональности – </a:t>
            </a:r>
            <a:r>
              <a:rPr lang="ru-RU" sz="3600" b="1" dirty="0" smtClean="0">
                <a:solidFill>
                  <a:srgbClr val="210DB3"/>
                </a:solidFill>
                <a:latin typeface="Times New Roman" pitchFamily="18" charset="0"/>
                <a:cs typeface="Times New Roman" pitchFamily="18" charset="0"/>
              </a:rPr>
              <a:t>прямая линия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проходящая через начало координат и образующая с осью X  угол. Поэтому, коэффициент пропорциональности  </a:t>
            </a:r>
            <a:r>
              <a:rPr lang="en-US" sz="3600" b="1" dirty="0" smtClean="0">
                <a:solidFill>
                  <a:srgbClr val="210DB3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называется также </a:t>
            </a:r>
            <a:r>
              <a:rPr lang="ru-RU" sz="3600" b="1" dirty="0" smtClean="0">
                <a:solidFill>
                  <a:srgbClr val="210DB3"/>
                </a:solidFill>
                <a:latin typeface="Times New Roman" pitchFamily="18" charset="0"/>
                <a:cs typeface="Times New Roman" pitchFamily="18" charset="0"/>
              </a:rPr>
              <a:t>угловым коэффициентом</a:t>
            </a:r>
            <a:r>
              <a:rPr lang="ru-RU" sz="3600" dirty="0" smtClean="0">
                <a:solidFill>
                  <a:srgbClr val="210DB3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>
              <a:solidFill>
                <a:srgbClr val="210DB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6249" y="3071810"/>
            <a:ext cx="3571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y =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kx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рисунке показаны три графика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прямой пропорциональности  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1/3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lang="ru-RU" sz="3600" b="1" dirty="0" err="1" smtClean="0">
                <a:solidFill>
                  <a:srgbClr val="210DB3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600" b="1" dirty="0" smtClean="0">
                <a:solidFill>
                  <a:srgbClr val="210DB3"/>
                </a:solidFill>
                <a:latin typeface="Times New Roman" pitchFamily="18" charset="0"/>
                <a:cs typeface="Times New Roman" pitchFamily="18" charset="0"/>
              </a:rPr>
              <a:t> = 1,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210DB3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lang="ru-RU" sz="3600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6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= -3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1027" name="Picture 3" descr="C:\Documents and Settings\User1\Рабочий стол\fun9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786058"/>
            <a:ext cx="5072098" cy="385765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  <p:cxnSp>
        <p:nvCxnSpPr>
          <p:cNvPr id="1028" name="AutoShape 4"/>
          <p:cNvCxnSpPr>
            <a:cxnSpLocks noChangeShapeType="1"/>
          </p:cNvCxnSpPr>
          <p:nvPr/>
        </p:nvCxnSpPr>
        <p:spPr bwMode="auto">
          <a:xfrm flipV="1">
            <a:off x="1428728" y="4572008"/>
            <a:ext cx="3071834" cy="113824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029" name="AutoShape 5"/>
          <p:cNvCxnSpPr>
            <a:cxnSpLocks noChangeShapeType="1"/>
          </p:cNvCxnSpPr>
          <p:nvPr/>
        </p:nvCxnSpPr>
        <p:spPr bwMode="auto">
          <a:xfrm rot="5400000" flipH="1" flipV="1">
            <a:off x="1535885" y="4036223"/>
            <a:ext cx="2500330" cy="2286016"/>
          </a:xfrm>
          <a:prstGeom prst="straightConnector1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1030" name="AutoShape 6"/>
          <p:cNvCxnSpPr>
            <a:cxnSpLocks noChangeShapeType="1"/>
          </p:cNvCxnSpPr>
          <p:nvPr/>
        </p:nvCxnSpPr>
        <p:spPr bwMode="auto">
          <a:xfrm rot="16200000" flipV="1">
            <a:off x="1178696" y="4536288"/>
            <a:ext cx="2928957" cy="857257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</p:cxnSp>
      <p:sp>
        <p:nvSpPr>
          <p:cNvPr id="8" name="Дуга 7"/>
          <p:cNvSpPr/>
          <p:nvPr/>
        </p:nvSpPr>
        <p:spPr>
          <a:xfrm>
            <a:off x="3357554" y="4286256"/>
            <a:ext cx="500066" cy="1143008"/>
          </a:xfrm>
          <a:prstGeom prst="arc">
            <a:avLst>
              <a:gd name="adj1" fmla="val 16200000"/>
              <a:gd name="adj2" fmla="val 3735755"/>
            </a:avLst>
          </a:prstGeom>
          <a:scene3d>
            <a:camera prst="orthographicFront"/>
            <a:lightRig rig="threePt" dir="t"/>
          </a:scene3d>
          <a:sp3d contourW="38100">
            <a:contourClr>
              <a:schemeClr val="tx2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857620" y="4214818"/>
            <a:ext cx="5152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rgbClr val="210DB3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endParaRPr lang="ru-RU" sz="2800" b="1" dirty="0">
              <a:solidFill>
                <a:srgbClr val="210DB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357422" y="357187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endParaRPr lang="ru-RU" sz="28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Дуга 16"/>
          <p:cNvSpPr/>
          <p:nvPr/>
        </p:nvSpPr>
        <p:spPr>
          <a:xfrm rot="20469848">
            <a:off x="2500298" y="4357694"/>
            <a:ext cx="642942" cy="1714512"/>
          </a:xfrm>
          <a:prstGeom prst="arc">
            <a:avLst>
              <a:gd name="adj1" fmla="val 15949955"/>
              <a:gd name="adj2" fmla="val 1453989"/>
            </a:avLst>
          </a:prstGeom>
          <a:ln w="508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3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/>
      <p:bldP spid="14" grpId="0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Свойства функции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kх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1) Область определения функции - </a:t>
            </a: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множество всех действительных чисел.</a:t>
            </a:r>
          </a:p>
          <a:p>
            <a:pPr>
              <a:buNone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2) Область значения функции – </a:t>
            </a: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множество всех действительных чисел.</a:t>
            </a:r>
          </a:p>
          <a:p>
            <a:pPr>
              <a:buNone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3) у =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kх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нечетная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функция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       (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(-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(-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) = -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kх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= -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)).</a:t>
            </a:r>
          </a:p>
          <a:p>
            <a:pPr>
              <a:buNone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4) При </a:t>
            </a:r>
            <a:r>
              <a:rPr lang="ru-RU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&gt; 0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возрастает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 а 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      при  </a:t>
            </a:r>
            <a:r>
              <a:rPr lang="ru-RU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&lt; 0 убывает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на всей числовой прямой. </a:t>
            </a:r>
          </a:p>
          <a:p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5)На рисунке 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   а) изображен график функции у =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kх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&gt; 0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   б) график функции у =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kх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&lt; 0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28992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929718" cy="4625989"/>
          </a:xfrm>
        </p:spPr>
        <p:txBody>
          <a:bodyPr>
            <a:norm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28992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027" name="Picture 3" descr="C:\Documents and Settings\User1\Рабочий стол\линейная функция\img0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 rot="18443322">
            <a:off x="2846489" y="895799"/>
            <a:ext cx="12020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Constantia" pitchFamily="18" charset="0"/>
              </a:rPr>
              <a:t>k</a:t>
            </a:r>
            <a:r>
              <a:rPr lang="ru-RU" sz="2800" b="1" dirty="0" smtClean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 0</a:t>
            </a:r>
            <a:endParaRPr lang="ru-RU" sz="3200" b="1" dirty="0"/>
          </a:p>
        </p:txBody>
      </p:sp>
      <p:cxnSp>
        <p:nvCxnSpPr>
          <p:cNvPr id="14" name="AutoShape 4"/>
          <p:cNvCxnSpPr>
            <a:cxnSpLocks noChangeShapeType="1"/>
          </p:cNvCxnSpPr>
          <p:nvPr/>
        </p:nvCxnSpPr>
        <p:spPr bwMode="auto">
          <a:xfrm rot="5400000" flipH="1" flipV="1">
            <a:off x="-285784" y="1571612"/>
            <a:ext cx="5072098" cy="3643338"/>
          </a:xfrm>
          <a:prstGeom prst="straightConnector1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</p:cxnSp>
      <p:pic>
        <p:nvPicPr>
          <p:cNvPr id="1030" name="Picture 6" descr="C:\Documents and Settings\User1\Рабочий стол\линейная функция\imРЕКg007ШОРЭШРО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0"/>
            <a:ext cx="4601922" cy="6858000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 rot="3172806">
            <a:off x="7463099" y="4995038"/>
            <a:ext cx="11700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Constantia" pitchFamily="18" charset="0"/>
              </a:rPr>
              <a:t>k</a:t>
            </a:r>
            <a:r>
              <a:rPr lang="ru-RU" sz="3200" b="1" dirty="0" smtClean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 0 </a:t>
            </a:r>
            <a:endParaRPr lang="ru-RU" sz="3200" b="1" dirty="0"/>
          </a:p>
        </p:txBody>
      </p:sp>
      <p:cxnSp>
        <p:nvCxnSpPr>
          <p:cNvPr id="19" name="AutoShape 4"/>
          <p:cNvCxnSpPr>
            <a:cxnSpLocks noChangeShapeType="1"/>
          </p:cNvCxnSpPr>
          <p:nvPr/>
        </p:nvCxnSpPr>
        <p:spPr bwMode="auto">
          <a:xfrm rot="16200000" flipV="1">
            <a:off x="4107653" y="1893083"/>
            <a:ext cx="4714908" cy="3214710"/>
          </a:xfrm>
          <a:prstGeom prst="straightConnector1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4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8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" y="5143512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двух точек графика и через них провести прямую. Удобно брать точки, у которых либо абсцисса (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), либо ордината (у) равна нулю; А(-в/к;0); В(0;в)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714612" y="285728"/>
            <a:ext cx="18573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y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=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kx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+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b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0"/>
            <a:ext cx="705862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642918"/>
            <a:ext cx="807249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571604" y="1500174"/>
            <a:ext cx="6286544" cy="2008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3786190"/>
            <a:ext cx="800105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00166" y="4714884"/>
            <a:ext cx="628654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3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3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3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3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3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842968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85786" y="1428736"/>
            <a:ext cx="764386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3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3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14290"/>
            <a:ext cx="6710401" cy="9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4423"/>
            <a:ext cx="9144000" cy="564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1866</TotalTime>
  <Words>481</Words>
  <Application>Microsoft Office PowerPoint</Application>
  <PresentationFormat>Экран (4:3)</PresentationFormat>
  <Paragraphs>92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Линейная функция и её график </vt:lpstr>
      <vt:lpstr>Функция y = kx </vt:lpstr>
      <vt:lpstr>Функция y = kx </vt:lpstr>
      <vt:lpstr> </vt:lpstr>
      <vt:lpstr> </vt:lpstr>
      <vt:lpstr>Слайд 6</vt:lpstr>
      <vt:lpstr>Слайд 7</vt:lpstr>
      <vt:lpstr>Слайд 8</vt:lpstr>
      <vt:lpstr>Слайд 9</vt:lpstr>
      <vt:lpstr>Слайд 10</vt:lpstr>
      <vt:lpstr>функция y = kx + b</vt:lpstr>
      <vt:lpstr>Слайд 12</vt:lpstr>
      <vt:lpstr>Схема изображения графика  у = kх+b линейной функции</vt:lpstr>
      <vt:lpstr>Домашнее задание </vt:lpstr>
      <vt:lpstr>Основные задачи по теме  функция у= kx  и  y= kx+ b </vt:lpstr>
      <vt:lpstr>Литература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185</cp:revision>
  <dcterms:created xsi:type="dcterms:W3CDTF">2013-01-01T12:37:00Z</dcterms:created>
  <dcterms:modified xsi:type="dcterms:W3CDTF">2013-01-29T04:34:07Z</dcterms:modified>
</cp:coreProperties>
</file>