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7" r:id="rId4"/>
    <p:sldId id="268" r:id="rId5"/>
    <p:sldId id="258" r:id="rId6"/>
    <p:sldId id="260" r:id="rId7"/>
    <p:sldId id="259" r:id="rId8"/>
    <p:sldId id="264" r:id="rId9"/>
    <p:sldId id="263" r:id="rId10"/>
    <p:sldId id="267" r:id="rId11"/>
    <p:sldId id="266" r:id="rId12"/>
    <p:sldId id="265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84" d="100"/>
          <a:sy n="84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EFAE5-7EAE-4B75-A49A-80FE4551A94E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BD4D346-20FB-44DE-9FDC-44935206D392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Политическая карта</a:t>
          </a:r>
          <a:endParaRPr lang="ru-RU" sz="2400" dirty="0"/>
        </a:p>
      </dgm:t>
    </dgm:pt>
    <dgm:pt modelId="{BC0164CB-D33A-4AE5-ACFA-3C085ED05B1B}" type="parTrans" cxnId="{25B5234A-1A8A-4AE0-85F7-25EEC1375289}">
      <dgm:prSet/>
      <dgm:spPr/>
      <dgm:t>
        <a:bodyPr/>
        <a:lstStyle/>
        <a:p>
          <a:endParaRPr lang="ru-RU"/>
        </a:p>
      </dgm:t>
    </dgm:pt>
    <dgm:pt modelId="{A2827732-449C-4EA1-8896-1723672D0D10}" type="sibTrans" cxnId="{25B5234A-1A8A-4AE0-85F7-25EEC1375289}">
      <dgm:prSet/>
      <dgm:spPr/>
      <dgm:t>
        <a:bodyPr/>
        <a:lstStyle/>
        <a:p>
          <a:endParaRPr lang="ru-RU"/>
        </a:p>
      </dgm:t>
    </dgm:pt>
    <dgm:pt modelId="{AD3700EB-392F-4A94-B928-DFFF6B634B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Границы государств</a:t>
          </a:r>
          <a:endParaRPr lang="ru-RU" sz="2800" dirty="0">
            <a:solidFill>
              <a:schemeClr val="tx1"/>
            </a:solidFill>
          </a:endParaRPr>
        </a:p>
      </dgm:t>
    </dgm:pt>
    <dgm:pt modelId="{C11A3FD0-6F60-4A5D-83D8-6BE282001AB2}" type="parTrans" cxnId="{AB1F4F1C-133B-4EC3-9685-887292BC587B}">
      <dgm:prSet/>
      <dgm:spPr/>
      <dgm:t>
        <a:bodyPr/>
        <a:lstStyle/>
        <a:p>
          <a:endParaRPr lang="ru-RU"/>
        </a:p>
      </dgm:t>
    </dgm:pt>
    <dgm:pt modelId="{C512233D-BA9D-4477-93FF-780CD9F96F4E}" type="sibTrans" cxnId="{AB1F4F1C-133B-4EC3-9685-887292BC587B}">
      <dgm:prSet/>
      <dgm:spPr/>
      <dgm:t>
        <a:bodyPr/>
        <a:lstStyle/>
        <a:p>
          <a:endParaRPr lang="ru-RU"/>
        </a:p>
      </dgm:t>
    </dgm:pt>
    <dgm:pt modelId="{4EBD08BD-FECC-4ADC-A731-45A77B7CF6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Крупные города</a:t>
          </a:r>
          <a:endParaRPr lang="ru-RU" sz="2800" dirty="0">
            <a:solidFill>
              <a:schemeClr val="tx1"/>
            </a:solidFill>
          </a:endParaRPr>
        </a:p>
      </dgm:t>
    </dgm:pt>
    <dgm:pt modelId="{05198E5C-B6ED-4964-9617-22A84611F26E}" type="parTrans" cxnId="{B41C4555-D844-44C3-8561-2E16F1A4CD92}">
      <dgm:prSet/>
      <dgm:spPr/>
      <dgm:t>
        <a:bodyPr/>
        <a:lstStyle/>
        <a:p>
          <a:endParaRPr lang="ru-RU"/>
        </a:p>
      </dgm:t>
    </dgm:pt>
    <dgm:pt modelId="{272A726D-DC78-4DAA-A7CD-EC08F3A5946B}" type="sibTrans" cxnId="{B41C4555-D844-44C3-8561-2E16F1A4CD92}">
      <dgm:prSet/>
      <dgm:spPr/>
      <dgm:t>
        <a:bodyPr/>
        <a:lstStyle/>
        <a:p>
          <a:endParaRPr lang="ru-RU"/>
        </a:p>
      </dgm:t>
    </dgm:pt>
    <dgm:pt modelId="{EE949A1B-EBDE-425F-A903-8A4938EFB6C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Пути сообщений</a:t>
          </a:r>
          <a:endParaRPr lang="ru-RU" sz="2800" dirty="0">
            <a:solidFill>
              <a:schemeClr val="tx1"/>
            </a:solidFill>
          </a:endParaRPr>
        </a:p>
      </dgm:t>
    </dgm:pt>
    <dgm:pt modelId="{26985AD0-F775-4469-8F9E-03B0E6CC8A80}" type="parTrans" cxnId="{30E4064B-E398-4008-9E9A-145A5264CD54}">
      <dgm:prSet/>
      <dgm:spPr/>
      <dgm:t>
        <a:bodyPr/>
        <a:lstStyle/>
        <a:p>
          <a:endParaRPr lang="ru-RU"/>
        </a:p>
      </dgm:t>
    </dgm:pt>
    <dgm:pt modelId="{0EC1C09E-1F22-4192-B931-D879BF670999}" type="sibTrans" cxnId="{30E4064B-E398-4008-9E9A-145A5264CD54}">
      <dgm:prSet/>
      <dgm:spPr/>
      <dgm:t>
        <a:bodyPr/>
        <a:lstStyle/>
        <a:p>
          <a:endParaRPr lang="ru-RU"/>
        </a:p>
      </dgm:t>
    </dgm:pt>
    <dgm:pt modelId="{C3D58057-B513-4637-B373-F0328DDD0EC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Столицы</a:t>
          </a:r>
          <a:endParaRPr lang="ru-RU" sz="3200" dirty="0"/>
        </a:p>
      </dgm:t>
    </dgm:pt>
    <dgm:pt modelId="{A0AC94C4-4252-4AFB-9B8D-B8370567AD0D}" type="parTrans" cxnId="{B7D5DD49-4780-4AB3-A14C-F834FD3ED8E6}">
      <dgm:prSet/>
      <dgm:spPr/>
      <dgm:t>
        <a:bodyPr/>
        <a:lstStyle/>
        <a:p>
          <a:endParaRPr lang="ru-RU"/>
        </a:p>
      </dgm:t>
    </dgm:pt>
    <dgm:pt modelId="{12B7BF4A-5567-454E-8734-D45A2C58BF43}" type="sibTrans" cxnId="{B7D5DD49-4780-4AB3-A14C-F834FD3ED8E6}">
      <dgm:prSet/>
      <dgm:spPr/>
      <dgm:t>
        <a:bodyPr/>
        <a:lstStyle/>
        <a:p>
          <a:endParaRPr lang="ru-RU"/>
        </a:p>
      </dgm:t>
    </dgm:pt>
    <dgm:pt modelId="{3557B3F7-B5D9-46D1-A7F5-57703F00F3B3}" type="pres">
      <dgm:prSet presAssocID="{3D9EFAE5-7EAE-4B75-A49A-80FE4551A9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C2FEE-8708-4994-A25B-2E435ED523BA}" type="pres">
      <dgm:prSet presAssocID="{3D9EFAE5-7EAE-4B75-A49A-80FE4551A94E}" presName="matrix" presStyleCnt="0"/>
      <dgm:spPr/>
    </dgm:pt>
    <dgm:pt modelId="{1DA60650-7721-425C-83EE-3DFD04FE0AB4}" type="pres">
      <dgm:prSet presAssocID="{3D9EFAE5-7EAE-4B75-A49A-80FE4551A94E}" presName="tile1" presStyleLbl="node1" presStyleIdx="0" presStyleCnt="4"/>
      <dgm:spPr/>
      <dgm:t>
        <a:bodyPr/>
        <a:lstStyle/>
        <a:p>
          <a:endParaRPr lang="ru-RU"/>
        </a:p>
      </dgm:t>
    </dgm:pt>
    <dgm:pt modelId="{2A446180-11C4-4E59-9F81-CCEB070F16D0}" type="pres">
      <dgm:prSet presAssocID="{3D9EFAE5-7EAE-4B75-A49A-80FE4551A9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0F133-D3E9-4072-8B14-5926AC793DEE}" type="pres">
      <dgm:prSet presAssocID="{3D9EFAE5-7EAE-4B75-A49A-80FE4551A94E}" presName="tile2" presStyleLbl="node1" presStyleIdx="1" presStyleCnt="4" custLinFactNeighborY="776"/>
      <dgm:spPr/>
      <dgm:t>
        <a:bodyPr/>
        <a:lstStyle/>
        <a:p>
          <a:endParaRPr lang="ru-RU"/>
        </a:p>
      </dgm:t>
    </dgm:pt>
    <dgm:pt modelId="{F308D5BE-1A6E-4F19-9D4E-6BECD4D4BAD0}" type="pres">
      <dgm:prSet presAssocID="{3D9EFAE5-7EAE-4B75-A49A-80FE4551A9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6728B-4DD8-4186-8A71-781D737181C4}" type="pres">
      <dgm:prSet presAssocID="{3D9EFAE5-7EAE-4B75-A49A-80FE4551A94E}" presName="tile3" presStyleLbl="node1" presStyleIdx="2" presStyleCnt="4"/>
      <dgm:spPr/>
      <dgm:t>
        <a:bodyPr/>
        <a:lstStyle/>
        <a:p>
          <a:endParaRPr lang="ru-RU"/>
        </a:p>
      </dgm:t>
    </dgm:pt>
    <dgm:pt modelId="{DC6C679B-0604-47B6-9340-9E2C7B2430FD}" type="pres">
      <dgm:prSet presAssocID="{3D9EFAE5-7EAE-4B75-A49A-80FE4551A9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1F0F1-3B1C-42DB-8591-593E152F2693}" type="pres">
      <dgm:prSet presAssocID="{3D9EFAE5-7EAE-4B75-A49A-80FE4551A94E}" presName="tile4" presStyleLbl="node1" presStyleIdx="3" presStyleCnt="4"/>
      <dgm:spPr/>
      <dgm:t>
        <a:bodyPr/>
        <a:lstStyle/>
        <a:p>
          <a:endParaRPr lang="ru-RU"/>
        </a:p>
      </dgm:t>
    </dgm:pt>
    <dgm:pt modelId="{22585385-F5B9-4977-8AFA-8D992B077AF6}" type="pres">
      <dgm:prSet presAssocID="{3D9EFAE5-7EAE-4B75-A49A-80FE4551A9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0DD01-194D-49EB-8FC2-086070C5954E}" type="pres">
      <dgm:prSet presAssocID="{3D9EFAE5-7EAE-4B75-A49A-80FE4551A94E}" presName="centerTile" presStyleLbl="fgShp" presStyleIdx="0" presStyleCnt="1" custScaleX="1600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B1F4F1C-133B-4EC3-9685-887292BC587B}" srcId="{2BD4D346-20FB-44DE-9FDC-44935206D392}" destId="{AD3700EB-392F-4A94-B928-DFFF6B634B29}" srcOrd="0" destOrd="0" parTransId="{C11A3FD0-6F60-4A5D-83D8-6BE282001AB2}" sibTransId="{C512233D-BA9D-4477-93FF-780CD9F96F4E}"/>
    <dgm:cxn modelId="{25B5234A-1A8A-4AE0-85F7-25EEC1375289}" srcId="{3D9EFAE5-7EAE-4B75-A49A-80FE4551A94E}" destId="{2BD4D346-20FB-44DE-9FDC-44935206D392}" srcOrd="0" destOrd="0" parTransId="{BC0164CB-D33A-4AE5-ACFA-3C085ED05B1B}" sibTransId="{A2827732-449C-4EA1-8896-1723672D0D10}"/>
    <dgm:cxn modelId="{357B23DD-8267-4439-8A1C-3583036B2C08}" type="presOf" srcId="{4EBD08BD-FECC-4ADC-A731-45A77B7CF6D3}" destId="{F308D5BE-1A6E-4F19-9D4E-6BECD4D4BAD0}" srcOrd="1" destOrd="0" presId="urn:microsoft.com/office/officeart/2005/8/layout/matrix1"/>
    <dgm:cxn modelId="{B7D5DD49-4780-4AB3-A14C-F834FD3ED8E6}" srcId="{2BD4D346-20FB-44DE-9FDC-44935206D392}" destId="{C3D58057-B513-4637-B373-F0328DDD0ECB}" srcOrd="3" destOrd="0" parTransId="{A0AC94C4-4252-4AFB-9B8D-B8370567AD0D}" sibTransId="{12B7BF4A-5567-454E-8734-D45A2C58BF43}"/>
    <dgm:cxn modelId="{AC93B658-6F7F-4F0F-A5F8-0E3674E05E70}" type="presOf" srcId="{3D9EFAE5-7EAE-4B75-A49A-80FE4551A94E}" destId="{3557B3F7-B5D9-46D1-A7F5-57703F00F3B3}" srcOrd="0" destOrd="0" presId="urn:microsoft.com/office/officeart/2005/8/layout/matrix1"/>
    <dgm:cxn modelId="{9CD8257F-5801-4349-8C1C-B4516F325356}" type="presOf" srcId="{C3D58057-B513-4637-B373-F0328DDD0ECB}" destId="{C591F0F1-3B1C-42DB-8591-593E152F2693}" srcOrd="0" destOrd="0" presId="urn:microsoft.com/office/officeart/2005/8/layout/matrix1"/>
    <dgm:cxn modelId="{BDFF5677-7152-4979-ABAC-4304AEA228B1}" type="presOf" srcId="{AD3700EB-392F-4A94-B928-DFFF6B634B29}" destId="{2A446180-11C4-4E59-9F81-CCEB070F16D0}" srcOrd="1" destOrd="0" presId="urn:microsoft.com/office/officeart/2005/8/layout/matrix1"/>
    <dgm:cxn modelId="{B32CE763-73F7-48CB-9709-D9F8612A970F}" type="presOf" srcId="{EE949A1B-EBDE-425F-A903-8A4938EFB6C9}" destId="{DC6C679B-0604-47B6-9340-9E2C7B2430FD}" srcOrd="1" destOrd="0" presId="urn:microsoft.com/office/officeart/2005/8/layout/matrix1"/>
    <dgm:cxn modelId="{59FF522D-E14D-4690-AFD2-AD8A14601527}" type="presOf" srcId="{EE949A1B-EBDE-425F-A903-8A4938EFB6C9}" destId="{3546728B-4DD8-4186-8A71-781D737181C4}" srcOrd="0" destOrd="0" presId="urn:microsoft.com/office/officeart/2005/8/layout/matrix1"/>
    <dgm:cxn modelId="{125B84C4-5DDA-4167-BB8D-144BDBF55C12}" type="presOf" srcId="{C3D58057-B513-4637-B373-F0328DDD0ECB}" destId="{22585385-F5B9-4977-8AFA-8D992B077AF6}" srcOrd="1" destOrd="0" presId="urn:microsoft.com/office/officeart/2005/8/layout/matrix1"/>
    <dgm:cxn modelId="{87905CF0-94BD-47BE-9380-48740F0D2C43}" type="presOf" srcId="{2BD4D346-20FB-44DE-9FDC-44935206D392}" destId="{E910DD01-194D-49EB-8FC2-086070C5954E}" srcOrd="0" destOrd="0" presId="urn:microsoft.com/office/officeart/2005/8/layout/matrix1"/>
    <dgm:cxn modelId="{30E4064B-E398-4008-9E9A-145A5264CD54}" srcId="{2BD4D346-20FB-44DE-9FDC-44935206D392}" destId="{EE949A1B-EBDE-425F-A903-8A4938EFB6C9}" srcOrd="2" destOrd="0" parTransId="{26985AD0-F775-4469-8F9E-03B0E6CC8A80}" sibTransId="{0EC1C09E-1F22-4192-B931-D879BF670999}"/>
    <dgm:cxn modelId="{B41C4555-D844-44C3-8561-2E16F1A4CD92}" srcId="{2BD4D346-20FB-44DE-9FDC-44935206D392}" destId="{4EBD08BD-FECC-4ADC-A731-45A77B7CF6D3}" srcOrd="1" destOrd="0" parTransId="{05198E5C-B6ED-4964-9617-22A84611F26E}" sibTransId="{272A726D-DC78-4DAA-A7CD-EC08F3A5946B}"/>
    <dgm:cxn modelId="{1DE64256-DEA4-448B-A19C-5CD038EDFFB7}" type="presOf" srcId="{4EBD08BD-FECC-4ADC-A731-45A77B7CF6D3}" destId="{2C80F133-D3E9-4072-8B14-5926AC793DEE}" srcOrd="0" destOrd="0" presId="urn:microsoft.com/office/officeart/2005/8/layout/matrix1"/>
    <dgm:cxn modelId="{3841AD91-BCA9-4594-B08B-0F17971CE1BB}" type="presOf" srcId="{AD3700EB-392F-4A94-B928-DFFF6B634B29}" destId="{1DA60650-7721-425C-83EE-3DFD04FE0AB4}" srcOrd="0" destOrd="0" presId="urn:microsoft.com/office/officeart/2005/8/layout/matrix1"/>
    <dgm:cxn modelId="{8F9A8466-5BDD-4539-A89D-4CB53F02612C}" type="presParOf" srcId="{3557B3F7-B5D9-46D1-A7F5-57703F00F3B3}" destId="{574C2FEE-8708-4994-A25B-2E435ED523BA}" srcOrd="0" destOrd="0" presId="urn:microsoft.com/office/officeart/2005/8/layout/matrix1"/>
    <dgm:cxn modelId="{E6119CC9-BF39-49D2-ACC9-D38AECE48ADB}" type="presParOf" srcId="{574C2FEE-8708-4994-A25B-2E435ED523BA}" destId="{1DA60650-7721-425C-83EE-3DFD04FE0AB4}" srcOrd="0" destOrd="0" presId="urn:microsoft.com/office/officeart/2005/8/layout/matrix1"/>
    <dgm:cxn modelId="{FAF69F64-2386-4870-9D30-4B710F49397F}" type="presParOf" srcId="{574C2FEE-8708-4994-A25B-2E435ED523BA}" destId="{2A446180-11C4-4E59-9F81-CCEB070F16D0}" srcOrd="1" destOrd="0" presId="urn:microsoft.com/office/officeart/2005/8/layout/matrix1"/>
    <dgm:cxn modelId="{046313B8-D6C7-4DC0-A3BA-C6C9F4B110ED}" type="presParOf" srcId="{574C2FEE-8708-4994-A25B-2E435ED523BA}" destId="{2C80F133-D3E9-4072-8B14-5926AC793DEE}" srcOrd="2" destOrd="0" presId="urn:microsoft.com/office/officeart/2005/8/layout/matrix1"/>
    <dgm:cxn modelId="{1C4AF124-7457-4A75-8D2E-6F63CC084102}" type="presParOf" srcId="{574C2FEE-8708-4994-A25B-2E435ED523BA}" destId="{F308D5BE-1A6E-4F19-9D4E-6BECD4D4BAD0}" srcOrd="3" destOrd="0" presId="urn:microsoft.com/office/officeart/2005/8/layout/matrix1"/>
    <dgm:cxn modelId="{75D2FC70-A90D-4370-B28A-222B988A1597}" type="presParOf" srcId="{574C2FEE-8708-4994-A25B-2E435ED523BA}" destId="{3546728B-4DD8-4186-8A71-781D737181C4}" srcOrd="4" destOrd="0" presId="urn:microsoft.com/office/officeart/2005/8/layout/matrix1"/>
    <dgm:cxn modelId="{BBCDE4DB-C05F-4356-9F1B-9F1A554F471E}" type="presParOf" srcId="{574C2FEE-8708-4994-A25B-2E435ED523BA}" destId="{DC6C679B-0604-47B6-9340-9E2C7B2430FD}" srcOrd="5" destOrd="0" presId="urn:microsoft.com/office/officeart/2005/8/layout/matrix1"/>
    <dgm:cxn modelId="{1C402881-DD4B-49BB-AD2E-16C3460026C7}" type="presParOf" srcId="{574C2FEE-8708-4994-A25B-2E435ED523BA}" destId="{C591F0F1-3B1C-42DB-8591-593E152F2693}" srcOrd="6" destOrd="0" presId="urn:microsoft.com/office/officeart/2005/8/layout/matrix1"/>
    <dgm:cxn modelId="{D7C2A9A2-2C93-4185-A550-4107248F3950}" type="presParOf" srcId="{574C2FEE-8708-4994-A25B-2E435ED523BA}" destId="{22585385-F5B9-4977-8AFA-8D992B077AF6}" srcOrd="7" destOrd="0" presId="urn:microsoft.com/office/officeart/2005/8/layout/matrix1"/>
    <dgm:cxn modelId="{52F286E4-E196-4A4B-BC4F-795B8AFA21FE}" type="presParOf" srcId="{3557B3F7-B5D9-46D1-A7F5-57703F00F3B3}" destId="{E910DD01-194D-49EB-8FC2-086070C595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0650-7721-425C-83EE-3DFD04FE0AB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Границы государств</a:t>
          </a:r>
          <a:endParaRPr lang="ru-RU" sz="28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2C80F133-D3E9-4072-8B14-5926AC793DEE}">
      <dsp:nvSpPr>
        <dsp:cNvPr id="0" name=""/>
        <dsp:cNvSpPr/>
      </dsp:nvSpPr>
      <dsp:spPr>
        <a:xfrm>
          <a:off x="3048000" y="15768"/>
          <a:ext cx="3048000" cy="2032000"/>
        </a:xfrm>
        <a:prstGeom prst="round1Rect">
          <a:avLst/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Крупные города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048000" y="15768"/>
        <a:ext cx="3048000" cy="1524000"/>
      </dsp:txXfrm>
    </dsp:sp>
    <dsp:sp modelId="{3546728B-4DD8-4186-8A71-781D737181C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Пути сообщений</a:t>
          </a:r>
          <a:endParaRPr lang="ru-RU" sz="2800" kern="1200" dirty="0">
            <a:solidFill>
              <a:schemeClr val="tx1"/>
            </a:solidFill>
          </a:endParaRPr>
        </a:p>
      </dsp:txBody>
      <dsp:txXfrm rot="10800000">
        <a:off x="0" y="2539999"/>
        <a:ext cx="3048000" cy="1524000"/>
      </dsp:txXfrm>
    </dsp:sp>
    <dsp:sp modelId="{C591F0F1-3B1C-42DB-8591-593E152F2693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Столицы</a:t>
          </a:r>
          <a:endParaRPr lang="ru-RU" sz="3200" kern="1200" dirty="0"/>
        </a:p>
      </dsp:txBody>
      <dsp:txXfrm rot="-5400000">
        <a:off x="3048000" y="2539999"/>
        <a:ext cx="3048000" cy="1524000"/>
      </dsp:txXfrm>
    </dsp:sp>
    <dsp:sp modelId="{E910DD01-194D-49EB-8FC2-086070C5954E}">
      <dsp:nvSpPr>
        <dsp:cNvPr id="0" name=""/>
        <dsp:cNvSpPr/>
      </dsp:nvSpPr>
      <dsp:spPr>
        <a:xfrm>
          <a:off x="1584173" y="1523999"/>
          <a:ext cx="2927652" cy="101600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Политическая карта</a:t>
          </a:r>
          <a:endParaRPr lang="ru-RU" sz="2400" kern="1200" dirty="0"/>
        </a:p>
      </dsp:txBody>
      <dsp:txXfrm>
        <a:off x="1633770" y="1573596"/>
        <a:ext cx="2828458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D5C8-C61F-40D9-9078-D61DC622ED6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AF66-4C84-4232-9313-186CFED8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558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D172-115A-42F9-96E3-10CF2975DD1E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9E2D1-E1B0-4979-BC81-8C883F9E6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31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2D1-E1B0-4979-BC81-8C883F9E64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580F-BB28-43AE-AED1-D1B53237DE62}" type="datetime1">
              <a:rPr lang="ru-RU" smtClean="0"/>
              <a:t>27.01.2013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DD5-6FEE-47EA-88E3-01A215EBACA7}" type="datetime1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F37F-D742-40FF-A012-42DD824DB339}" type="datetime1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3BD97F-BED4-49DB-897A-78408204C978}" type="datetime1">
              <a:rPr lang="ru-RU" smtClean="0"/>
              <a:t>27.01.2013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6568-AAC6-4885-90D6-C838D6FA96F7}" type="datetime1">
              <a:rPr lang="ru-RU" smtClean="0"/>
              <a:t>27.01.2013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8CD8D8-95D9-44CA-B6A4-935FB83D237B}" type="datetime1">
              <a:rPr lang="ru-RU" smtClean="0"/>
              <a:t>27.01.2013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5EFF41-AC73-4444-A4A9-85A7FD7A299C}" type="datetime1">
              <a:rPr lang="ru-RU" smtClean="0"/>
              <a:t>27.01.2013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4149-1C3D-45AD-A5F3-8486EC127C4D}" type="datetime1">
              <a:rPr lang="ru-RU" smtClean="0"/>
              <a:t>27.01.2013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2C5A-3E32-4FF9-BBD2-06E3BE5CF9CD}" type="datetime1">
              <a:rPr lang="ru-RU" smtClean="0"/>
              <a:t>27.01.2013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7654BB-C861-4B95-928E-13BA3FAC3FAF}" type="datetime1">
              <a:rPr lang="ru-RU" smtClean="0"/>
              <a:t>27.01.2013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7B6019-86D8-4979-9D64-FBA01ACFCFD1}" type="datetime1">
              <a:rPr lang="ru-RU" smtClean="0"/>
              <a:t>27.01.2013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3B88993-A367-4132-A10C-7468E0611154}" type="datetime1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D503103-397D-47CE-ABA7-3AD9A219D8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paedia.biga.ru/enc/culture/VATIKAN.html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5371702" cy="1757536"/>
          </a:xfrm>
        </p:spPr>
        <p:txBody>
          <a:bodyPr>
            <a:noAutofit/>
          </a:bodyPr>
          <a:lstStyle/>
          <a:p>
            <a:r>
              <a:rPr lang="ru-RU" b="1" dirty="0" smtClean="0"/>
              <a:t>ГБОУ школа № 345 Невского района</a:t>
            </a:r>
          </a:p>
          <a:p>
            <a:r>
              <a:rPr lang="ru-RU" b="1" dirty="0" smtClean="0"/>
              <a:t>Санкт-Петербурга</a:t>
            </a:r>
          </a:p>
          <a:p>
            <a:r>
              <a:rPr lang="ru-RU" b="1" dirty="0" smtClean="0"/>
              <a:t>Учитель географии  </a:t>
            </a:r>
          </a:p>
          <a:p>
            <a:r>
              <a:rPr lang="ru-RU" b="1" dirty="0" smtClean="0"/>
              <a:t>Грищенко Галина Павловна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0"/>
            <a:ext cx="8324030" cy="2895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География</a:t>
            </a:r>
            <a:br>
              <a:rPr lang="ru-RU" dirty="0" smtClean="0"/>
            </a:br>
            <a:r>
              <a:rPr lang="ru-RU" dirty="0" smtClean="0"/>
              <a:t>6 класс</a:t>
            </a:r>
            <a:r>
              <a:rPr lang="ru-RU" dirty="0"/>
              <a:t/>
            </a:r>
            <a:br>
              <a:rPr lang="ru-RU" dirty="0"/>
            </a:br>
            <a:r>
              <a:rPr lang="ru-RU" sz="5300" dirty="0" smtClean="0"/>
              <a:t>Государства на карте мира</a:t>
            </a:r>
            <a:endParaRPr lang="ru-RU" sz="5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7576748"/>
              </p:ext>
            </p:extLst>
          </p:nvPr>
        </p:nvGraphicFramePr>
        <p:xfrm>
          <a:off x="539552" y="1484781"/>
          <a:ext cx="7992888" cy="3965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664296"/>
                <a:gridCol w="2664296"/>
                <a:gridCol w="2664296"/>
              </a:tblGrid>
              <a:tr h="54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Особенности ГП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Государство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Столица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Островные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5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Полуостровные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Материковые (имеющие приморское положение)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Материковые (не имеющие выхода к морю)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Приведите </a:t>
            </a:r>
            <a:r>
              <a:rPr lang="ru-RU" sz="3600" b="1" dirty="0"/>
              <a:t>примеры стран и их </a:t>
            </a:r>
            <a:r>
              <a:rPr lang="ru-RU" sz="3600" b="1" dirty="0" smtClean="0"/>
              <a:t>столицы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КНР</a:t>
            </a:r>
            <a:r>
              <a:rPr lang="ru-RU" dirty="0" smtClean="0"/>
              <a:t> 1 </a:t>
            </a:r>
            <a:r>
              <a:rPr lang="ru-RU" dirty="0"/>
              <a:t>354 950 000 </a:t>
            </a:r>
            <a:endParaRPr lang="ru-RU" dirty="0" smtClean="0"/>
          </a:p>
          <a:p>
            <a:r>
              <a:rPr lang="ru-RU" b="1" dirty="0" smtClean="0"/>
              <a:t>Индия</a:t>
            </a:r>
            <a:r>
              <a:rPr lang="ru-RU" dirty="0" smtClean="0"/>
              <a:t> </a:t>
            </a:r>
            <a:r>
              <a:rPr lang="ru-RU" dirty="0"/>
              <a:t>1 227 580 </a:t>
            </a:r>
            <a:r>
              <a:rPr lang="ru-RU" dirty="0" smtClean="0"/>
              <a:t>000</a:t>
            </a:r>
            <a:endParaRPr lang="en-US" dirty="0"/>
          </a:p>
          <a:p>
            <a:r>
              <a:rPr lang="ru-RU" b="1" dirty="0" smtClean="0"/>
              <a:t>США</a:t>
            </a:r>
            <a:r>
              <a:rPr lang="ru-RU" dirty="0" smtClean="0"/>
              <a:t> </a:t>
            </a:r>
            <a:r>
              <a:rPr lang="ru-RU" dirty="0"/>
              <a:t>314 850 </a:t>
            </a:r>
            <a:r>
              <a:rPr lang="ru-RU" dirty="0" smtClean="0"/>
              <a:t>000</a:t>
            </a:r>
            <a:endParaRPr lang="ru-RU" dirty="0"/>
          </a:p>
          <a:p>
            <a:r>
              <a:rPr lang="ru-RU" b="1" dirty="0" smtClean="0"/>
              <a:t>Индонези</a:t>
            </a:r>
            <a:r>
              <a:rPr lang="ru-RU" dirty="0" smtClean="0"/>
              <a:t>я </a:t>
            </a:r>
            <a:r>
              <a:rPr lang="ru-RU" dirty="0"/>
              <a:t>237 641 326 </a:t>
            </a:r>
            <a:endParaRPr lang="ru-RU" dirty="0" smtClean="0"/>
          </a:p>
          <a:p>
            <a:r>
              <a:rPr lang="ru-RU" b="1" dirty="0" smtClean="0"/>
              <a:t>Бразилия</a:t>
            </a:r>
            <a:r>
              <a:rPr lang="ru-RU" dirty="0" smtClean="0"/>
              <a:t> </a:t>
            </a:r>
            <a:r>
              <a:rPr lang="ru-RU" dirty="0"/>
              <a:t>197 467 </a:t>
            </a:r>
            <a:r>
              <a:rPr lang="ru-RU" dirty="0" smtClean="0"/>
              <a:t>000</a:t>
            </a:r>
          </a:p>
          <a:p>
            <a:r>
              <a:rPr lang="ru-RU" b="1" dirty="0" smtClean="0"/>
              <a:t>Пакистан</a:t>
            </a:r>
            <a:r>
              <a:rPr lang="ru-RU" dirty="0" smtClean="0"/>
              <a:t> </a:t>
            </a:r>
            <a:r>
              <a:rPr lang="ru-RU" dirty="0"/>
              <a:t>177 442 </a:t>
            </a:r>
            <a:r>
              <a:rPr lang="ru-RU" dirty="0" smtClean="0"/>
              <a:t>500</a:t>
            </a:r>
          </a:p>
          <a:p>
            <a:r>
              <a:rPr lang="en-US" dirty="0" smtClean="0"/>
              <a:t> </a:t>
            </a:r>
            <a:r>
              <a:rPr lang="ru-RU" b="1" dirty="0"/>
              <a:t>Нигерия</a:t>
            </a:r>
            <a:r>
              <a:rPr lang="ru-RU" dirty="0"/>
              <a:t> 166 629 383 </a:t>
            </a:r>
            <a:endParaRPr lang="ru-RU" dirty="0" smtClean="0"/>
          </a:p>
          <a:p>
            <a:r>
              <a:rPr lang="ru-RU" b="1" dirty="0" smtClean="0"/>
              <a:t>Бангладеш</a:t>
            </a:r>
            <a:r>
              <a:rPr lang="ru-RU" dirty="0" smtClean="0"/>
              <a:t> </a:t>
            </a:r>
            <a:r>
              <a:rPr lang="ru-RU" dirty="0"/>
              <a:t>152 518 </a:t>
            </a:r>
            <a:r>
              <a:rPr lang="ru-RU" dirty="0" smtClean="0"/>
              <a:t>015</a:t>
            </a:r>
          </a:p>
          <a:p>
            <a:r>
              <a:rPr lang="ru-RU" b="1" dirty="0" smtClean="0"/>
              <a:t>Россия</a:t>
            </a:r>
            <a:r>
              <a:rPr lang="ru-RU" dirty="0" smtClean="0"/>
              <a:t> </a:t>
            </a:r>
            <a:r>
              <a:rPr lang="ru-RU" dirty="0"/>
              <a:t>143 264 </a:t>
            </a:r>
            <a:r>
              <a:rPr lang="ru-RU" dirty="0" smtClean="0"/>
              <a:t>500</a:t>
            </a:r>
          </a:p>
          <a:p>
            <a:r>
              <a:rPr lang="ru-RU" b="1" dirty="0" smtClean="0"/>
              <a:t>Япония</a:t>
            </a:r>
            <a:r>
              <a:rPr lang="ru-RU" dirty="0" smtClean="0"/>
              <a:t> </a:t>
            </a:r>
            <a:r>
              <a:rPr lang="ru-RU" dirty="0"/>
              <a:t>127 547 000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62" y="188640"/>
            <a:ext cx="912613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10 стран лидирующих по численности населения (</a:t>
            </a:r>
            <a:r>
              <a:rPr lang="ru-RU" sz="3200" b="1" dirty="0" err="1" smtClean="0"/>
              <a:t>млн.чел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21" y="1267256"/>
            <a:ext cx="1756489" cy="1170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35" y="1497251"/>
            <a:ext cx="194543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71262"/>
            <a:ext cx="2174465" cy="1144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32" y="2989136"/>
            <a:ext cx="1945432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63105"/>
            <a:ext cx="1865183" cy="1305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51438"/>
            <a:ext cx="1837352" cy="1224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4963506"/>
            <a:ext cx="2016224" cy="1008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86" y="5575574"/>
            <a:ext cx="1901197" cy="1140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90" y="5301208"/>
            <a:ext cx="1809546" cy="120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22" y="1196752"/>
            <a:ext cx="1800200" cy="1199383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1" y="315383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Страны мира по площади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39651" y="1168934"/>
            <a:ext cx="864096" cy="584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47864" y="130245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96036" y="1342419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72200" y="1194196"/>
            <a:ext cx="216024" cy="559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1" y="184251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Большие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1" y="245212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Средние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9" y="2438336"/>
            <a:ext cx="147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Малые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44627" y="1882069"/>
            <a:ext cx="2924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Карликовые</a:t>
            </a:r>
          </a:p>
          <a:p>
            <a:r>
              <a:rPr lang="ru-RU" sz="2400" b="1" dirty="0" smtClean="0"/>
              <a:t>(микрогосударства)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245212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1.Россия</a:t>
            </a:r>
          </a:p>
          <a:p>
            <a:r>
              <a:rPr lang="ru-RU" dirty="0" smtClean="0"/>
              <a:t>2.Канада</a:t>
            </a:r>
          </a:p>
          <a:p>
            <a:r>
              <a:rPr lang="ru-RU" dirty="0" smtClean="0"/>
              <a:t>3.США</a:t>
            </a:r>
          </a:p>
          <a:p>
            <a:r>
              <a:rPr lang="ru-RU" dirty="0" smtClean="0"/>
              <a:t>4. Бразилия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699791" y="3052285"/>
            <a:ext cx="151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1.Аргентина</a:t>
            </a:r>
          </a:p>
          <a:p>
            <a:r>
              <a:rPr lang="ru-RU" dirty="0" smtClean="0"/>
              <a:t>2.Мексика</a:t>
            </a:r>
          </a:p>
          <a:p>
            <a:r>
              <a:rPr lang="ru-RU" dirty="0" smtClean="0"/>
              <a:t>3.Франция</a:t>
            </a:r>
          </a:p>
          <a:p>
            <a:r>
              <a:rPr lang="ru-RU" dirty="0" smtClean="0"/>
              <a:t>4.Алжир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9992" y="305228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1.Швейцария</a:t>
            </a:r>
          </a:p>
          <a:p>
            <a:r>
              <a:rPr lang="ru-RU" dirty="0" smtClean="0"/>
              <a:t>2.Албания</a:t>
            </a:r>
          </a:p>
          <a:p>
            <a:r>
              <a:rPr lang="ru-RU" dirty="0" smtClean="0"/>
              <a:t>3.Уругвай</a:t>
            </a:r>
          </a:p>
          <a:p>
            <a:r>
              <a:rPr lang="ru-RU" dirty="0" smtClean="0"/>
              <a:t>4.Гондурас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3401" y="294875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1.Ватикан</a:t>
            </a:r>
          </a:p>
          <a:p>
            <a:r>
              <a:rPr lang="ru-RU" dirty="0" smtClean="0"/>
              <a:t>2.Андора</a:t>
            </a:r>
          </a:p>
          <a:p>
            <a:r>
              <a:rPr lang="ru-RU" dirty="0" smtClean="0"/>
              <a:t>3.Лихтенштейн</a:t>
            </a:r>
          </a:p>
          <a:p>
            <a:r>
              <a:rPr lang="ru-RU" dirty="0" smtClean="0"/>
              <a:t>4.Монако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578"/>
            <a:ext cx="18049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7" y="4149080"/>
            <a:ext cx="2636003" cy="227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165027" cy="233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2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9250997"/>
              </p:ext>
            </p:extLst>
          </p:nvPr>
        </p:nvGraphicFramePr>
        <p:xfrm>
          <a:off x="323528" y="1628800"/>
          <a:ext cx="8568950" cy="38781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1713611"/>
                <a:gridCol w="1713611"/>
                <a:gridCol w="1713611"/>
                <a:gridCol w="1713611"/>
                <a:gridCol w="1714506"/>
              </a:tblGrid>
              <a:tr h="187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страны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Где находится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(материк, его часть)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Какими морями и океанами омывается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столицы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Координаты столицы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Россия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США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Индия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u="sng" dirty="0">
                <a:latin typeface="Times New Roman"/>
                <a:ea typeface="Times New Roman"/>
              </a:rPr>
              <a:t>Столица</a:t>
            </a:r>
            <a:r>
              <a:rPr lang="ru-RU" sz="3100" dirty="0">
                <a:latin typeface="Times New Roman"/>
                <a:ea typeface="Times New Roman"/>
              </a:rPr>
              <a:t> – это главный для данной страны город, где пребывают высшие органы власти, учреждения и ведомства.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624078" lvl="0" indent="-51435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ru-RU" sz="2700" b="1" i="1" spc="0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Название государства;</a:t>
            </a:r>
          </a:p>
          <a:p>
            <a:pPr marL="624078" lvl="0" indent="-51435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ru-RU" sz="2700" b="1" i="1" spc="0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На каком материке и в какой его части находится;</a:t>
            </a:r>
          </a:p>
          <a:p>
            <a:pPr marL="624078" lvl="0" indent="-51435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ru-RU" sz="2700" b="1" i="1" spc="0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 какими странами граничит;</a:t>
            </a:r>
          </a:p>
          <a:p>
            <a:pPr marL="624078" lvl="0" indent="-51435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ru-RU" sz="2700" b="1" i="1" spc="0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Какими океанами и морями омывается;</a:t>
            </a:r>
          </a:p>
          <a:p>
            <a:pPr marL="624078" lvl="0" indent="-514350"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ru-RU" sz="2700" b="1" i="1" spc="0" dirty="0">
                <a:solidFill>
                  <a:prstClr val="black"/>
                </a:solidFill>
                <a:latin typeface="Bookman Old Style" pitchFamily="18" charset="0"/>
                <a:cs typeface="+mn-cs"/>
              </a:rPr>
              <a:t>Столица государства и ее географические координаты.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700" b="1" dirty="0">
                <a:latin typeface="Trebuchet MS" pitchFamily="34" charset="0"/>
                <a:cs typeface="+mj-cs"/>
              </a:rPr>
              <a:t>Составьте описание одного из государств Земли по плану: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108006" cy="5544616"/>
          </a:xfrm>
        </p:spPr>
        <p:txBody>
          <a:bodyPr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u="sng" spc="0" dirty="0">
                <a:solidFill>
                  <a:prstClr val="black"/>
                </a:solidFill>
                <a:latin typeface="Lucida Sans Unicode"/>
                <a:cs typeface="+mn-cs"/>
              </a:rPr>
              <a:t>1.Самая большая по численности страна мира: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а) Россия    б) Китай в) Индия   г) США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u="sng" spc="0" dirty="0">
                <a:solidFill>
                  <a:prstClr val="black"/>
                </a:solidFill>
                <a:latin typeface="Lucida Sans Unicode"/>
                <a:cs typeface="+mn-cs"/>
              </a:rPr>
              <a:t>2.Самая большая по площади страна мира – это :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а) Канада  б) Китай  в) США  г) Россия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u="sng" spc="0" dirty="0">
                <a:solidFill>
                  <a:prstClr val="black"/>
                </a:solidFill>
                <a:latin typeface="Lucida Sans Unicode"/>
                <a:cs typeface="+mn-cs"/>
              </a:rPr>
              <a:t>3.Число государств на Земле составляет: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а)230   б)150  в) 300  г) 1755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u="sng" spc="0" dirty="0">
                <a:solidFill>
                  <a:prstClr val="black"/>
                </a:solidFill>
                <a:latin typeface="Lucida Sans Unicode"/>
                <a:cs typeface="+mn-cs"/>
              </a:rPr>
              <a:t>4.Самая маленькая по площади и численности страна в мире: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а)Монако   б) Андорра  в) Сан-Марино   г) Ватикан 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b="1" u="sng" spc="0" dirty="0">
                <a:solidFill>
                  <a:prstClr val="black"/>
                </a:solidFill>
                <a:latin typeface="Lucida Sans Unicode"/>
                <a:cs typeface="+mn-cs"/>
              </a:rPr>
              <a:t>5.В Китае проживает: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  а)1млрд. чел.                б) 1 млн. чел.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 в</a:t>
            </a:r>
            <a:r>
              <a:rPr lang="ru-RU" sz="2400" spc="0" dirty="0">
                <a:solidFill>
                  <a:prstClr val="black"/>
                </a:solidFill>
                <a:latin typeface="Lucida Sans Unicode"/>
                <a:cs typeface="+mn-cs"/>
              </a:rPr>
              <a:t>)</a:t>
            </a:r>
            <a:r>
              <a:rPr lang="ru-RU" sz="2400" i="1" spc="0" dirty="0">
                <a:solidFill>
                  <a:prstClr val="black"/>
                </a:solidFill>
                <a:latin typeface="Lucida Sans Unicode"/>
                <a:cs typeface="+mn-cs"/>
              </a:rPr>
              <a:t>1,3млрд. чел.             г) 10 </a:t>
            </a:r>
            <a:r>
              <a:rPr lang="ru-RU" sz="2400" i="1" spc="0" dirty="0" err="1">
                <a:solidFill>
                  <a:prstClr val="black"/>
                </a:solidFill>
                <a:latin typeface="Lucida Sans Unicode"/>
                <a:cs typeface="+mn-cs"/>
              </a:rPr>
              <a:t>млн.чел</a:t>
            </a:r>
            <a:endParaRPr lang="ru-RU" sz="2400" i="1" spc="0" dirty="0">
              <a:solidFill>
                <a:prstClr val="black"/>
              </a:solidFill>
              <a:latin typeface="Lucida Sans Unicode"/>
              <a:cs typeface="+mn-cs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7680960" cy="764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Lucida Sans Unicode"/>
                <a:cs typeface="+mj-cs"/>
              </a:rPr>
              <a:t>Тест для закрепления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spc="0" dirty="0" smtClean="0">
                <a:solidFill>
                  <a:prstClr val="black"/>
                </a:solidFill>
                <a:latin typeface="Lucida Sans Unicode"/>
                <a:cs typeface="+mn-cs"/>
              </a:rPr>
              <a:t>        1</a:t>
            </a:r>
            <a:r>
              <a:rPr lang="ru-RU" sz="3200" spc="0" dirty="0">
                <a:solidFill>
                  <a:prstClr val="black"/>
                </a:solidFill>
                <a:latin typeface="Lucida Sans Unicode"/>
                <a:cs typeface="+mn-cs"/>
              </a:rPr>
              <a:t>. Б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spc="0" dirty="0">
                <a:solidFill>
                  <a:prstClr val="black"/>
                </a:solidFill>
                <a:latin typeface="Lucida Sans Unicode"/>
                <a:cs typeface="+mn-cs"/>
              </a:rPr>
              <a:t>        2. Г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spc="0" dirty="0">
                <a:solidFill>
                  <a:prstClr val="black"/>
                </a:solidFill>
                <a:latin typeface="Lucida Sans Unicode"/>
                <a:cs typeface="+mn-cs"/>
              </a:rPr>
              <a:t>        3. А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spc="0" dirty="0">
                <a:solidFill>
                  <a:prstClr val="black"/>
                </a:solidFill>
                <a:latin typeface="Lucida Sans Unicode"/>
                <a:cs typeface="+mn-cs"/>
              </a:rPr>
              <a:t>        4. Г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spc="0" dirty="0">
                <a:solidFill>
                  <a:prstClr val="black"/>
                </a:solidFill>
                <a:latin typeface="Lucida Sans Unicode"/>
                <a:cs typeface="+mn-cs"/>
              </a:rPr>
              <a:t>        5. 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j-cs"/>
              </a:rPr>
              <a:t> </a:t>
            </a:r>
            <a:r>
              <a:rPr lang="ru-RU" sz="4100" b="1" dirty="0">
                <a:solidFill>
                  <a:srgbClr val="464646"/>
                </a:solidFill>
                <a:cs typeface="+mj-cs"/>
              </a:rPr>
              <a:t>Проверь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68">
            <a:off x="257308" y="1270494"/>
            <a:ext cx="2755308" cy="2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      </a:t>
            </a:r>
            <a:r>
              <a:rPr lang="ru-RU" sz="3200" dirty="0"/>
              <a:t>1. Изучить § 12. </a:t>
            </a:r>
            <a:br>
              <a:rPr lang="ru-RU" sz="3200" dirty="0"/>
            </a:br>
            <a:r>
              <a:rPr lang="ru-RU" sz="3200" dirty="0"/>
              <a:t>   </a:t>
            </a:r>
            <a:r>
              <a:rPr lang="ru-RU" sz="3200" dirty="0" smtClean="0"/>
              <a:t>2</a:t>
            </a:r>
            <a:r>
              <a:rPr lang="ru-RU" sz="3200" dirty="0"/>
              <a:t>. Ответить на вопросы 3—6. </a:t>
            </a:r>
            <a:br>
              <a:rPr lang="ru-RU" sz="3200" dirty="0"/>
            </a:br>
            <a:r>
              <a:rPr lang="ru-RU" sz="3200" dirty="0"/>
              <a:t>   </a:t>
            </a:r>
            <a:r>
              <a:rPr lang="ru-RU" sz="3200" dirty="0" smtClean="0"/>
              <a:t> 3</a:t>
            </a:r>
            <a:r>
              <a:rPr lang="ru-RU" sz="3200" dirty="0"/>
              <a:t>. Выполнить задания 1—2, 7—8.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50445"/>
            <a:ext cx="2527878" cy="41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000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mbria" pitchFamily="18" charset="0"/>
                <a:cs typeface="+mn-cs"/>
                <a:hlinkClick r:id="rId2"/>
              </a:rPr>
              <a:t>http://ru.wikipedia.org/</a:t>
            </a:r>
            <a:endParaRPr lang="ru-RU" sz="2000" spc="0" dirty="0">
              <a:ln>
                <a:solidFill>
                  <a:schemeClr val="accent1">
                    <a:lumMod val="75000"/>
                  </a:schemeClr>
                </a:solidFill>
              </a:ln>
              <a:latin typeface="Cambria" pitchFamily="18" charset="0"/>
              <a:cs typeface="+mn-cs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ru-RU" sz="2000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mbria" pitchFamily="18" charset="0"/>
                <a:cs typeface="+mn-cs"/>
                <a:hlinkClick r:id="rId3"/>
              </a:rPr>
              <a:t>http://encyclopaedia.biga.ru/enc/culture/VATIKAN.</a:t>
            </a: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000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mbria" pitchFamily="18" charset="0"/>
                <a:cs typeface="+mn-cs"/>
                <a:hlinkClick r:id="rId3"/>
              </a:rPr>
              <a:t>http://www.geografia.ru/</a:t>
            </a:r>
            <a:endParaRPr lang="ru-RU" sz="2000" spc="0" dirty="0">
              <a:ln>
                <a:solidFill>
                  <a:schemeClr val="accent1">
                    <a:lumMod val="75000"/>
                  </a:schemeClr>
                </a:solidFill>
              </a:ln>
              <a:latin typeface="Cambria" pitchFamily="18" charset="0"/>
              <a:cs typeface="+mn-cs"/>
              <a:hlinkClick r:id="rId3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000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mbria" pitchFamily="18" charset="0"/>
                <a:cs typeface="+mn-cs"/>
                <a:hlinkClick r:id="rId3"/>
              </a:rPr>
              <a:t>http://geo2000.ru/</a:t>
            </a:r>
            <a:endParaRPr lang="ru-RU" sz="2000" spc="0" dirty="0">
              <a:ln>
                <a:solidFill>
                  <a:schemeClr val="accent1">
                    <a:lumMod val="75000"/>
                  </a:schemeClr>
                </a:solidFill>
              </a:ln>
              <a:latin typeface="Cambria" pitchFamily="18" charset="0"/>
              <a:cs typeface="+mn-cs"/>
              <a:hlinkClick r:id="rId3"/>
            </a:endParaRPr>
          </a:p>
          <a:p>
            <a:pPr marL="452628" lvl="0" indent="-3429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000" spc="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mbria" pitchFamily="18" charset="0"/>
                <a:cs typeface="+mn-cs"/>
                <a:hlinkClick r:id="rId3"/>
              </a:rPr>
              <a:t>http://geowww.ru/</a:t>
            </a:r>
            <a:endParaRPr lang="ru-RU" sz="2000" spc="0" dirty="0">
              <a:ln>
                <a:solidFill>
                  <a:schemeClr val="accent1">
                    <a:lumMod val="75000"/>
                  </a:schemeClr>
                </a:solidFill>
              </a:ln>
              <a:latin typeface="Cambria" pitchFamily="18" charset="0"/>
              <a:cs typeface="+mn-cs"/>
              <a:hlinkClick r:id="rId3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dirty="0">
                <a:latin typeface="Lucida Sans Unicode"/>
                <a:cs typeface="+mj-cs"/>
              </a:rPr>
              <a:t>Ресурсы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40361"/>
            <a:ext cx="5535972" cy="47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1228" lvl="0" indent="-5715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ru-RU" sz="3600" b="1" spc="0" dirty="0">
                <a:solidFill>
                  <a:prstClr val="black"/>
                </a:solidFill>
                <a:latin typeface="+mj-lt"/>
                <a:cs typeface="+mn-cs"/>
              </a:rPr>
              <a:t>Сформировать представление о политической карте мира. </a:t>
            </a:r>
            <a:endParaRPr lang="ru-RU" sz="3600" b="1" spc="0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681228" lvl="0" indent="-571500">
              <a:spcBef>
                <a:spcPts val="400"/>
              </a:spcBef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ru-RU" sz="3600" b="1" kern="0" spc="0" dirty="0" smtClean="0">
                <a:solidFill>
                  <a:srgbClr val="000000"/>
                </a:solidFill>
                <a:latin typeface="+mj-lt"/>
                <a:cs typeface="+mn-cs"/>
              </a:rPr>
              <a:t>изучить </a:t>
            </a:r>
            <a:r>
              <a:rPr lang="ru-RU" sz="3600" b="1" kern="0" spc="0" dirty="0">
                <a:solidFill>
                  <a:srgbClr val="000000"/>
                </a:solidFill>
                <a:latin typeface="+mj-lt"/>
                <a:cs typeface="+mn-cs"/>
              </a:rPr>
              <a:t>группировку стран, основанную на многообразии стран;</a:t>
            </a:r>
            <a:endParaRPr lang="ru-RU" sz="3600" b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Цель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03800"/>
            <a:ext cx="3706366" cy="31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4724400"/>
          </a:xfrm>
        </p:spPr>
        <p:txBody>
          <a:bodyPr/>
          <a:lstStyle/>
          <a:p>
            <a:r>
              <a:rPr lang="ru-RU" sz="3200" b="1" dirty="0" smtClean="0"/>
              <a:t>Существуют разные карты, на каждой из них показаны разные объекты  и явления.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730">
            <a:off x="-38531" y="3120871"/>
            <a:ext cx="4129503" cy="300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359508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327">
            <a:off x="5261065" y="3442218"/>
            <a:ext cx="3910794" cy="2513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7822284"/>
              </p:ext>
            </p:extLst>
          </p:nvPr>
        </p:nvGraphicFramePr>
        <p:xfrm>
          <a:off x="611560" y="1340768"/>
          <a:ext cx="7846382" cy="4752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961402"/>
                <a:gridCol w="1961402"/>
                <a:gridCol w="1961402"/>
                <a:gridCol w="1962176"/>
              </a:tblGrid>
              <a:tr h="118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 карты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Что изображается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Каким способом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Для каких целей используется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5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Физическая карта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89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Политическая карта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544216"/>
          </a:xfrm>
        </p:spPr>
        <p:txBody>
          <a:bodyPr>
            <a:normAutofit fontScale="90000"/>
          </a:bodyPr>
          <a:lstStyle/>
          <a:p>
            <a:pPr indent="355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Сравнительная </a:t>
            </a:r>
            <a:r>
              <a:rPr lang="ru-RU" sz="2800" b="1" dirty="0">
                <a:latin typeface="Times New Roman"/>
                <a:ea typeface="Times New Roman"/>
              </a:rPr>
              <a:t>характеристика </a:t>
            </a: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и политической карты: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472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 политической карте каждый цвет соответствует определенному государству. </a:t>
            </a:r>
          </a:p>
          <a:p>
            <a:r>
              <a:rPr lang="ru-RU" sz="3200" b="1" dirty="0" smtClean="0"/>
              <a:t>Это сделано для того:</a:t>
            </a:r>
          </a:p>
          <a:p>
            <a:r>
              <a:rPr lang="ru-RU" sz="3200" b="1" dirty="0" smtClean="0"/>
              <a:t>1) </a:t>
            </a:r>
            <a:r>
              <a:rPr lang="ru-RU" sz="3200" dirty="0" smtClean="0"/>
              <a:t>чтобы определять географической положение каждой страны </a:t>
            </a:r>
          </a:p>
          <a:p>
            <a:r>
              <a:rPr lang="ru-RU" sz="3200" b="1" dirty="0" smtClean="0"/>
              <a:t>2) </a:t>
            </a:r>
            <a:r>
              <a:rPr lang="ru-RU" sz="3200" dirty="0" smtClean="0"/>
              <a:t>чтобы иметь относительные размеры ее территорий.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Политическая карта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 политической карте можно увидеть:</a:t>
            </a:r>
          </a:p>
          <a:p>
            <a:pPr lvl="0" algn="just">
              <a:lnSpc>
                <a:spcPct val="115000"/>
              </a:lnSpc>
              <a:buClr>
                <a:srgbClr val="838995"/>
              </a:buClr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Страна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– это территория, имеющая определенные границы, пользующаяся государственной независимостью или находящаяся под влиянием другого государства и лишенная самостоятельности.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Clr>
                <a:srgbClr val="838995"/>
              </a:buClr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Государство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это основная единица политической организации общества, осуществляет управление и охрану на определенной территории.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>
              <a:buClr>
                <a:srgbClr val="838995"/>
              </a:buClr>
            </a:pPr>
            <a:endParaRPr lang="ru-RU" dirty="0">
              <a:solidFill>
                <a:srgbClr val="000000"/>
              </a:solidFill>
            </a:endParaRPr>
          </a:p>
          <a:p>
            <a:endParaRPr lang="ru-RU" sz="4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2208378"/>
              </p:ext>
            </p:extLst>
          </p:nvPr>
        </p:nvGraphicFramePr>
        <p:xfrm>
          <a:off x="1331640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8064896" cy="472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Политическая карта постоянно изменяется.</a:t>
            </a:r>
          </a:p>
          <a:p>
            <a:pPr marL="0" indent="0">
              <a:buNone/>
            </a:pPr>
            <a:r>
              <a:rPr lang="ru-RU" sz="3200" b="1" dirty="0" smtClean="0"/>
              <a:t>Изменения политической карты могут происходить как мирным, так и военным путем.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772">
            <a:off x="5236114" y="3424623"/>
            <a:ext cx="2745914" cy="29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1084993"/>
            <a:ext cx="468052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99114" y="144067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Классификация стран</a:t>
            </a:r>
            <a:endParaRPr lang="ru-RU" sz="3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85338" y="2502915"/>
            <a:ext cx="1446502" cy="1095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3455" y="2703433"/>
            <a:ext cx="0" cy="1790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48164" y="2518404"/>
            <a:ext cx="100811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7505" y="3733758"/>
            <a:ext cx="2880320" cy="119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55198" y="4879279"/>
            <a:ext cx="266429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56455" y="3672128"/>
            <a:ext cx="266429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811" y="3904701"/>
            <a:ext cx="325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географическому</a:t>
            </a:r>
          </a:p>
          <a:p>
            <a:r>
              <a:rPr lang="ru-RU" sz="2400" b="1" dirty="0"/>
              <a:t>положению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9872" y="5075848"/>
            <a:ext cx="239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 численности</a:t>
            </a:r>
          </a:p>
          <a:p>
            <a:pPr algn="ctr"/>
            <a:r>
              <a:rPr lang="ru-RU" sz="2400" b="1" dirty="0"/>
              <a:t>населения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2220" y="41022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площади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339"/>
            <a:ext cx="1593918" cy="188416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5380" y="-6853"/>
            <a:ext cx="4700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Страны мира по географическому положению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1261727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75956" y="1585763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1198124"/>
            <a:ext cx="864096" cy="966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9795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Приморские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258057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Внутриконтинентальные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60860" y="2125823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Островные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03648" y="2587488"/>
            <a:ext cx="0" cy="992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75956" y="3076793"/>
            <a:ext cx="0" cy="568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78953" y="2580570"/>
            <a:ext cx="69311" cy="604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69" y="180670"/>
            <a:ext cx="1799629" cy="17856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D503103-397D-47CE-ABA7-3AD9A219D8FA}" type="slidenum">
              <a:rPr lang="ru-RU" smtClean="0"/>
              <a:t>9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22" y="3360908"/>
            <a:ext cx="215265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86" y="3766792"/>
            <a:ext cx="2376263" cy="269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4" y="3680156"/>
            <a:ext cx="2717399" cy="259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592</TotalTime>
  <Words>540</Words>
  <Application>Microsoft Office PowerPoint</Application>
  <PresentationFormat>Экран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Mylar</vt:lpstr>
      <vt:lpstr>География 6 класс Государства на карте мира</vt:lpstr>
      <vt:lpstr>Цель </vt:lpstr>
      <vt:lpstr>Карты</vt:lpstr>
      <vt:lpstr> Сравнительная характеристика  физической и политической карты: </vt:lpstr>
      <vt:lpstr>Политическая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Приведите примеры стран и их столицы </vt:lpstr>
      <vt:lpstr>10 стран лидирующих по численности населения (млн.чел)</vt:lpstr>
      <vt:lpstr>Презентация PowerPoint</vt:lpstr>
      <vt:lpstr>Столица – это главный для данной страны город, где пребывают высшие органы власти, учреждения и ведомства. </vt:lpstr>
      <vt:lpstr>Составьте описание одного из государств Земли по плану:</vt:lpstr>
      <vt:lpstr>Тест для закрепления</vt:lpstr>
      <vt:lpstr> Проверь</vt:lpstr>
      <vt:lpstr>Домашнее задание: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Государства на карте мира</dc:title>
  <dc:creator>Папик</dc:creator>
  <cp:lastModifiedBy>Папик</cp:lastModifiedBy>
  <cp:revision>42</cp:revision>
  <dcterms:created xsi:type="dcterms:W3CDTF">2012-11-28T09:45:18Z</dcterms:created>
  <dcterms:modified xsi:type="dcterms:W3CDTF">2013-01-27T13:13:58Z</dcterms:modified>
</cp:coreProperties>
</file>