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handoutMasterIdLst>
    <p:handoutMasterId r:id="rId13"/>
  </p:handoutMasterIdLst>
  <p:sldIdLst>
    <p:sldId id="258" r:id="rId3"/>
    <p:sldId id="265" r:id="rId4"/>
    <p:sldId id="266" r:id="rId5"/>
    <p:sldId id="267" r:id="rId6"/>
    <p:sldId id="268" r:id="rId7"/>
    <p:sldId id="269" r:id="rId8"/>
    <p:sldId id="272" r:id="rId9"/>
    <p:sldId id="273" r:id="rId10"/>
    <p:sldId id="274" r:id="rId11"/>
  </p:sldIdLst>
  <p:sldSz cx="9144000" cy="6858000" type="screen4x3"/>
  <p:notesSz cx="6934200" cy="9398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3973" autoAdjust="0"/>
  </p:normalViewPr>
  <p:slideViewPr>
    <p:cSldViewPr>
      <p:cViewPr>
        <p:scale>
          <a:sx n="62" d="100"/>
          <a:sy n="62" d="100"/>
        </p:scale>
        <p:origin x="-113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200"/>
            </a:lvl1pPr>
          </a:lstStyle>
          <a:p>
            <a:endParaRPr lang="ru-RU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24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/>
            </a:lvl1pPr>
          </a:lstStyle>
          <a:p>
            <a:endParaRPr lang="ru-RU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54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/>
            </a:lvl1pPr>
          </a:lstStyle>
          <a:p>
            <a:endParaRPr lang="ru-RU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2400" y="89154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/>
            </a:lvl1pPr>
          </a:lstStyle>
          <a:p>
            <a:fld id="{B63136E0-FD62-409C-8B2E-BEDF1305856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9419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kumimoji="0" sz="1200"/>
            </a:lvl1pPr>
          </a:lstStyle>
          <a:p>
            <a:endParaRPr lang="ru-RU"/>
          </a:p>
        </p:txBody>
      </p:sp>
      <p:sp>
        <p:nvSpPr>
          <p:cNvPr id="2051" name="Rectangle 3"/>
          <p:cNvSpPr>
            <a:spLocks noChangeArrowheads="1"/>
          </p:cNvSpPr>
          <p:nvPr>
            <p:ph type="sldImg" idx="2"/>
          </p:nvPr>
        </p:nvSpPr>
        <p:spPr bwMode="auto">
          <a:xfrm>
            <a:off x="1079500" y="685800"/>
            <a:ext cx="4775200" cy="3581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95800"/>
            <a:ext cx="51054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200"/>
            </a:lvl1pPr>
          </a:lstStyle>
          <a:p>
            <a:endParaRPr lang="ru-RU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154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kumimoji="0" sz="1200"/>
            </a:lvl1pPr>
          </a:lstStyle>
          <a:p>
            <a:endParaRPr lang="ru-RU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9154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200"/>
            </a:lvl1pPr>
          </a:lstStyle>
          <a:p>
            <a:fld id="{658116CB-B578-4CAE-A9B2-4DC14CD3D6A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02695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E626FE-5F13-4DCA-AEBC-5689853F252D}" type="slidenum">
              <a:rPr lang="ru-RU"/>
              <a:pPr/>
              <a:t>1</a:t>
            </a:fld>
            <a:endParaRPr lang="ru-RU"/>
          </a:p>
        </p:txBody>
      </p:sp>
      <p:sp>
        <p:nvSpPr>
          <p:cNvPr id="16386" name="Rectangle 1026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2959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190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05644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2BF12C-7006-489D-AA1A-CA4484E9432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8411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A89479-FBD7-49AE-B268-5847613853E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7182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A06ACD-9807-4F05-817A-1EE2B27CBF0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6846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08DC94-432A-4458-A1B8-B63890BE4F5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3149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BFB2CB-09FA-4CEC-B376-4433453E011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5035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5A3137-9B27-4327-87EC-7ED7C82D6F3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1074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A9A95D-D1CB-48C4-A3E6-E505EAE1B0E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1816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8BA727-911F-4542-B983-07F53B4B9F8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357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68978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8FBB1-71EA-4B3D-AF03-229215FF7D0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5844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3CDE1F-8FD3-4A01-AE74-2BA2524BD0F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3416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7AD604-5BE6-4226-AD1D-2D2CDB012E8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796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42210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5798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4020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9091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8330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52526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374498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8" name="Picture 64" descr="P1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5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46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800" b="1">
          <a:solidFill>
            <a:srgbClr val="3399FF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800" b="1">
          <a:solidFill>
            <a:srgbClr val="3399FF"/>
          </a:solidFill>
          <a:latin typeface="Adobe Garamond Pro Bold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800" b="1">
          <a:solidFill>
            <a:srgbClr val="3399FF"/>
          </a:solidFill>
          <a:latin typeface="Adobe Garamond Pro Bold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800" b="1">
          <a:solidFill>
            <a:srgbClr val="3399FF"/>
          </a:solidFill>
          <a:latin typeface="Adobe Garamond Pro Bold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800" b="1">
          <a:solidFill>
            <a:srgbClr val="3399FF"/>
          </a:solidFill>
          <a:latin typeface="Adobe Garamond Pro Bold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800" b="1">
          <a:solidFill>
            <a:srgbClr val="3399FF"/>
          </a:solidFill>
          <a:latin typeface="Adobe Garamond Pro Bold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800" b="1">
          <a:solidFill>
            <a:srgbClr val="3399FF"/>
          </a:solidFill>
          <a:latin typeface="Adobe Garamond Pro Bold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800" b="1">
          <a:solidFill>
            <a:srgbClr val="3399FF"/>
          </a:solidFill>
          <a:latin typeface="Adobe Garamond Pro Bold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800" b="1">
          <a:solidFill>
            <a:srgbClr val="3399FF"/>
          </a:solidFill>
          <a:latin typeface="Adobe Garamond Pro Bold" pitchFamily="18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Monotype Corsiva" pitchFamily="66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Monotype Corsiva" pitchFamily="66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Monotype Corsiva" pitchFamily="66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Monotype Corsiva" pitchFamily="66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Monotype Corsiva" pitchFamily="66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Monotype Corsiva" pitchFamily="66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Monotype Corsiva" pitchFamily="66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Monotype Corsiva" pitchFamily="66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kumimoji="0"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kumimoji="0"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3BB840D-AE38-45D7-A15F-E24A827B17CC}" type="slidenum">
              <a:rPr kumimoji="0" lang="en-US">
                <a:solidFill>
                  <a:srgbClr val="000000"/>
                </a:solidFill>
              </a:rPr>
              <a:pPr/>
              <a:t>‹#›</a:t>
            </a:fld>
            <a:endParaRPr kumimoji="0"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704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5.jpeg"/><Relationship Id="rId2" Type="http://schemas.openxmlformats.org/officeDocument/2006/relationships/hyperlink" Target="http://children.claw.ru/3_earth_universe/content/002/06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tatica2.detstvo.ru/foto/original/2006/01/27/142b97cd8c7ad5a432067a418cf4d812.jpg" TargetMode="External"/><Relationship Id="rId5" Type="http://schemas.openxmlformats.org/officeDocument/2006/relationships/image" Target="../media/image4.jpeg"/><Relationship Id="rId4" Type="http://schemas.openxmlformats.org/officeDocument/2006/relationships/hyperlink" Target="http://img-5.photosight.ru/f3a/2971776_large.jpg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vklestov.narod.ru/Wallpapers/Water_and/02.jpg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hyperlink" Target="http://s44.radikal.ru/i103/0903/3a/8c89632a60af.jpg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bms.24open.ru/images/eb023c1964c68568020ad92c3596262f" TargetMode="External"/><Relationship Id="rId3" Type="http://schemas.openxmlformats.org/officeDocument/2006/relationships/image" Target="../media/image8.jpeg"/><Relationship Id="rId7" Type="http://schemas.openxmlformats.org/officeDocument/2006/relationships/image" Target="../media/image10.jpeg"/><Relationship Id="rId2" Type="http://schemas.openxmlformats.org/officeDocument/2006/relationships/hyperlink" Target="http://s51.radikal.ru/i131/0908/61/e1d3f31f63f7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g-2006-03.photosight.ru/23/1338422.jpg" TargetMode="External"/><Relationship Id="rId11" Type="http://schemas.openxmlformats.org/officeDocument/2006/relationships/image" Target="../media/image12.jpeg"/><Relationship Id="rId5" Type="http://schemas.openxmlformats.org/officeDocument/2006/relationships/image" Target="../media/image9.jpeg"/><Relationship Id="rId10" Type="http://schemas.openxmlformats.org/officeDocument/2006/relationships/hyperlink" Target="http://www.edu54.ru/sites/default/files/resize/remote/c8d638e078e3503b5cb6393c74c981e9-227x400.jpeg" TargetMode="External"/><Relationship Id="rId4" Type="http://schemas.openxmlformats.org/officeDocument/2006/relationships/hyperlink" Target="http://fs3.taba.ru/dev16/0/005/156/0005156342.fid" TargetMode="External"/><Relationship Id="rId9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72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Русский язык</a:t>
            </a:r>
            <a:endParaRPr lang="ru-RU" sz="72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88913"/>
            <a:ext cx="7772400" cy="792162"/>
          </a:xfrm>
        </p:spPr>
        <p:txBody>
          <a:bodyPr/>
          <a:lstStyle/>
          <a:p>
            <a:r>
              <a:rPr lang="ru-RU" sz="4800" b="1">
                <a:solidFill>
                  <a:srgbClr val="FF0000"/>
                </a:solidFill>
              </a:rPr>
              <a:t>Чистописание</a:t>
            </a:r>
          </a:p>
        </p:txBody>
      </p:sp>
      <p:sp>
        <p:nvSpPr>
          <p:cNvPr id="13315" name="WordArt 4"/>
          <p:cNvSpPr>
            <a:spLocks noChangeArrowheads="1" noChangeShapeType="1" noTextEdit="1"/>
          </p:cNvSpPr>
          <p:nvPr/>
        </p:nvSpPr>
        <p:spPr bwMode="auto">
          <a:xfrm>
            <a:off x="684213" y="1989138"/>
            <a:ext cx="7772400" cy="4114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buFontTx/>
              <a:buNone/>
            </a:pPr>
            <a:r>
              <a:rPr lang="ru-RU" sz="3600" kern="10">
                <a:solidFill>
                  <a:srgbClr val="CC66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нсдеурвбд</a:t>
            </a:r>
          </a:p>
          <a:p>
            <a:pPr algn="ctr">
              <a:buFontTx/>
              <a:buNone/>
            </a:pPr>
            <a:r>
              <a:rPr lang="ru-RU" sz="3600" kern="10">
                <a:solidFill>
                  <a:srgbClr val="CC66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ешаажтчои</a:t>
            </a:r>
          </a:p>
          <a:p>
            <a:pPr algn="ctr">
              <a:buFontTx/>
              <a:buNone/>
            </a:pPr>
            <a:r>
              <a:rPr lang="ru-RU" sz="3600" kern="10">
                <a:solidFill>
                  <a:srgbClr val="CC66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нлпыосазряф</a:t>
            </a:r>
          </a:p>
          <a:p>
            <a:pPr algn="ctr">
              <a:buFontTx/>
              <a:buNone/>
            </a:pPr>
            <a:r>
              <a:rPr lang="ru-RU" sz="3600" kern="10">
                <a:solidFill>
                  <a:srgbClr val="CC66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гцослмоввшай</a:t>
            </a:r>
          </a:p>
        </p:txBody>
      </p:sp>
      <p:sp>
        <p:nvSpPr>
          <p:cNvPr id="13317" name="Line 5"/>
          <p:cNvSpPr>
            <a:spLocks noChangeShapeType="1"/>
          </p:cNvSpPr>
          <p:nvPr/>
        </p:nvSpPr>
        <p:spPr bwMode="auto">
          <a:xfrm>
            <a:off x="2555875" y="2781300"/>
            <a:ext cx="431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18" name="Line 6"/>
          <p:cNvSpPr>
            <a:spLocks noChangeShapeType="1"/>
          </p:cNvSpPr>
          <p:nvPr/>
        </p:nvSpPr>
        <p:spPr bwMode="auto">
          <a:xfrm>
            <a:off x="5508625" y="2781300"/>
            <a:ext cx="50482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19" name="Line 7"/>
          <p:cNvSpPr>
            <a:spLocks noChangeShapeType="1"/>
          </p:cNvSpPr>
          <p:nvPr/>
        </p:nvSpPr>
        <p:spPr bwMode="auto">
          <a:xfrm>
            <a:off x="1619250" y="3933825"/>
            <a:ext cx="431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20" name="Line 8"/>
          <p:cNvSpPr>
            <a:spLocks noChangeShapeType="1"/>
          </p:cNvSpPr>
          <p:nvPr/>
        </p:nvSpPr>
        <p:spPr bwMode="auto">
          <a:xfrm>
            <a:off x="5148263" y="3933825"/>
            <a:ext cx="431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21" name="Line 9"/>
          <p:cNvSpPr>
            <a:spLocks noChangeShapeType="1"/>
          </p:cNvSpPr>
          <p:nvPr/>
        </p:nvSpPr>
        <p:spPr bwMode="auto">
          <a:xfrm>
            <a:off x="1763713" y="5013325"/>
            <a:ext cx="576262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22" name="Line 10"/>
          <p:cNvSpPr>
            <a:spLocks noChangeShapeType="1"/>
          </p:cNvSpPr>
          <p:nvPr/>
        </p:nvSpPr>
        <p:spPr bwMode="auto">
          <a:xfrm>
            <a:off x="5076825" y="5013325"/>
            <a:ext cx="503238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23" name="Line 11"/>
          <p:cNvSpPr>
            <a:spLocks noChangeShapeType="1"/>
          </p:cNvSpPr>
          <p:nvPr/>
        </p:nvSpPr>
        <p:spPr bwMode="auto">
          <a:xfrm>
            <a:off x="6732588" y="5013325"/>
            <a:ext cx="503237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24" name="Line 12"/>
          <p:cNvSpPr>
            <a:spLocks noChangeShapeType="1"/>
          </p:cNvSpPr>
          <p:nvPr/>
        </p:nvSpPr>
        <p:spPr bwMode="auto">
          <a:xfrm>
            <a:off x="684213" y="6092825"/>
            <a:ext cx="431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25" name="Line 13"/>
          <p:cNvSpPr>
            <a:spLocks noChangeShapeType="1"/>
          </p:cNvSpPr>
          <p:nvPr/>
        </p:nvSpPr>
        <p:spPr bwMode="auto">
          <a:xfrm>
            <a:off x="1908175" y="6092825"/>
            <a:ext cx="503238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26" name="Line 14"/>
          <p:cNvSpPr>
            <a:spLocks noChangeShapeType="1"/>
          </p:cNvSpPr>
          <p:nvPr/>
        </p:nvSpPr>
        <p:spPr bwMode="auto">
          <a:xfrm>
            <a:off x="3059113" y="6092825"/>
            <a:ext cx="576262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27" name="Line 15"/>
          <p:cNvSpPr>
            <a:spLocks noChangeShapeType="1"/>
          </p:cNvSpPr>
          <p:nvPr/>
        </p:nvSpPr>
        <p:spPr bwMode="auto">
          <a:xfrm>
            <a:off x="4500563" y="6092825"/>
            <a:ext cx="576262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28" name="Line 16"/>
          <p:cNvSpPr>
            <a:spLocks noChangeShapeType="1"/>
          </p:cNvSpPr>
          <p:nvPr/>
        </p:nvSpPr>
        <p:spPr bwMode="auto">
          <a:xfrm>
            <a:off x="5724525" y="6092825"/>
            <a:ext cx="503238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29" name="Line 17"/>
          <p:cNvSpPr>
            <a:spLocks noChangeShapeType="1"/>
          </p:cNvSpPr>
          <p:nvPr/>
        </p:nvSpPr>
        <p:spPr bwMode="auto">
          <a:xfrm>
            <a:off x="7235825" y="6092825"/>
            <a:ext cx="576263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30" name="Rectangle 18"/>
          <p:cNvSpPr>
            <a:spLocks noChangeArrowheads="1"/>
          </p:cNvSpPr>
          <p:nvPr/>
        </p:nvSpPr>
        <p:spPr bwMode="auto">
          <a:xfrm>
            <a:off x="1547813" y="765175"/>
            <a:ext cx="6265862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ru-RU" sz="2800" b="1"/>
              <a:t>Найди и запиши словосочетание. </a:t>
            </a:r>
          </a:p>
          <a:p>
            <a:r>
              <a:rPr lang="ru-RU" sz="2800" b="1"/>
              <a:t>Для этого запиши буквы, которые стоят между согласными.</a:t>
            </a:r>
          </a:p>
        </p:txBody>
      </p:sp>
    </p:spTree>
    <p:extLst>
      <p:ext uri="{BB962C8B-B14F-4D97-AF65-F5344CB8AC3E}">
        <p14:creationId xmlns:p14="http://schemas.microsoft.com/office/powerpoint/2010/main" val="3626800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 animBg="1"/>
      <p:bldP spid="13318" grpId="0" animBg="1"/>
      <p:bldP spid="13319" grpId="0" animBg="1"/>
      <p:bldP spid="13320" grpId="0" animBg="1"/>
      <p:bldP spid="13321" grpId="0" animBg="1"/>
      <p:bldP spid="13322" grpId="0" animBg="1"/>
      <p:bldP spid="13323" grpId="0" animBg="1"/>
      <p:bldP spid="13324" grpId="0" animBg="1"/>
      <p:bldP spid="13325" grpId="0" animBg="1"/>
      <p:bldP spid="13326" grpId="0" animBg="1"/>
      <p:bldP spid="13327" grpId="0" animBg="1"/>
      <p:bldP spid="13328" grpId="0" animBg="1"/>
      <p:bldP spid="1332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7772400" cy="1143000"/>
          </a:xfrm>
        </p:spPr>
        <p:txBody>
          <a:bodyPr/>
          <a:lstStyle/>
          <a:p>
            <a:r>
              <a:rPr lang="ru-RU" b="1">
                <a:solidFill>
                  <a:srgbClr val="000099"/>
                </a:solidFill>
                <a:latin typeface="Comic Sans MS" pitchFamily="66" charset="0"/>
              </a:rPr>
              <a:t>   СВЕТЛАЯ  ГОЛОВА</a:t>
            </a:r>
          </a:p>
        </p:txBody>
      </p:sp>
      <p:pic>
        <p:nvPicPr>
          <p:cNvPr id="18443" name="Picture 11" descr="Картинка 1 из 64000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268413"/>
            <a:ext cx="3000375" cy="3810000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4" name="Picture 12" descr="Картинка 4 из 58084">
            <a:hlinkClick r:id="rId4"/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32138" y="2708275"/>
            <a:ext cx="2667000" cy="3810000"/>
          </a:xfrm>
          <a:noFill/>
          <a:ln w="127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46" name="Picture 14" descr="Картинка 99 из 24054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125538"/>
            <a:ext cx="2524125" cy="3810000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030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solidFill>
                  <a:srgbClr val="000099"/>
                </a:solidFill>
              </a:rPr>
              <a:t>Словарь: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sz="4000">
                <a:solidFill>
                  <a:srgbClr val="000099"/>
                </a:solidFill>
              </a:rPr>
              <a:t>Профессия</a:t>
            </a:r>
          </a:p>
          <a:p>
            <a:pPr>
              <a:buFontTx/>
              <a:buNone/>
            </a:pPr>
            <a:r>
              <a:rPr lang="ru-RU" sz="4000">
                <a:solidFill>
                  <a:srgbClr val="000099"/>
                </a:solidFill>
              </a:rPr>
              <a:t>Аккорд</a:t>
            </a:r>
          </a:p>
          <a:p>
            <a:pPr>
              <a:buFontTx/>
              <a:buNone/>
            </a:pPr>
            <a:r>
              <a:rPr lang="ru-RU" sz="4000">
                <a:solidFill>
                  <a:srgbClr val="000099"/>
                </a:solidFill>
              </a:rPr>
              <a:t>Дрожжи</a:t>
            </a:r>
          </a:p>
          <a:p>
            <a:pPr>
              <a:buFontTx/>
              <a:buNone/>
            </a:pPr>
            <a:r>
              <a:rPr lang="ru-RU" sz="4000">
                <a:solidFill>
                  <a:srgbClr val="000099"/>
                </a:solidFill>
              </a:rPr>
              <a:t>Ещё</a:t>
            </a:r>
          </a:p>
          <a:p>
            <a:pPr>
              <a:buFontTx/>
              <a:buNone/>
            </a:pPr>
            <a:r>
              <a:rPr lang="ru-RU" sz="4000">
                <a:solidFill>
                  <a:srgbClr val="000099"/>
                </a:solidFill>
              </a:rPr>
              <a:t>Жужжать 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sz="4000">
                <a:solidFill>
                  <a:srgbClr val="000099"/>
                </a:solidFill>
              </a:rPr>
              <a:t>Человек </a:t>
            </a:r>
          </a:p>
          <a:p>
            <a:pPr>
              <a:buFontTx/>
              <a:buNone/>
            </a:pPr>
            <a:r>
              <a:rPr lang="ru-RU" sz="4000">
                <a:solidFill>
                  <a:srgbClr val="000099"/>
                </a:solidFill>
              </a:rPr>
              <a:t>Иней</a:t>
            </a:r>
          </a:p>
          <a:p>
            <a:pPr>
              <a:buFontTx/>
              <a:buNone/>
            </a:pPr>
            <a:r>
              <a:rPr lang="ru-RU" sz="4000">
                <a:solidFill>
                  <a:srgbClr val="000099"/>
                </a:solidFill>
              </a:rPr>
              <a:t>Сентябрь</a:t>
            </a:r>
          </a:p>
          <a:p>
            <a:pPr>
              <a:buFontTx/>
              <a:buNone/>
            </a:pPr>
            <a:r>
              <a:rPr lang="ru-RU" sz="4000">
                <a:solidFill>
                  <a:srgbClr val="000099"/>
                </a:solidFill>
              </a:rPr>
              <a:t>Лагерь</a:t>
            </a:r>
          </a:p>
          <a:p>
            <a:pPr>
              <a:buFontTx/>
              <a:buNone/>
            </a:pPr>
            <a:r>
              <a:rPr lang="ru-RU" sz="4000">
                <a:solidFill>
                  <a:srgbClr val="000099"/>
                </a:solidFill>
              </a:rPr>
              <a:t>Огурец </a:t>
            </a:r>
          </a:p>
        </p:txBody>
      </p:sp>
      <p:sp>
        <p:nvSpPr>
          <p:cNvPr id="26629" name="Line 5"/>
          <p:cNvSpPr>
            <a:spLocks noChangeShapeType="1"/>
          </p:cNvSpPr>
          <p:nvPr/>
        </p:nvSpPr>
        <p:spPr bwMode="auto">
          <a:xfrm flipH="1">
            <a:off x="2124075" y="1989138"/>
            <a:ext cx="144463" cy="21590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kumimoji="0" lang="ru-RU" sz="2400">
              <a:solidFill>
                <a:srgbClr val="000000"/>
              </a:solidFill>
            </a:endParaRPr>
          </a:p>
        </p:txBody>
      </p:sp>
      <p:sp>
        <p:nvSpPr>
          <p:cNvPr id="26630" name="Line 6"/>
          <p:cNvSpPr>
            <a:spLocks noChangeShapeType="1"/>
          </p:cNvSpPr>
          <p:nvPr/>
        </p:nvSpPr>
        <p:spPr bwMode="auto">
          <a:xfrm flipH="1">
            <a:off x="1763713" y="2708275"/>
            <a:ext cx="144462" cy="21590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kumimoji="0" lang="ru-RU" sz="2400">
              <a:solidFill>
                <a:srgbClr val="000000"/>
              </a:solidFill>
            </a:endParaRPr>
          </a:p>
        </p:txBody>
      </p:sp>
      <p:sp>
        <p:nvSpPr>
          <p:cNvPr id="26631" name="Line 7"/>
          <p:cNvSpPr>
            <a:spLocks noChangeShapeType="1"/>
          </p:cNvSpPr>
          <p:nvPr/>
        </p:nvSpPr>
        <p:spPr bwMode="auto">
          <a:xfrm flipH="1">
            <a:off x="1547813" y="3429000"/>
            <a:ext cx="144462" cy="21590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kumimoji="0" lang="ru-RU" sz="2400">
              <a:solidFill>
                <a:srgbClr val="000000"/>
              </a:solidFill>
            </a:endParaRPr>
          </a:p>
        </p:txBody>
      </p:sp>
      <p:sp>
        <p:nvSpPr>
          <p:cNvPr id="26632" name="Line 8"/>
          <p:cNvSpPr>
            <a:spLocks noChangeShapeType="1"/>
          </p:cNvSpPr>
          <p:nvPr/>
        </p:nvSpPr>
        <p:spPr bwMode="auto">
          <a:xfrm flipH="1">
            <a:off x="2339975" y="4941888"/>
            <a:ext cx="144463" cy="21590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kumimoji="0" lang="ru-RU" sz="2400">
              <a:solidFill>
                <a:srgbClr val="000000"/>
              </a:solidFill>
            </a:endParaRPr>
          </a:p>
        </p:txBody>
      </p:sp>
      <p:sp>
        <p:nvSpPr>
          <p:cNvPr id="26633" name="Line 9"/>
          <p:cNvSpPr>
            <a:spLocks noChangeShapeType="1"/>
          </p:cNvSpPr>
          <p:nvPr/>
        </p:nvSpPr>
        <p:spPr bwMode="auto">
          <a:xfrm flipH="1">
            <a:off x="6227763" y="1989138"/>
            <a:ext cx="144462" cy="21590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kumimoji="0" lang="ru-RU" sz="2400">
              <a:solidFill>
                <a:srgbClr val="000000"/>
              </a:solidFill>
            </a:endParaRPr>
          </a:p>
        </p:txBody>
      </p:sp>
      <p:sp>
        <p:nvSpPr>
          <p:cNvPr id="26634" name="Line 10"/>
          <p:cNvSpPr>
            <a:spLocks noChangeShapeType="1"/>
          </p:cNvSpPr>
          <p:nvPr/>
        </p:nvSpPr>
        <p:spPr bwMode="auto">
          <a:xfrm flipH="1">
            <a:off x="4932363" y="2636838"/>
            <a:ext cx="144462" cy="21590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kumimoji="0" lang="ru-RU" sz="2400">
              <a:solidFill>
                <a:srgbClr val="000000"/>
              </a:solidFill>
            </a:endParaRPr>
          </a:p>
        </p:txBody>
      </p:sp>
      <p:sp>
        <p:nvSpPr>
          <p:cNvPr id="26635" name="Line 11"/>
          <p:cNvSpPr>
            <a:spLocks noChangeShapeType="1"/>
          </p:cNvSpPr>
          <p:nvPr/>
        </p:nvSpPr>
        <p:spPr bwMode="auto">
          <a:xfrm flipH="1">
            <a:off x="5940425" y="3429000"/>
            <a:ext cx="144463" cy="21590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kumimoji="0" lang="ru-RU" sz="2400">
              <a:solidFill>
                <a:srgbClr val="000000"/>
              </a:solidFill>
            </a:endParaRPr>
          </a:p>
        </p:txBody>
      </p:sp>
      <p:sp>
        <p:nvSpPr>
          <p:cNvPr id="26636" name="Line 12"/>
          <p:cNvSpPr>
            <a:spLocks noChangeShapeType="1"/>
          </p:cNvSpPr>
          <p:nvPr/>
        </p:nvSpPr>
        <p:spPr bwMode="auto">
          <a:xfrm flipH="1">
            <a:off x="6011863" y="4941888"/>
            <a:ext cx="144462" cy="21590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kumimoji="0" lang="ru-RU" sz="2400">
              <a:solidFill>
                <a:srgbClr val="000000"/>
              </a:solidFill>
            </a:endParaRPr>
          </a:p>
        </p:txBody>
      </p:sp>
      <p:sp>
        <p:nvSpPr>
          <p:cNvPr id="26637" name="Line 13"/>
          <p:cNvSpPr>
            <a:spLocks noChangeShapeType="1"/>
          </p:cNvSpPr>
          <p:nvPr/>
        </p:nvSpPr>
        <p:spPr bwMode="auto">
          <a:xfrm flipH="1">
            <a:off x="5292725" y="4149725"/>
            <a:ext cx="144463" cy="21590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kumimoji="0" lang="ru-RU" sz="2400">
              <a:solidFill>
                <a:srgbClr val="000000"/>
              </a:solidFill>
            </a:endParaRPr>
          </a:p>
        </p:txBody>
      </p:sp>
      <p:sp>
        <p:nvSpPr>
          <p:cNvPr id="26638" name="Line 14"/>
          <p:cNvSpPr>
            <a:spLocks noChangeShapeType="1"/>
          </p:cNvSpPr>
          <p:nvPr/>
        </p:nvSpPr>
        <p:spPr bwMode="auto">
          <a:xfrm>
            <a:off x="2268538" y="2565400"/>
            <a:ext cx="35877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kumimoji="0" lang="ru-RU" sz="2400">
              <a:solidFill>
                <a:srgbClr val="000000"/>
              </a:solidFill>
            </a:endParaRPr>
          </a:p>
        </p:txBody>
      </p:sp>
      <p:sp>
        <p:nvSpPr>
          <p:cNvPr id="26639" name="Line 15"/>
          <p:cNvSpPr>
            <a:spLocks noChangeShapeType="1"/>
          </p:cNvSpPr>
          <p:nvPr/>
        </p:nvSpPr>
        <p:spPr bwMode="auto">
          <a:xfrm>
            <a:off x="1187450" y="3284538"/>
            <a:ext cx="430213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kumimoji="0" lang="ru-RU" sz="2400">
              <a:solidFill>
                <a:srgbClr val="000000"/>
              </a:solidFill>
            </a:endParaRPr>
          </a:p>
        </p:txBody>
      </p:sp>
      <p:sp>
        <p:nvSpPr>
          <p:cNvPr id="26640" name="Line 16"/>
          <p:cNvSpPr>
            <a:spLocks noChangeShapeType="1"/>
          </p:cNvSpPr>
          <p:nvPr/>
        </p:nvSpPr>
        <p:spPr bwMode="auto">
          <a:xfrm>
            <a:off x="1619250" y="4076700"/>
            <a:ext cx="7207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kumimoji="0" lang="ru-RU" sz="2400">
              <a:solidFill>
                <a:srgbClr val="000000"/>
              </a:solidFill>
            </a:endParaRPr>
          </a:p>
        </p:txBody>
      </p:sp>
      <p:sp>
        <p:nvSpPr>
          <p:cNvPr id="26641" name="Line 17"/>
          <p:cNvSpPr>
            <a:spLocks noChangeShapeType="1"/>
          </p:cNvSpPr>
          <p:nvPr/>
        </p:nvSpPr>
        <p:spPr bwMode="auto">
          <a:xfrm>
            <a:off x="1547813" y="5516563"/>
            <a:ext cx="6477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kumimoji="0" lang="ru-RU" sz="2400">
              <a:solidFill>
                <a:srgbClr val="000000"/>
              </a:solidFill>
            </a:endParaRPr>
          </a:p>
        </p:txBody>
      </p:sp>
      <p:sp>
        <p:nvSpPr>
          <p:cNvPr id="26642" name="Line 18"/>
          <p:cNvSpPr>
            <a:spLocks noChangeShapeType="1"/>
          </p:cNvSpPr>
          <p:nvPr/>
        </p:nvSpPr>
        <p:spPr bwMode="auto">
          <a:xfrm>
            <a:off x="5076825" y="2565400"/>
            <a:ext cx="287338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kumimoji="0" lang="ru-RU" sz="2400">
              <a:solidFill>
                <a:srgbClr val="000000"/>
              </a:solidFill>
            </a:endParaRPr>
          </a:p>
        </p:txBody>
      </p:sp>
      <p:sp>
        <p:nvSpPr>
          <p:cNvPr id="26643" name="Line 19"/>
          <p:cNvSpPr>
            <a:spLocks noChangeShapeType="1"/>
          </p:cNvSpPr>
          <p:nvPr/>
        </p:nvSpPr>
        <p:spPr bwMode="auto">
          <a:xfrm>
            <a:off x="5435600" y="3284538"/>
            <a:ext cx="2159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kumimoji="0" lang="ru-RU" sz="2400">
              <a:solidFill>
                <a:srgbClr val="000000"/>
              </a:solidFill>
            </a:endParaRPr>
          </a:p>
        </p:txBody>
      </p:sp>
      <p:sp>
        <p:nvSpPr>
          <p:cNvPr id="26644" name="Line 20"/>
          <p:cNvSpPr>
            <a:spLocks noChangeShapeType="1"/>
          </p:cNvSpPr>
          <p:nvPr/>
        </p:nvSpPr>
        <p:spPr bwMode="auto">
          <a:xfrm>
            <a:off x="5076825" y="4076700"/>
            <a:ext cx="287338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kumimoji="0" lang="ru-RU" sz="2400">
              <a:solidFill>
                <a:srgbClr val="000000"/>
              </a:solidFill>
            </a:endParaRPr>
          </a:p>
        </p:txBody>
      </p:sp>
      <p:sp>
        <p:nvSpPr>
          <p:cNvPr id="26645" name="Line 21"/>
          <p:cNvSpPr>
            <a:spLocks noChangeShapeType="1"/>
          </p:cNvSpPr>
          <p:nvPr/>
        </p:nvSpPr>
        <p:spPr bwMode="auto">
          <a:xfrm>
            <a:off x="4787900" y="5516563"/>
            <a:ext cx="35877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kumimoji="0" lang="ru-RU" sz="2400">
              <a:solidFill>
                <a:srgbClr val="000000"/>
              </a:solidFill>
            </a:endParaRPr>
          </a:p>
        </p:txBody>
      </p:sp>
      <p:sp>
        <p:nvSpPr>
          <p:cNvPr id="26646" name="Line 22"/>
          <p:cNvSpPr>
            <a:spLocks noChangeShapeType="1"/>
          </p:cNvSpPr>
          <p:nvPr/>
        </p:nvSpPr>
        <p:spPr bwMode="auto">
          <a:xfrm>
            <a:off x="5508625" y="4797425"/>
            <a:ext cx="287338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kumimoji="0" lang="ru-RU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78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solidFill>
                  <a:srgbClr val="000099"/>
                </a:solidFill>
              </a:rPr>
              <a:t>Словарь:</a:t>
            </a: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sz="4000" b="1">
                <a:solidFill>
                  <a:srgbClr val="FF0000"/>
                </a:solidFill>
              </a:rPr>
              <a:t>П</a:t>
            </a:r>
            <a:r>
              <a:rPr lang="ru-RU" sz="4000">
                <a:solidFill>
                  <a:srgbClr val="000099"/>
                </a:solidFill>
              </a:rPr>
              <a:t>рофессия</a:t>
            </a:r>
          </a:p>
          <a:p>
            <a:pPr>
              <a:buFontTx/>
              <a:buNone/>
            </a:pPr>
            <a:r>
              <a:rPr lang="ru-RU" sz="4000" b="1">
                <a:solidFill>
                  <a:srgbClr val="FF0000"/>
                </a:solidFill>
              </a:rPr>
              <a:t>А</a:t>
            </a:r>
            <a:r>
              <a:rPr lang="ru-RU" sz="4000">
                <a:solidFill>
                  <a:srgbClr val="000099"/>
                </a:solidFill>
              </a:rPr>
              <a:t>ккорд</a:t>
            </a:r>
          </a:p>
          <a:p>
            <a:pPr>
              <a:buFontTx/>
              <a:buNone/>
            </a:pPr>
            <a:r>
              <a:rPr lang="ru-RU" sz="4000" b="1">
                <a:solidFill>
                  <a:srgbClr val="FF0000"/>
                </a:solidFill>
              </a:rPr>
              <a:t>Д</a:t>
            </a:r>
            <a:r>
              <a:rPr lang="ru-RU" sz="4000">
                <a:solidFill>
                  <a:srgbClr val="000099"/>
                </a:solidFill>
              </a:rPr>
              <a:t>рожжи</a:t>
            </a:r>
          </a:p>
          <a:p>
            <a:pPr>
              <a:buFontTx/>
              <a:buNone/>
            </a:pPr>
            <a:r>
              <a:rPr lang="ru-RU" sz="4000" b="1">
                <a:solidFill>
                  <a:srgbClr val="FF0000"/>
                </a:solidFill>
              </a:rPr>
              <a:t>Е</a:t>
            </a:r>
            <a:r>
              <a:rPr lang="ru-RU" sz="4000">
                <a:solidFill>
                  <a:srgbClr val="000099"/>
                </a:solidFill>
              </a:rPr>
              <a:t>щё</a:t>
            </a:r>
          </a:p>
          <a:p>
            <a:pPr>
              <a:buFontTx/>
              <a:buNone/>
            </a:pPr>
            <a:r>
              <a:rPr lang="ru-RU" sz="4000" b="1">
                <a:solidFill>
                  <a:srgbClr val="FF0000"/>
                </a:solidFill>
              </a:rPr>
              <a:t>Ж</a:t>
            </a:r>
            <a:r>
              <a:rPr lang="ru-RU" sz="4000">
                <a:solidFill>
                  <a:srgbClr val="000099"/>
                </a:solidFill>
              </a:rPr>
              <a:t>ужжать 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sz="4000" b="1">
                <a:solidFill>
                  <a:srgbClr val="FF0000"/>
                </a:solidFill>
              </a:rPr>
              <a:t>Ч</a:t>
            </a:r>
            <a:r>
              <a:rPr lang="ru-RU" sz="4000">
                <a:solidFill>
                  <a:srgbClr val="000099"/>
                </a:solidFill>
              </a:rPr>
              <a:t>еловек </a:t>
            </a:r>
          </a:p>
          <a:p>
            <a:pPr>
              <a:buFontTx/>
              <a:buNone/>
            </a:pPr>
            <a:r>
              <a:rPr lang="ru-RU" sz="4000" b="1">
                <a:solidFill>
                  <a:srgbClr val="FF0000"/>
                </a:solidFill>
              </a:rPr>
              <a:t>И</a:t>
            </a:r>
            <a:r>
              <a:rPr lang="ru-RU" sz="4000">
                <a:solidFill>
                  <a:srgbClr val="000099"/>
                </a:solidFill>
              </a:rPr>
              <a:t>ней</a:t>
            </a:r>
          </a:p>
          <a:p>
            <a:pPr>
              <a:buFontTx/>
              <a:buNone/>
            </a:pPr>
            <a:r>
              <a:rPr lang="ru-RU" sz="4000" b="1">
                <a:solidFill>
                  <a:srgbClr val="FF0000"/>
                </a:solidFill>
              </a:rPr>
              <a:t>С</a:t>
            </a:r>
            <a:r>
              <a:rPr lang="ru-RU" sz="4000">
                <a:solidFill>
                  <a:srgbClr val="000099"/>
                </a:solidFill>
              </a:rPr>
              <a:t>ентябрь</a:t>
            </a:r>
          </a:p>
          <a:p>
            <a:pPr>
              <a:buFontTx/>
              <a:buNone/>
            </a:pPr>
            <a:r>
              <a:rPr lang="ru-RU" sz="4000" b="1">
                <a:solidFill>
                  <a:srgbClr val="FF0000"/>
                </a:solidFill>
              </a:rPr>
              <a:t>Л</a:t>
            </a:r>
            <a:r>
              <a:rPr lang="ru-RU" sz="4000">
                <a:solidFill>
                  <a:srgbClr val="000099"/>
                </a:solidFill>
              </a:rPr>
              <a:t>агерь</a:t>
            </a:r>
          </a:p>
          <a:p>
            <a:pPr>
              <a:buFontTx/>
              <a:buNone/>
            </a:pPr>
            <a:r>
              <a:rPr lang="ru-RU" sz="4000" b="1">
                <a:solidFill>
                  <a:srgbClr val="FF0000"/>
                </a:solidFill>
              </a:rPr>
              <a:t>О</a:t>
            </a:r>
            <a:r>
              <a:rPr lang="ru-RU" sz="4000">
                <a:solidFill>
                  <a:srgbClr val="000099"/>
                </a:solidFill>
              </a:rPr>
              <a:t>гурец </a:t>
            </a:r>
          </a:p>
        </p:txBody>
      </p:sp>
      <p:sp>
        <p:nvSpPr>
          <p:cNvPr id="14343" name="Line 7"/>
          <p:cNvSpPr>
            <a:spLocks noChangeShapeType="1"/>
          </p:cNvSpPr>
          <p:nvPr/>
        </p:nvSpPr>
        <p:spPr bwMode="auto">
          <a:xfrm flipH="1">
            <a:off x="2124075" y="1989138"/>
            <a:ext cx="144463" cy="21590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kumimoji="0" lang="ru-RU" sz="2400">
              <a:solidFill>
                <a:srgbClr val="000000"/>
              </a:solidFill>
            </a:endParaRPr>
          </a:p>
        </p:txBody>
      </p:sp>
      <p:sp>
        <p:nvSpPr>
          <p:cNvPr id="14344" name="Line 8"/>
          <p:cNvSpPr>
            <a:spLocks noChangeShapeType="1"/>
          </p:cNvSpPr>
          <p:nvPr/>
        </p:nvSpPr>
        <p:spPr bwMode="auto">
          <a:xfrm flipH="1">
            <a:off x="1763713" y="2708275"/>
            <a:ext cx="144462" cy="21590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kumimoji="0" lang="ru-RU" sz="2400">
              <a:solidFill>
                <a:srgbClr val="000000"/>
              </a:solidFill>
            </a:endParaRPr>
          </a:p>
        </p:txBody>
      </p:sp>
      <p:sp>
        <p:nvSpPr>
          <p:cNvPr id="14345" name="Line 9"/>
          <p:cNvSpPr>
            <a:spLocks noChangeShapeType="1"/>
          </p:cNvSpPr>
          <p:nvPr/>
        </p:nvSpPr>
        <p:spPr bwMode="auto">
          <a:xfrm flipH="1">
            <a:off x="1547813" y="3429000"/>
            <a:ext cx="144462" cy="21590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kumimoji="0" lang="ru-RU" sz="2400">
              <a:solidFill>
                <a:srgbClr val="000000"/>
              </a:solidFill>
            </a:endParaRPr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 flipH="1">
            <a:off x="2339975" y="4941888"/>
            <a:ext cx="144463" cy="21590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kumimoji="0" lang="ru-RU" sz="2400">
              <a:solidFill>
                <a:srgbClr val="000000"/>
              </a:solidFill>
            </a:endParaRPr>
          </a:p>
        </p:txBody>
      </p:sp>
      <p:sp>
        <p:nvSpPr>
          <p:cNvPr id="14347" name="Line 11"/>
          <p:cNvSpPr>
            <a:spLocks noChangeShapeType="1"/>
          </p:cNvSpPr>
          <p:nvPr/>
        </p:nvSpPr>
        <p:spPr bwMode="auto">
          <a:xfrm flipH="1">
            <a:off x="6227763" y="1989138"/>
            <a:ext cx="144462" cy="21590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kumimoji="0" lang="ru-RU" sz="2400">
              <a:solidFill>
                <a:srgbClr val="000000"/>
              </a:solidFill>
            </a:endParaRPr>
          </a:p>
        </p:txBody>
      </p:sp>
      <p:sp>
        <p:nvSpPr>
          <p:cNvPr id="14348" name="Line 12"/>
          <p:cNvSpPr>
            <a:spLocks noChangeShapeType="1"/>
          </p:cNvSpPr>
          <p:nvPr/>
        </p:nvSpPr>
        <p:spPr bwMode="auto">
          <a:xfrm flipH="1">
            <a:off x="4932363" y="2636838"/>
            <a:ext cx="144462" cy="21590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kumimoji="0" lang="ru-RU" sz="2400">
              <a:solidFill>
                <a:srgbClr val="000000"/>
              </a:solidFill>
            </a:endParaRPr>
          </a:p>
        </p:txBody>
      </p:sp>
      <p:sp>
        <p:nvSpPr>
          <p:cNvPr id="14349" name="Line 13"/>
          <p:cNvSpPr>
            <a:spLocks noChangeShapeType="1"/>
          </p:cNvSpPr>
          <p:nvPr/>
        </p:nvSpPr>
        <p:spPr bwMode="auto">
          <a:xfrm flipH="1">
            <a:off x="5940425" y="3429000"/>
            <a:ext cx="144463" cy="21590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kumimoji="0" lang="ru-RU" sz="2400">
              <a:solidFill>
                <a:srgbClr val="000000"/>
              </a:solidFill>
            </a:endParaRPr>
          </a:p>
        </p:txBody>
      </p:sp>
      <p:sp>
        <p:nvSpPr>
          <p:cNvPr id="14350" name="Line 14"/>
          <p:cNvSpPr>
            <a:spLocks noChangeShapeType="1"/>
          </p:cNvSpPr>
          <p:nvPr/>
        </p:nvSpPr>
        <p:spPr bwMode="auto">
          <a:xfrm flipH="1">
            <a:off x="6011863" y="4941888"/>
            <a:ext cx="144462" cy="21590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kumimoji="0" lang="ru-RU" sz="2400">
              <a:solidFill>
                <a:srgbClr val="000000"/>
              </a:solidFill>
            </a:endParaRPr>
          </a:p>
        </p:txBody>
      </p:sp>
      <p:sp>
        <p:nvSpPr>
          <p:cNvPr id="14351" name="Line 15"/>
          <p:cNvSpPr>
            <a:spLocks noChangeShapeType="1"/>
          </p:cNvSpPr>
          <p:nvPr/>
        </p:nvSpPr>
        <p:spPr bwMode="auto">
          <a:xfrm flipH="1">
            <a:off x="5292725" y="4149725"/>
            <a:ext cx="144463" cy="21590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kumimoji="0" lang="ru-RU" sz="2400">
              <a:solidFill>
                <a:srgbClr val="000000"/>
              </a:solidFill>
            </a:endParaRPr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>
            <a:off x="2268538" y="2565400"/>
            <a:ext cx="35877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kumimoji="0" lang="ru-RU" sz="2400">
              <a:solidFill>
                <a:srgbClr val="000000"/>
              </a:solidFill>
            </a:endParaRPr>
          </a:p>
        </p:txBody>
      </p:sp>
      <p:sp>
        <p:nvSpPr>
          <p:cNvPr id="14353" name="Line 17"/>
          <p:cNvSpPr>
            <a:spLocks noChangeShapeType="1"/>
          </p:cNvSpPr>
          <p:nvPr/>
        </p:nvSpPr>
        <p:spPr bwMode="auto">
          <a:xfrm>
            <a:off x="1187450" y="3284538"/>
            <a:ext cx="430213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kumimoji="0" lang="ru-RU" sz="2400">
              <a:solidFill>
                <a:srgbClr val="000000"/>
              </a:solidFill>
            </a:endParaRPr>
          </a:p>
        </p:txBody>
      </p:sp>
      <p:sp>
        <p:nvSpPr>
          <p:cNvPr id="14354" name="Line 18"/>
          <p:cNvSpPr>
            <a:spLocks noChangeShapeType="1"/>
          </p:cNvSpPr>
          <p:nvPr/>
        </p:nvSpPr>
        <p:spPr bwMode="auto">
          <a:xfrm>
            <a:off x="1619250" y="4076700"/>
            <a:ext cx="7207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kumimoji="0" lang="ru-RU" sz="2400">
              <a:solidFill>
                <a:srgbClr val="000000"/>
              </a:solidFill>
            </a:endParaRPr>
          </a:p>
        </p:txBody>
      </p:sp>
      <p:sp>
        <p:nvSpPr>
          <p:cNvPr id="14355" name="Line 19"/>
          <p:cNvSpPr>
            <a:spLocks noChangeShapeType="1"/>
          </p:cNvSpPr>
          <p:nvPr/>
        </p:nvSpPr>
        <p:spPr bwMode="auto">
          <a:xfrm>
            <a:off x="1547813" y="5516563"/>
            <a:ext cx="6477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kumimoji="0" lang="ru-RU" sz="2400">
              <a:solidFill>
                <a:srgbClr val="000000"/>
              </a:solidFill>
            </a:endParaRPr>
          </a:p>
        </p:txBody>
      </p:sp>
      <p:sp>
        <p:nvSpPr>
          <p:cNvPr id="14356" name="Line 20"/>
          <p:cNvSpPr>
            <a:spLocks noChangeShapeType="1"/>
          </p:cNvSpPr>
          <p:nvPr/>
        </p:nvSpPr>
        <p:spPr bwMode="auto">
          <a:xfrm>
            <a:off x="5076825" y="2565400"/>
            <a:ext cx="287338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kumimoji="0" lang="ru-RU" sz="2400">
              <a:solidFill>
                <a:srgbClr val="000000"/>
              </a:solidFill>
            </a:endParaRPr>
          </a:p>
        </p:txBody>
      </p:sp>
      <p:sp>
        <p:nvSpPr>
          <p:cNvPr id="14357" name="Line 21"/>
          <p:cNvSpPr>
            <a:spLocks noChangeShapeType="1"/>
          </p:cNvSpPr>
          <p:nvPr/>
        </p:nvSpPr>
        <p:spPr bwMode="auto">
          <a:xfrm>
            <a:off x="5435600" y="3284538"/>
            <a:ext cx="2159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kumimoji="0" lang="ru-RU" sz="2400">
              <a:solidFill>
                <a:srgbClr val="000000"/>
              </a:solidFill>
            </a:endParaRPr>
          </a:p>
        </p:txBody>
      </p:sp>
      <p:sp>
        <p:nvSpPr>
          <p:cNvPr id="14358" name="Line 22"/>
          <p:cNvSpPr>
            <a:spLocks noChangeShapeType="1"/>
          </p:cNvSpPr>
          <p:nvPr/>
        </p:nvSpPr>
        <p:spPr bwMode="auto">
          <a:xfrm>
            <a:off x="5076825" y="4076700"/>
            <a:ext cx="287338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kumimoji="0" lang="ru-RU" sz="2400">
              <a:solidFill>
                <a:srgbClr val="000000"/>
              </a:solidFill>
            </a:endParaRPr>
          </a:p>
        </p:txBody>
      </p:sp>
      <p:sp>
        <p:nvSpPr>
          <p:cNvPr id="14359" name="Line 23"/>
          <p:cNvSpPr>
            <a:spLocks noChangeShapeType="1"/>
          </p:cNvSpPr>
          <p:nvPr/>
        </p:nvSpPr>
        <p:spPr bwMode="auto">
          <a:xfrm>
            <a:off x="4787900" y="5516563"/>
            <a:ext cx="35877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kumimoji="0" lang="ru-RU" sz="2400">
              <a:solidFill>
                <a:srgbClr val="000000"/>
              </a:solidFill>
            </a:endParaRPr>
          </a:p>
        </p:txBody>
      </p:sp>
      <p:sp>
        <p:nvSpPr>
          <p:cNvPr id="14360" name="Line 24"/>
          <p:cNvSpPr>
            <a:spLocks noChangeShapeType="1"/>
          </p:cNvSpPr>
          <p:nvPr/>
        </p:nvSpPr>
        <p:spPr bwMode="auto">
          <a:xfrm>
            <a:off x="5508625" y="4797425"/>
            <a:ext cx="287338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kumimoji="0" lang="ru-RU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73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>
                <a:solidFill>
                  <a:srgbClr val="FF0000"/>
                </a:solidFill>
              </a:rPr>
              <a:t>Непостоянные признаки имен существительных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ru-RU" b="1" u="sng">
                <a:solidFill>
                  <a:srgbClr val="000099"/>
                </a:solidFill>
              </a:rPr>
              <a:t>ЧИСЛО</a:t>
            </a:r>
          </a:p>
          <a:p>
            <a:pPr algn="ctr">
              <a:buFontTx/>
              <a:buNone/>
            </a:pPr>
            <a:endParaRPr lang="ru-RU" b="1" u="sng">
              <a:solidFill>
                <a:srgbClr val="000099"/>
              </a:solidFill>
            </a:endParaRPr>
          </a:p>
          <a:p>
            <a:pPr algn="ctr">
              <a:buFontTx/>
              <a:buNone/>
            </a:pPr>
            <a:endParaRPr lang="ru-RU" b="1">
              <a:solidFill>
                <a:srgbClr val="000099"/>
              </a:solidFill>
            </a:endParaRPr>
          </a:p>
          <a:p>
            <a:pPr algn="ctr">
              <a:buFontTx/>
              <a:buNone/>
            </a:pPr>
            <a:endParaRPr lang="ru-RU" b="1">
              <a:solidFill>
                <a:srgbClr val="000099"/>
              </a:solidFill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ru-RU" b="1" u="sng">
                <a:solidFill>
                  <a:srgbClr val="000099"/>
                </a:solidFill>
              </a:rPr>
              <a:t>ПАДЕЖ</a:t>
            </a:r>
          </a:p>
        </p:txBody>
      </p:sp>
      <p:sp>
        <p:nvSpPr>
          <p:cNvPr id="15366" name="Line 6"/>
          <p:cNvSpPr>
            <a:spLocks noChangeShapeType="1"/>
          </p:cNvSpPr>
          <p:nvPr/>
        </p:nvSpPr>
        <p:spPr bwMode="auto">
          <a:xfrm flipH="1">
            <a:off x="1476375" y="2492375"/>
            <a:ext cx="863600" cy="1008063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367" name="Line 7"/>
          <p:cNvSpPr>
            <a:spLocks noChangeShapeType="1"/>
          </p:cNvSpPr>
          <p:nvPr/>
        </p:nvSpPr>
        <p:spPr bwMode="auto">
          <a:xfrm>
            <a:off x="2771775" y="2492375"/>
            <a:ext cx="576263" cy="1008063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1042988" y="3500438"/>
            <a:ext cx="941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ru-RU" b="1">
                <a:solidFill>
                  <a:srgbClr val="000099"/>
                </a:solidFill>
              </a:rPr>
              <a:t>Ед. ч.</a:t>
            </a:r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2843213" y="3500438"/>
            <a:ext cx="1047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ru-RU" b="1">
                <a:solidFill>
                  <a:srgbClr val="000099"/>
                </a:solidFill>
              </a:rPr>
              <a:t>Мн. ч.</a:t>
            </a:r>
          </a:p>
        </p:txBody>
      </p:sp>
      <p:sp>
        <p:nvSpPr>
          <p:cNvPr id="15370" name="Line 10"/>
          <p:cNvSpPr>
            <a:spLocks noChangeShapeType="1"/>
          </p:cNvSpPr>
          <p:nvPr/>
        </p:nvSpPr>
        <p:spPr bwMode="auto">
          <a:xfrm flipH="1">
            <a:off x="5292725" y="2492375"/>
            <a:ext cx="574675" cy="43180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371" name="Line 11"/>
          <p:cNvSpPr>
            <a:spLocks noChangeShapeType="1"/>
          </p:cNvSpPr>
          <p:nvPr/>
        </p:nvSpPr>
        <p:spPr bwMode="auto">
          <a:xfrm flipH="1">
            <a:off x="5651500" y="2492375"/>
            <a:ext cx="504825" cy="1008063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372" name="Line 12"/>
          <p:cNvSpPr>
            <a:spLocks noChangeShapeType="1"/>
          </p:cNvSpPr>
          <p:nvPr/>
        </p:nvSpPr>
        <p:spPr bwMode="auto">
          <a:xfrm flipH="1">
            <a:off x="6084888" y="2492375"/>
            <a:ext cx="358775" cy="165735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373" name="Line 13"/>
          <p:cNvSpPr>
            <a:spLocks noChangeShapeType="1"/>
          </p:cNvSpPr>
          <p:nvPr/>
        </p:nvSpPr>
        <p:spPr bwMode="auto">
          <a:xfrm>
            <a:off x="6732588" y="2492375"/>
            <a:ext cx="360362" cy="165735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374" name="Line 14"/>
          <p:cNvSpPr>
            <a:spLocks noChangeShapeType="1"/>
          </p:cNvSpPr>
          <p:nvPr/>
        </p:nvSpPr>
        <p:spPr bwMode="auto">
          <a:xfrm>
            <a:off x="7019925" y="2492375"/>
            <a:ext cx="431800" cy="936625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375" name="Line 15"/>
          <p:cNvSpPr>
            <a:spLocks noChangeShapeType="1"/>
          </p:cNvSpPr>
          <p:nvPr/>
        </p:nvSpPr>
        <p:spPr bwMode="auto">
          <a:xfrm>
            <a:off x="7308850" y="2492375"/>
            <a:ext cx="576263" cy="360363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376" name="Rectangle 16"/>
          <p:cNvSpPr>
            <a:spLocks noChangeArrowheads="1"/>
          </p:cNvSpPr>
          <p:nvPr/>
        </p:nvSpPr>
        <p:spPr bwMode="auto">
          <a:xfrm>
            <a:off x="4787900" y="2781300"/>
            <a:ext cx="749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ru-RU" b="1">
                <a:solidFill>
                  <a:srgbClr val="000099"/>
                </a:solidFill>
              </a:rPr>
              <a:t>И.п.</a:t>
            </a:r>
          </a:p>
        </p:txBody>
      </p:sp>
      <p:sp>
        <p:nvSpPr>
          <p:cNvPr id="15377" name="Rectangle 17"/>
          <p:cNvSpPr>
            <a:spLocks noChangeArrowheads="1"/>
          </p:cNvSpPr>
          <p:nvPr/>
        </p:nvSpPr>
        <p:spPr bwMode="auto">
          <a:xfrm>
            <a:off x="5219700" y="3357563"/>
            <a:ext cx="698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ru-RU" b="1">
                <a:solidFill>
                  <a:srgbClr val="000099"/>
                </a:solidFill>
              </a:rPr>
              <a:t>Р.п.</a:t>
            </a:r>
          </a:p>
        </p:txBody>
      </p:sp>
      <p:sp>
        <p:nvSpPr>
          <p:cNvPr id="15378" name="Rectangle 18"/>
          <p:cNvSpPr>
            <a:spLocks noChangeArrowheads="1"/>
          </p:cNvSpPr>
          <p:nvPr/>
        </p:nvSpPr>
        <p:spPr bwMode="auto">
          <a:xfrm>
            <a:off x="5580063" y="4076700"/>
            <a:ext cx="7223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ru-RU" b="1">
                <a:solidFill>
                  <a:srgbClr val="000099"/>
                </a:solidFill>
              </a:rPr>
              <a:t>Д.п.</a:t>
            </a:r>
          </a:p>
        </p:txBody>
      </p:sp>
      <p:sp>
        <p:nvSpPr>
          <p:cNvPr id="15379" name="Rectangle 19"/>
          <p:cNvSpPr>
            <a:spLocks noChangeArrowheads="1"/>
          </p:cNvSpPr>
          <p:nvPr/>
        </p:nvSpPr>
        <p:spPr bwMode="auto">
          <a:xfrm>
            <a:off x="6877050" y="4076700"/>
            <a:ext cx="715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ru-RU" b="1">
                <a:solidFill>
                  <a:srgbClr val="000099"/>
                </a:solidFill>
              </a:rPr>
              <a:t>В.п.</a:t>
            </a:r>
          </a:p>
        </p:txBody>
      </p:sp>
      <p:sp>
        <p:nvSpPr>
          <p:cNvPr id="15380" name="Rectangle 20"/>
          <p:cNvSpPr>
            <a:spLocks noChangeArrowheads="1"/>
          </p:cNvSpPr>
          <p:nvPr/>
        </p:nvSpPr>
        <p:spPr bwMode="auto">
          <a:xfrm>
            <a:off x="7235825" y="3357563"/>
            <a:ext cx="715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ru-RU" b="1">
                <a:solidFill>
                  <a:srgbClr val="000099"/>
                </a:solidFill>
              </a:rPr>
              <a:t>Т.п.</a:t>
            </a:r>
          </a:p>
        </p:txBody>
      </p:sp>
      <p:sp>
        <p:nvSpPr>
          <p:cNvPr id="15381" name="Rectangle 21"/>
          <p:cNvSpPr>
            <a:spLocks noChangeArrowheads="1"/>
          </p:cNvSpPr>
          <p:nvPr/>
        </p:nvSpPr>
        <p:spPr bwMode="auto">
          <a:xfrm>
            <a:off x="7740650" y="2781300"/>
            <a:ext cx="749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ru-RU" b="1">
                <a:solidFill>
                  <a:srgbClr val="000099"/>
                </a:solidFill>
              </a:rPr>
              <a:t>П.п.</a:t>
            </a:r>
          </a:p>
        </p:txBody>
      </p:sp>
      <p:sp>
        <p:nvSpPr>
          <p:cNvPr id="15382" name="Rectangle 22"/>
          <p:cNvSpPr>
            <a:spLocks noChangeArrowheads="1"/>
          </p:cNvSpPr>
          <p:nvPr/>
        </p:nvSpPr>
        <p:spPr bwMode="auto">
          <a:xfrm>
            <a:off x="611188" y="4914900"/>
            <a:ext cx="81375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ru-RU" sz="3200" b="1">
                <a:solidFill>
                  <a:srgbClr val="FF0000"/>
                </a:solidFill>
              </a:rPr>
              <a:t>И</a:t>
            </a:r>
            <a:r>
              <a:rPr lang="ru-RU" sz="3200" b="1"/>
              <a:t>ван </a:t>
            </a:r>
            <a:r>
              <a:rPr lang="ru-RU" sz="3200" b="1">
                <a:solidFill>
                  <a:srgbClr val="FF0000"/>
                </a:solidFill>
              </a:rPr>
              <a:t>Р</a:t>
            </a:r>
            <a:r>
              <a:rPr lang="ru-RU" sz="3200" b="1"/>
              <a:t>убит </a:t>
            </a:r>
            <a:r>
              <a:rPr lang="ru-RU" sz="3200" b="1">
                <a:solidFill>
                  <a:srgbClr val="FF0000"/>
                </a:solidFill>
              </a:rPr>
              <a:t>Д</a:t>
            </a:r>
            <a:r>
              <a:rPr lang="ru-RU" sz="3200" b="1"/>
              <a:t>рова, </a:t>
            </a:r>
            <a:r>
              <a:rPr lang="ru-RU" sz="3200" b="1">
                <a:solidFill>
                  <a:srgbClr val="FF0000"/>
                </a:solidFill>
              </a:rPr>
              <a:t>В</a:t>
            </a:r>
            <a:r>
              <a:rPr lang="ru-RU" sz="3200" b="1"/>
              <a:t>асилиса </a:t>
            </a:r>
            <a:r>
              <a:rPr lang="ru-RU" sz="3200" b="1">
                <a:solidFill>
                  <a:srgbClr val="FF0000"/>
                </a:solidFill>
              </a:rPr>
              <a:t>Т</a:t>
            </a:r>
            <a:r>
              <a:rPr lang="ru-RU" sz="3200" b="1"/>
              <a:t>опит </a:t>
            </a:r>
            <a:r>
              <a:rPr lang="ru-RU" sz="3200" b="1">
                <a:solidFill>
                  <a:srgbClr val="FF0000"/>
                </a:solidFill>
              </a:rPr>
              <a:t>П</a:t>
            </a:r>
            <a:r>
              <a:rPr lang="ru-RU" sz="3200" b="1"/>
              <a:t>ечь.</a:t>
            </a:r>
          </a:p>
        </p:txBody>
      </p:sp>
    </p:spTree>
    <p:extLst>
      <p:ext uri="{BB962C8B-B14F-4D97-AF65-F5344CB8AC3E}">
        <p14:creationId xmlns:p14="http://schemas.microsoft.com/office/powerpoint/2010/main" val="3048291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5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5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53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53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5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5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 animBg="1"/>
      <p:bldP spid="15367" grpId="0" animBg="1"/>
      <p:bldP spid="15368" grpId="0"/>
      <p:bldP spid="15369" grpId="0"/>
      <p:bldP spid="15370" grpId="0" animBg="1"/>
      <p:bldP spid="15371" grpId="0" animBg="1"/>
      <p:bldP spid="15372" grpId="0" animBg="1"/>
      <p:bldP spid="15373" grpId="0" animBg="1"/>
      <p:bldP spid="15374" grpId="0" animBg="1"/>
      <p:bldP spid="15375" grpId="0" animBg="1"/>
      <p:bldP spid="15376" grpId="0"/>
      <p:bldP spid="15377" grpId="0"/>
      <p:bldP spid="15378" grpId="0"/>
      <p:bldP spid="15379" grpId="0"/>
      <p:bldP spid="15380" grpId="0"/>
      <p:bldP spid="15381" grpId="0"/>
      <p:bldP spid="1538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684213" y="1557338"/>
            <a:ext cx="7773987" cy="195262"/>
          </a:xfrm>
        </p:spPr>
        <p:txBody>
          <a:bodyPr/>
          <a:lstStyle/>
          <a:p>
            <a:r>
              <a:rPr lang="ru-RU" b="1">
                <a:solidFill>
                  <a:srgbClr val="FF0000"/>
                </a:solidFill>
              </a:rPr>
              <a:t>Склонение имен существительных в единственном и множественном числе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3707904" y="3429000"/>
            <a:ext cx="4750297" cy="2667000"/>
          </a:xfrm>
        </p:spPr>
        <p:txBody>
          <a:bodyPr/>
          <a:lstStyle/>
          <a:p>
            <a:pPr>
              <a:buFontTx/>
              <a:buNone/>
            </a:pPr>
            <a:r>
              <a:rPr lang="ru-RU" dirty="0"/>
              <a:t>    </a:t>
            </a:r>
            <a:r>
              <a:rPr lang="ru-RU" sz="3200" b="1" dirty="0">
                <a:solidFill>
                  <a:srgbClr val="000099"/>
                </a:solidFill>
              </a:rPr>
              <a:t>Изменение имен существительных по падежам</a:t>
            </a:r>
          </a:p>
        </p:txBody>
      </p:sp>
    </p:spTree>
    <p:extLst>
      <p:ext uri="{BB962C8B-B14F-4D97-AF65-F5344CB8AC3E}">
        <p14:creationId xmlns:p14="http://schemas.microsoft.com/office/powerpoint/2010/main" val="2110490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840607" y="2006709"/>
            <a:ext cx="4533900" cy="4114800"/>
          </a:xfrm>
        </p:spPr>
        <p:txBody>
          <a:bodyPr/>
          <a:lstStyle/>
          <a:p>
            <a:pPr algn="l">
              <a:buFontTx/>
              <a:buNone/>
            </a:pPr>
            <a:r>
              <a:rPr lang="ru-RU" b="1" dirty="0" err="1"/>
              <a:t>И.п</a:t>
            </a:r>
            <a:r>
              <a:rPr lang="ru-RU" b="1" dirty="0"/>
              <a:t>. (что?)</a:t>
            </a:r>
            <a:r>
              <a:rPr lang="ru-RU" dirty="0"/>
              <a:t> </a:t>
            </a:r>
            <a:r>
              <a:rPr lang="ru-RU" sz="3600" b="1" dirty="0">
                <a:latin typeface="Monotype Corsiva" pitchFamily="66" charset="0"/>
              </a:rPr>
              <a:t>парус</a:t>
            </a:r>
            <a:r>
              <a:rPr lang="ru-RU" sz="3600" b="1" dirty="0">
                <a:solidFill>
                  <a:srgbClr val="FF0000"/>
                </a:solidFill>
                <a:latin typeface="Monotype Corsiva" pitchFamily="66" charset="0"/>
              </a:rPr>
              <a:t>а</a:t>
            </a:r>
          </a:p>
          <a:p>
            <a:pPr algn="l">
              <a:buFontTx/>
              <a:buNone/>
            </a:pPr>
            <a:r>
              <a:rPr lang="ru-RU" b="1" dirty="0" err="1"/>
              <a:t>Р.п</a:t>
            </a:r>
            <a:r>
              <a:rPr lang="ru-RU" b="1" dirty="0"/>
              <a:t>. (чего?) </a:t>
            </a:r>
            <a:r>
              <a:rPr lang="ru-RU" sz="3600" b="1" dirty="0">
                <a:latin typeface="Monotype Corsiva" pitchFamily="66" charset="0"/>
              </a:rPr>
              <a:t>парус</a:t>
            </a:r>
            <a:r>
              <a:rPr lang="ru-RU" sz="3600" b="1" dirty="0">
                <a:solidFill>
                  <a:srgbClr val="FF0000"/>
                </a:solidFill>
                <a:latin typeface="Monotype Corsiva" pitchFamily="66" charset="0"/>
              </a:rPr>
              <a:t>ов</a:t>
            </a:r>
            <a:endParaRPr lang="ru-RU" b="1" dirty="0">
              <a:solidFill>
                <a:srgbClr val="FF0000"/>
              </a:solidFill>
            </a:endParaRPr>
          </a:p>
          <a:p>
            <a:pPr algn="l">
              <a:buFontTx/>
              <a:buNone/>
            </a:pPr>
            <a:r>
              <a:rPr lang="ru-RU" b="1" dirty="0" err="1"/>
              <a:t>Д.п</a:t>
            </a:r>
            <a:r>
              <a:rPr lang="ru-RU" b="1" dirty="0"/>
              <a:t>. (чему?) </a:t>
            </a:r>
            <a:r>
              <a:rPr lang="ru-RU" sz="3600" b="1" dirty="0">
                <a:latin typeface="Monotype Corsiva" pitchFamily="66" charset="0"/>
              </a:rPr>
              <a:t>парус</a:t>
            </a:r>
            <a:r>
              <a:rPr lang="ru-RU" sz="3600" b="1" dirty="0">
                <a:solidFill>
                  <a:srgbClr val="FF0000"/>
                </a:solidFill>
                <a:latin typeface="Monotype Corsiva" pitchFamily="66" charset="0"/>
              </a:rPr>
              <a:t>ам</a:t>
            </a:r>
            <a:endParaRPr lang="ru-RU" b="1" dirty="0">
              <a:solidFill>
                <a:srgbClr val="FF0000"/>
              </a:solidFill>
            </a:endParaRPr>
          </a:p>
          <a:p>
            <a:pPr algn="l">
              <a:buFontTx/>
              <a:buNone/>
            </a:pPr>
            <a:r>
              <a:rPr lang="ru-RU" b="1" dirty="0" err="1"/>
              <a:t>В.п</a:t>
            </a:r>
            <a:r>
              <a:rPr lang="ru-RU" b="1" dirty="0"/>
              <a:t>. (что?) </a:t>
            </a:r>
            <a:r>
              <a:rPr lang="ru-RU" sz="3600" b="1" dirty="0">
                <a:latin typeface="Monotype Corsiva" pitchFamily="66" charset="0"/>
              </a:rPr>
              <a:t>парус</a:t>
            </a:r>
            <a:r>
              <a:rPr lang="ru-RU" sz="3600" b="1" dirty="0">
                <a:solidFill>
                  <a:srgbClr val="FF0000"/>
                </a:solidFill>
                <a:latin typeface="Monotype Corsiva" pitchFamily="66" charset="0"/>
              </a:rPr>
              <a:t>а</a:t>
            </a:r>
            <a:endParaRPr lang="ru-RU" b="1" dirty="0">
              <a:solidFill>
                <a:srgbClr val="FF0000"/>
              </a:solidFill>
            </a:endParaRPr>
          </a:p>
          <a:p>
            <a:pPr algn="l">
              <a:buFontTx/>
              <a:buNone/>
            </a:pPr>
            <a:r>
              <a:rPr lang="ru-RU" b="1" dirty="0"/>
              <a:t>Т.п. (чем?) </a:t>
            </a:r>
            <a:r>
              <a:rPr lang="ru-RU" sz="3600" b="1" dirty="0">
                <a:latin typeface="Monotype Corsiva" pitchFamily="66" charset="0"/>
              </a:rPr>
              <a:t>парус</a:t>
            </a:r>
            <a:r>
              <a:rPr lang="ru-RU" sz="3600" b="1" dirty="0">
                <a:solidFill>
                  <a:srgbClr val="FF0000"/>
                </a:solidFill>
                <a:latin typeface="Monotype Corsiva" pitchFamily="66" charset="0"/>
              </a:rPr>
              <a:t>ами</a:t>
            </a:r>
            <a:endParaRPr lang="ru-RU" b="1" dirty="0">
              <a:solidFill>
                <a:srgbClr val="FF0000"/>
              </a:solidFill>
            </a:endParaRPr>
          </a:p>
          <a:p>
            <a:pPr algn="l">
              <a:buFontTx/>
              <a:buNone/>
            </a:pPr>
            <a:r>
              <a:rPr lang="ru-RU" b="1" dirty="0" err="1"/>
              <a:t>П.п</a:t>
            </a:r>
            <a:r>
              <a:rPr lang="ru-RU" b="1" dirty="0"/>
              <a:t>. (о чём?) </a:t>
            </a:r>
            <a:r>
              <a:rPr lang="ru-RU" sz="3600" b="1" dirty="0">
                <a:latin typeface="Monotype Corsiva" pitchFamily="66" charset="0"/>
              </a:rPr>
              <a:t>о парус</a:t>
            </a:r>
            <a:r>
              <a:rPr lang="ru-RU" sz="3600" b="1" dirty="0">
                <a:solidFill>
                  <a:srgbClr val="FF0000"/>
                </a:solidFill>
                <a:latin typeface="Monotype Corsiva" pitchFamily="66" charset="0"/>
              </a:rPr>
              <a:t>ах</a:t>
            </a:r>
          </a:p>
        </p:txBody>
      </p:sp>
      <p:sp>
        <p:nvSpPr>
          <p:cNvPr id="6152" name="Rectangle 8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Tx/>
              <a:buNone/>
            </a:pPr>
            <a:endParaRPr lang="ru-RU" sz="3600" b="1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6149" name="Picture 5" descr="0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547003"/>
            <a:ext cx="3889375" cy="2919413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5" name="Picture 11" descr="Картинка 92 из 64000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3284538"/>
            <a:ext cx="2079625" cy="302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203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olidFill>
                  <a:srgbClr val="FF0000"/>
                </a:solidFill>
              </a:rPr>
              <a:t>         ЗВЁЗДЫ</a:t>
            </a:r>
          </a:p>
        </p:txBody>
      </p:sp>
      <p:pic>
        <p:nvPicPr>
          <p:cNvPr id="21511" name="Picture 7" descr="Картинка 30 из 64000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4005263"/>
            <a:ext cx="2890838" cy="2170112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 descr="0005156342">
            <a:hlinkClick r:id="rId4"/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3706" y="404664"/>
            <a:ext cx="3382962" cy="2536825"/>
          </a:xfrm>
          <a:noFill/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16" name="Picture 12" descr="Картинка 170 из 64000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3716338"/>
            <a:ext cx="3492500" cy="2581275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9" name="Picture 15" descr="Картинка 222 из 64000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150" y="1524000"/>
            <a:ext cx="2127250" cy="3128963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1" name="Picture 17" descr="Картинка 4 из 2395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692150"/>
            <a:ext cx="1798638" cy="3168650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910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олубая рамка полукруглая">
  <a:themeElements>
    <a:clrScheme name="Certificate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F33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FFADCA"/>
      </a:accent5>
      <a:accent6>
        <a:srgbClr val="2D2DB9"/>
      </a:accent6>
      <a:hlink>
        <a:srgbClr val="FFCC00"/>
      </a:hlink>
      <a:folHlink>
        <a:srgbClr val="B2B2B2"/>
      </a:folHlink>
    </a:clrScheme>
    <a:fontScheme name="Certificate">
      <a:majorFont>
        <a:latin typeface="Adobe Garamond Pro Bold"/>
        <a:ea typeface=""/>
        <a:cs typeface=""/>
      </a:majorFont>
      <a:minorFont>
        <a:latin typeface="Minion Pro C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ertificate 1">
        <a:dk1>
          <a:srgbClr val="000000"/>
        </a:dk1>
        <a:lt1>
          <a:srgbClr val="FFFFCC"/>
        </a:lt1>
        <a:dk2>
          <a:srgbClr val="333300"/>
        </a:dk2>
        <a:lt2>
          <a:srgbClr val="808000"/>
        </a:lt2>
        <a:accent1>
          <a:srgbClr val="339933"/>
        </a:accent1>
        <a:accent2>
          <a:srgbClr val="A50021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95001D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rtific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F33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ADCA"/>
        </a:accent5>
        <a:accent6>
          <a:srgbClr val="2D2DB9"/>
        </a:accent6>
        <a:hlink>
          <a:srgbClr val="FFCC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rtificate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DDDDDD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книжная стопка">
  <a:themeElements>
    <a:clrScheme name="книжная стопка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книжная стопка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нижная стопка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нижная стопка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нижная стопка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нижная стопка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нижная стопка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нижная стопка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нижная стопка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голубая рамка полукруглая</Template>
  <TotalTime>13</TotalTime>
  <Words>138</Words>
  <Application>Microsoft Office PowerPoint</Application>
  <PresentationFormat>Экран (4:3)</PresentationFormat>
  <Paragraphs>54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Times New Roman</vt:lpstr>
      <vt:lpstr>Adobe Garamond Pro Bold</vt:lpstr>
      <vt:lpstr>Minion Pro Cond</vt:lpstr>
      <vt:lpstr>Monotype Corsiva</vt:lpstr>
      <vt:lpstr>Arial</vt:lpstr>
      <vt:lpstr>голубая рамка полукруглая</vt:lpstr>
      <vt:lpstr>книжная стопка</vt:lpstr>
      <vt:lpstr>Русский язык</vt:lpstr>
      <vt:lpstr>Чистописание</vt:lpstr>
      <vt:lpstr>   СВЕТЛАЯ  ГОЛОВА</vt:lpstr>
      <vt:lpstr>Словарь:</vt:lpstr>
      <vt:lpstr>Словарь:</vt:lpstr>
      <vt:lpstr>Непостоянные признаки имен существительных</vt:lpstr>
      <vt:lpstr>Склонение имен существительных в единственном и множественном числе</vt:lpstr>
      <vt:lpstr>Презентация PowerPoint</vt:lpstr>
      <vt:lpstr>         ЗВЁЗДЫ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Русский язык</dc:title>
  <dc:creator>Sony</dc:creator>
  <dc:description>www.ewer-art.narod.ru  На этом сайте Вы можете скачать шаблоны для Microsoft Office PowerPoint 2003 и выше абсолютно бесплатно и без регистрации.</dc:description>
  <cp:lastModifiedBy>Sony</cp:lastModifiedBy>
  <cp:revision>2</cp:revision>
  <cp:lastPrinted>1601-01-01T00:00:00Z</cp:lastPrinted>
  <dcterms:created xsi:type="dcterms:W3CDTF">2013-01-29T13:52:06Z</dcterms:created>
  <dcterms:modified xsi:type="dcterms:W3CDTF">2013-01-29T14:05:13Z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3</vt:i4>
  </property>
  <property fmtid="{D5CDD505-2E9C-101B-9397-08002B2CF9AE}" pid="3" name="LCID">
    <vt:i4>1049</vt:i4>
  </property>
</Properties>
</file>