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86437" autoAdjust="0"/>
  </p:normalViewPr>
  <p:slideViewPr>
    <p:cSldViewPr>
      <p:cViewPr varScale="1">
        <p:scale>
          <a:sx n="94" d="100"/>
          <a:sy n="94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6BAE-645C-49FE-98C3-719A463D5CE9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69A9-BDF8-4612-85B8-26E23D9A2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2D81-2B9E-45B8-BE37-22D0FDD20012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E3792-A9F6-4DF3-A9E3-C76A4F387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E986E-906D-465D-9AFC-D621F708EB99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17BC9-A49E-45EF-B763-24DB394C3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FED2-6503-4C38-8DFB-FE49B4BD9F62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4582-FC80-436B-B4D1-A483E5FD1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26A6-A82C-4068-855E-59132262AD54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CC315-B15C-40BE-94A2-B07E838EB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A7746-595B-47B7-9B13-57E61CF0191F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E3DC3-DAC4-4D65-A996-BACBBB451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33371-68D8-44A2-9C3B-1B27DA91B71F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BCE31-A088-441D-B258-7DAB139EA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9FF2-6D40-4328-834A-55B79290F9C4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50ABA-067D-40E9-A000-A64DD170D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8A80-A679-42A9-AB14-46708032FAFE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55AE8-3FE9-4CA4-A550-692F034C8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69A3-4E51-4BD0-97CB-64DDC186FDF7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2977-6C07-4792-89DF-3495C59B6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9B6C3-BBE8-4E9D-8195-72C4DF497EC4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4C0E3-274E-4183-92C3-469AD9FFB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115AE8-4816-45A4-9A73-3D607EF44B4F}" type="datetimeFigureOut">
              <a:rPr lang="ru-RU"/>
              <a:pPr>
                <a:defRPr/>
              </a:pPr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06876E-1681-42A8-9A65-6C7147317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8" y="357188"/>
            <a:ext cx="8572500" cy="14700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4000" u="sng" smtClean="0">
                <a:solidFill>
                  <a:srgbClr val="FF0000"/>
                </a:solidFill>
              </a:rPr>
              <a:t>Тема урока</a:t>
            </a:r>
            <a:br>
              <a:rPr lang="ru-RU" sz="4000" u="sng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0D0D0D"/>
                </a:solidFill>
              </a:rPr>
              <a:t>П</a:t>
            </a:r>
            <a:r>
              <a:rPr lang="ru-RU" sz="4000" b="1" i="1" smtClean="0"/>
              <a:t>остроение диаграмм в текстовом процессоре М</a:t>
            </a:r>
            <a:r>
              <a:rPr lang="en-US" sz="2000" b="1" i="1" smtClean="0"/>
              <a:t>icrosoft</a:t>
            </a:r>
            <a:r>
              <a:rPr lang="ru-RU" sz="4000" b="1" i="1" smtClean="0"/>
              <a:t> </a:t>
            </a:r>
            <a:r>
              <a:rPr lang="en-US" sz="4000" b="1" i="1" smtClean="0"/>
              <a:t>Word</a:t>
            </a:r>
            <a:r>
              <a:rPr lang="ru-RU" sz="4000" b="1" i="1" smtClean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428875"/>
            <a:ext cx="7600950" cy="3952875"/>
          </a:xfrm>
        </p:spPr>
        <p:txBody>
          <a:bodyPr>
            <a:normAutofit lnSpcReduction="10000"/>
          </a:bodyPr>
          <a:lstStyle/>
          <a:p>
            <a:pPr marL="93663" indent="-93663" algn="l" eaLnBrk="1" hangingPunct="1">
              <a:lnSpc>
                <a:spcPct val="80000"/>
              </a:lnSpc>
              <a:defRPr/>
            </a:pPr>
            <a:r>
              <a:rPr lang="ru-RU" sz="2000" u="sng" dirty="0" smtClean="0">
                <a:solidFill>
                  <a:srgbClr val="FF0000"/>
                </a:solidFill>
              </a:rPr>
              <a:t>Цели урока:</a:t>
            </a:r>
            <a:endParaRPr lang="ru-RU" sz="2000" u="sng" dirty="0" smtClean="0">
              <a:solidFill>
                <a:srgbClr val="FF0000"/>
              </a:solidFill>
              <a:latin typeface="Arial" charset="0"/>
            </a:endParaRPr>
          </a:p>
          <a:p>
            <a:pPr marL="93663" indent="-93663" algn="l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charset="0"/>
              </a:rPr>
              <a:t>Ввести понятие   Диаграмма, рассмотреть типы диаграмм и продемонстрировать их  на конкретных примерах. </a:t>
            </a:r>
          </a:p>
          <a:p>
            <a:pPr marL="93663" indent="-93663" algn="l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ru-RU" sz="2800" dirty="0" smtClean="0">
                <a:solidFill>
                  <a:srgbClr val="7030A0"/>
                </a:solidFill>
              </a:rPr>
              <a:t>Приобретение теоретических знаний и практических навыков, необходимых для дальнейшей практической деятельности.</a:t>
            </a:r>
          </a:p>
          <a:p>
            <a:pPr marL="93663" indent="-93663" algn="l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charset="0"/>
              </a:rPr>
              <a:t>3.Воспитывать аккуратность, внимательность, вежливость и дисциплинированность, бережное отношение к своему здоровью.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 smtClean="0">
              <a:solidFill>
                <a:srgbClr val="FF0000"/>
              </a:solidFill>
              <a:latin typeface="Arial" charset="0"/>
            </a:endParaRPr>
          </a:p>
          <a:p>
            <a:pPr marL="93663" indent="-93663" algn="l" eaLnBrk="1" hangingPunct="1">
              <a:lnSpc>
                <a:spcPct val="80000"/>
              </a:lnSpc>
              <a:buFont typeface="Arial" charset="0"/>
              <a:buAutoNum type="arabicPeriod"/>
              <a:defRPr/>
            </a:pPr>
            <a:endParaRPr lang="ru-RU" sz="28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ctrTitle"/>
          </p:nvPr>
        </p:nvSpPr>
        <p:spPr>
          <a:xfrm>
            <a:off x="785813" y="1071563"/>
            <a:ext cx="7772400" cy="785812"/>
          </a:xfrm>
        </p:spPr>
        <p:txBody>
          <a:bodyPr/>
          <a:lstStyle/>
          <a:p>
            <a:pPr algn="l" eaLnBrk="1" hangingPunct="1"/>
            <a:r>
              <a:rPr lang="ru-RU" b="1" smtClean="0">
                <a:solidFill>
                  <a:srgbClr val="FF0000"/>
                </a:solidFill>
              </a:rPr>
              <a:t>Задание </a:t>
            </a:r>
            <a:r>
              <a:rPr lang="ru-RU" smtClean="0"/>
              <a:t/>
            </a:r>
            <a:br>
              <a:rPr lang="ru-RU" smtClean="0"/>
            </a:br>
            <a:r>
              <a:rPr lang="ru-RU" sz="3200" i="1" smtClean="0"/>
              <a:t>Построить столбчатую диаграмму  следующего  вида:  </a:t>
            </a:r>
            <a:br>
              <a:rPr lang="ru-RU" sz="3200" i="1" smtClean="0"/>
            </a:br>
            <a:r>
              <a:rPr lang="ru-RU" sz="3200" i="1" smtClean="0"/>
              <a:t/>
            </a:r>
            <a:br>
              <a:rPr lang="ru-RU" sz="3200" i="1" smtClean="0"/>
            </a:br>
            <a:r>
              <a:rPr lang="ru-RU" sz="3200" i="1" smtClean="0"/>
              <a:t/>
            </a:r>
            <a:br>
              <a:rPr lang="ru-RU" sz="3200" i="1" smtClean="0"/>
            </a:br>
            <a:endParaRPr lang="ru-RU" sz="3200" i="1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1026" name="Диаграмма 4"/>
          <p:cNvGraphicFramePr>
            <a:graphicFrameLocks/>
          </p:cNvGraphicFramePr>
          <p:nvPr/>
        </p:nvGraphicFramePr>
        <p:xfrm>
          <a:off x="928688" y="2144713"/>
          <a:ext cx="7143750" cy="4067175"/>
        </p:xfrm>
        <a:graphic>
          <a:graphicData uri="http://schemas.openxmlformats.org/presentationml/2006/ole">
            <p:oleObj spid="_x0000_s1026" name="Диаграмма" r:id="rId3" imgW="7143666" imgH="4067280" progId="Excel.Sheet.8">
              <p:embed/>
            </p:oleObj>
          </a:graphicData>
        </a:graphic>
      </p:graphicFrame>
      <p:sp>
        <p:nvSpPr>
          <p:cNvPr id="1029" name="TextBox 5"/>
          <p:cNvSpPr txBox="1">
            <a:spLocks noChangeArrowheads="1"/>
          </p:cNvSpPr>
          <p:nvPr/>
        </p:nvSpPr>
        <p:spPr bwMode="auto">
          <a:xfrm>
            <a:off x="3500438" y="1857375"/>
            <a:ext cx="428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 smtClean="0"/>
              <a:t>Успеваемость </a:t>
            </a:r>
            <a:r>
              <a:rPr lang="ru-RU" b="1" i="1" dirty="0"/>
              <a:t>обучающихся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214313" y="314325"/>
            <a:ext cx="8131175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3600" b="1" dirty="0">
                <a:cs typeface="Times New Roman" pitchFamily="18" charset="0"/>
              </a:rPr>
              <a:t>Добавление Диаграммы (графика)</a:t>
            </a:r>
          </a:p>
          <a:p>
            <a:pPr eaLnBrk="0" hangingPunct="0">
              <a:defRPr/>
            </a:pPr>
            <a:endParaRPr lang="ru-RU" sz="600" dirty="0"/>
          </a:p>
          <a:p>
            <a:pPr eaLnBrk="0" hangingPunct="0">
              <a:buFont typeface="Arial" charset="0"/>
              <a:buChar char="•"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текстовый курсор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нужную позицию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buFont typeface="Arial" charset="0"/>
              <a:buChar char="•"/>
              <a:defRPr/>
            </a:pPr>
            <a:endParaRPr lang="ru-RU" sz="2800" dirty="0">
              <a:solidFill>
                <a:srgbClr val="C00000"/>
              </a:solidFill>
            </a:endParaRP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Откройте меню </a:t>
            </a:r>
            <a:r>
              <a:rPr lang="ru-RU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«Вставка».</a:t>
            </a:r>
            <a:endParaRPr lang="ru-RU" sz="2800" dirty="0">
              <a:solidFill>
                <a:srgbClr val="C00000"/>
              </a:solidFill>
            </a:endParaRP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Щелкните мышью по строке </a:t>
            </a:r>
            <a:r>
              <a:rPr lang="ru-RU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«Диаграмма».</a:t>
            </a:r>
            <a:endParaRPr lang="ru-RU" sz="2800" dirty="0">
              <a:solidFill>
                <a:srgbClr val="C00000"/>
              </a:solidFill>
            </a:endParaRP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Перейти к окну «</a:t>
            </a:r>
            <a:r>
              <a:rPr lang="ru-RU" sz="28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Вставка  Диаграммы </a:t>
            </a:r>
            <a:r>
              <a:rPr lang="ru-RU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Выбрать для себя </a:t>
            </a:r>
            <a:r>
              <a:rPr lang="ru-RU" sz="28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«Шаблоны диаграммы»</a:t>
            </a: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2800" dirty="0">
                <a:solidFill>
                  <a:srgbClr val="C00000"/>
                </a:solidFill>
              </a:rPr>
              <a:t>Заполните таблицу </a:t>
            </a:r>
            <a:r>
              <a:rPr lang="ru-RU" sz="2800" b="1" i="1" u="sng" dirty="0">
                <a:solidFill>
                  <a:srgbClr val="C00000"/>
                </a:solidFill>
              </a:rPr>
              <a:t>данными</a:t>
            </a:r>
          </a:p>
          <a:p>
            <a:pPr eaLnBrk="0" hangingPunct="0">
              <a:buFont typeface="Arial" charset="0"/>
              <a:buChar char="•"/>
              <a:defRPr/>
            </a:pPr>
            <a:endParaRPr lang="ru-RU" sz="2800" b="1" i="1" u="sng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>
              <a:buFont typeface="Arial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Когда заполнение таблицы будет закончено, щёлкните мышью по кнопке  </a:t>
            </a:r>
            <a:r>
              <a:rPr lang="ru-RU" sz="2800" b="1" i="1" u="sng" dirty="0">
                <a:solidFill>
                  <a:schemeClr val="tx2">
                    <a:lumMod val="50000"/>
                  </a:schemeClr>
                </a:solidFill>
              </a:rPr>
              <a:t>Закрыть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>
              <a:buFont typeface="Arial" charset="0"/>
              <a:buChar char="•"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3014662" cy="642938"/>
          </a:xfrm>
        </p:spPr>
        <p:txBody>
          <a:bodyPr/>
          <a:lstStyle/>
          <a:p>
            <a:pPr eaLnBrk="1" hangingPunct="1"/>
            <a:r>
              <a:rPr lang="ru-RU" sz="1800" b="1" smtClean="0"/>
              <a:t>Домашнее задание</a:t>
            </a: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424" t="17284" r="10638" b="3372"/>
          <a:stretch>
            <a:fillRect/>
          </a:stretch>
        </p:blipFill>
        <p:spPr>
          <a:xfrm>
            <a:off x="1214438" y="500063"/>
            <a:ext cx="7072312" cy="614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4005263"/>
            <a:ext cx="7848600" cy="1857375"/>
          </a:xfrm>
        </p:spPr>
        <p:txBody>
          <a:bodyPr>
            <a:normAutofit fontScale="92500" lnSpcReduction="20000"/>
          </a:bodyPr>
          <a:lstStyle/>
          <a:p>
            <a:pPr marL="342900" indent="-342900" algn="l" eaLnBrk="1" hangingPunct="1">
              <a:buFont typeface="Calibri" pitchFamily="34" charset="0"/>
              <a:buAutoNum type="arabicPeriod"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График</a:t>
            </a:r>
          </a:p>
          <a:p>
            <a:pPr marL="342900" indent="-342900" algn="l" eaLnBrk="1" hangingPunct="1">
              <a:buFont typeface="Calibri" pitchFamily="34" charset="0"/>
              <a:buAutoNum type="arabicPeriod"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Круговая диаграмма </a:t>
            </a:r>
          </a:p>
          <a:p>
            <a:pPr marL="342900" indent="-342900" algn="l" eaLnBrk="1" hangingPunct="1">
              <a:buFont typeface="Calibri" pitchFamily="34" charset="0"/>
              <a:buAutoNum type="arabicPeriod"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Столбчатая диаграмма </a:t>
            </a:r>
          </a:p>
          <a:p>
            <a:pPr marL="342900" indent="-342900" algn="l" eaLnBrk="1" hangingPunct="1">
              <a:buFont typeface="Calibri" pitchFamily="34" charset="0"/>
              <a:buAutoNum type="arabicPeriod"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Ярусная диаграмма </a:t>
            </a:r>
          </a:p>
          <a:p>
            <a:pPr marL="342900" indent="-342900" algn="l" eaLnBrk="1" hangingPunct="1">
              <a:buFont typeface="Calibri" pitchFamily="34" charset="0"/>
              <a:buAutoNum type="arabicPeriod"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Областная диаграмма (</a:t>
            </a:r>
            <a:r>
              <a:rPr lang="ru-RU" sz="2400" dirty="0" err="1" smtClean="0">
                <a:solidFill>
                  <a:srgbClr val="C00000"/>
                </a:solidFill>
              </a:rPr>
              <a:t>диаграмма</a:t>
            </a:r>
            <a:r>
              <a:rPr lang="ru-RU" sz="24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площадей)</a:t>
            </a:r>
          </a:p>
          <a:p>
            <a:pPr marL="342900" indent="-342900" algn="l" eaLnBrk="1" hangingPunct="1">
              <a:buFont typeface="Calibri" pitchFamily="34" charset="0"/>
              <a:buAutoNum type="arabicPeriod"/>
              <a:defRPr/>
            </a:pPr>
            <a:endParaRPr lang="ru-RU" sz="2400" dirty="0" smtClean="0">
              <a:solidFill>
                <a:srgbClr val="898989"/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85750" y="223838"/>
            <a:ext cx="843597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/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Выбор того или иного вида информационной модели зависит от цели, ради которой мы эту модель создаем.</a:t>
            </a:r>
          </a:p>
          <a:p>
            <a:pPr indent="252413"/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</a:t>
            </a:r>
            <a:endParaRPr lang="ru-RU" dirty="0">
              <a:ea typeface="Times New Roman" pitchFamily="18" charset="0"/>
              <a:cs typeface="Century Schoolbook" pitchFamily="18" charset="0"/>
            </a:endParaRPr>
          </a:p>
          <a:p>
            <a:pPr indent="252413" eaLnBrk="0" hangingPunct="0"/>
            <a:r>
              <a:rPr lang="ru-RU" sz="2400" dirty="0">
                <a:solidFill>
                  <a:srgbClr val="C00000"/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Диаграмма</a:t>
            </a:r>
            <a:r>
              <a:rPr lang="ru-RU" sz="24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— </a:t>
            </a:r>
            <a:r>
              <a:rPr lang="ru-RU" sz="2400" b="1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графическое изображение, дающее наглядное представление о соотношении каких-либо величин или нескольких значений одной величины, об изменении их значений.</a:t>
            </a:r>
          </a:p>
          <a:p>
            <a:pPr indent="252413" eaLnBrk="0" hangingPunct="0"/>
            <a:endParaRPr lang="ru-RU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indent="252413" eaLnBrk="0" hangingPunct="0"/>
            <a:r>
              <a:rPr lang="ru-RU" sz="1900" b="1" i="1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sz="2000" b="1" i="1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Используется множество разнообразных </a:t>
            </a:r>
            <a:r>
              <a:rPr lang="ru-RU" sz="2000" b="1" i="1" dirty="0">
                <a:solidFill>
                  <a:srgbClr val="C00000"/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типов диаграмм:</a:t>
            </a:r>
            <a:endParaRPr lang="ru-RU" sz="2000" b="1" i="1" dirty="0">
              <a:solidFill>
                <a:srgbClr val="C00000"/>
              </a:solidFill>
              <a:ea typeface="Times New Roman" pitchFamily="18" charset="0"/>
              <a:cs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1. </a:t>
            </a:r>
            <a:r>
              <a:rPr lang="ru-RU" sz="3100" dirty="0" smtClean="0">
                <a:solidFill>
                  <a:srgbClr val="C00000"/>
                </a:solidFill>
              </a:rPr>
              <a:t>График</a:t>
            </a:r>
            <a:r>
              <a:rPr lang="ru-RU" sz="3100" dirty="0" smtClean="0"/>
              <a:t> — 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линия, дающая наглядное представление о характере зависимости какой-либо величины (например, пути) от другой (например, времени). График позволяет отслеживать динамику изменения данных.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14480" y="2643182"/>
            <a:ext cx="705519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625" y="0"/>
            <a:ext cx="764381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52413">
              <a:defRPr/>
            </a:pPr>
            <a:r>
              <a:rPr lang="ru-RU" sz="28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2. </a:t>
            </a:r>
            <a:r>
              <a:rPr lang="ru-RU" sz="2800" dirty="0">
                <a:solidFill>
                  <a:srgbClr val="C00000"/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Круговая диаграмма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служит для сравнения нескольких величин в одной точке.</a:t>
            </a:r>
          </a:p>
          <a:p>
            <a:pPr indent="252413">
              <a:defRPr/>
            </a:pP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Особенно полезна, если величины в сумме составляют нечто целое.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71604" y="3214686"/>
            <a:ext cx="6437271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87391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252413">
              <a:defRPr/>
            </a:pPr>
            <a:endParaRPr lang="ru-RU" sz="2800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indent="252413">
              <a:defRPr/>
            </a:pPr>
            <a:r>
              <a:rPr lang="ru-RU" sz="28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3. </a:t>
            </a:r>
            <a:r>
              <a:rPr lang="ru-RU" sz="2800" dirty="0">
                <a:solidFill>
                  <a:srgbClr val="C00000"/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Столбчатая диаграмма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позволяет сравнивать</a:t>
            </a:r>
          </a:p>
          <a:p>
            <a:pPr indent="252413"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несколько величин в нескольких точках.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2571743"/>
            <a:ext cx="8429684" cy="350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5202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250825">
              <a:defRPr/>
            </a:pPr>
            <a:r>
              <a:rPr lang="ru-RU" sz="28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4.</a:t>
            </a:r>
            <a:r>
              <a:rPr lang="ru-RU" sz="2800" dirty="0">
                <a:solidFill>
                  <a:srgbClr val="C00000"/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Ярусная диаграмма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позволяет наглядно сравнить</a:t>
            </a:r>
          </a:p>
          <a:p>
            <a:pPr indent="250825"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суммы нескольких величин в нескольких точках</a:t>
            </a:r>
          </a:p>
          <a:p>
            <a:pPr indent="250825"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и при этом показать вклад каждой величины</a:t>
            </a:r>
          </a:p>
          <a:p>
            <a:pPr indent="250825"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в общую сумму.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28662" y="2143116"/>
            <a:ext cx="740781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428625"/>
            <a:ext cx="8072438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5. </a:t>
            </a:r>
            <a:r>
              <a:rPr lang="ru-RU" sz="2400" dirty="0">
                <a:solidFill>
                  <a:srgbClr val="C00000"/>
                </a:solidFill>
                <a:latin typeface="+mn-lt"/>
                <a:cs typeface="+mn-cs"/>
              </a:rPr>
              <a:t>Областная диаграмма (</a:t>
            </a:r>
            <a:r>
              <a:rPr lang="ru-RU" sz="2400" dirty="0" err="1">
                <a:solidFill>
                  <a:srgbClr val="C00000"/>
                </a:solidFill>
                <a:latin typeface="+mn-lt"/>
                <a:cs typeface="+mn-cs"/>
              </a:rPr>
              <a:t>диаграмма</a:t>
            </a:r>
            <a:r>
              <a:rPr lang="ru-RU" sz="2400" dirty="0">
                <a:solidFill>
                  <a:srgbClr val="C00000"/>
                </a:solidFill>
                <a:latin typeface="+mn-lt"/>
                <a:cs typeface="+mn-cs"/>
              </a:rPr>
              <a:t> площадей)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позволяет одновременно проследить за изменением суммы нескольких величин в нескольких точках и при этом показать вклад каждой величины в общую сумму.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pSp>
        <p:nvGrpSpPr>
          <p:cNvPr id="9219" name="Group 1"/>
          <p:cNvGrpSpPr>
            <a:grpSpLocks/>
          </p:cNvGrpSpPr>
          <p:nvPr/>
        </p:nvGrpSpPr>
        <p:grpSpPr bwMode="auto">
          <a:xfrm>
            <a:off x="1571625" y="2286000"/>
            <a:ext cx="6715125" cy="3111500"/>
            <a:chOff x="9773" y="5246"/>
            <a:chExt cx="5808" cy="2971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9773" y="5620"/>
              <a:ext cx="5808" cy="2597"/>
            </a:xfrm>
            <a:prstGeom prst="rect">
              <a:avLst/>
            </a:prstGeom>
            <a:noFill/>
          </p:spPr>
        </p:pic>
        <p:sp>
          <p:nvSpPr>
            <p:cNvPr id="9221" name="Text Box 3"/>
            <p:cNvSpPr txBox="1">
              <a:spLocks noChangeArrowheads="1"/>
            </p:cNvSpPr>
            <p:nvPr/>
          </p:nvSpPr>
          <p:spPr bwMode="auto">
            <a:xfrm>
              <a:off x="10978" y="5246"/>
              <a:ext cx="2947" cy="18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600" b="1" dirty="0"/>
                <a:t>Успеваемость учеников 7 класса</a:t>
              </a:r>
              <a:endParaRPr lang="ru-RU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357438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i="1" u="sng" dirty="0" smtClean="0">
                <a:solidFill>
                  <a:srgbClr val="7030A0"/>
                </a:solidFill>
              </a:rPr>
              <a:t>Вывод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С помощью графиков и диаграмм можно визуализировать большие объемы однотипной табличной информации. 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500063"/>
            <a:ext cx="8572500" cy="5140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Принципы построения ДИАГРАММЫ (ГРАФИКА)  любого типа: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Воити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4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диаргамму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Выбрать тип диаграммы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Заполнить таблицу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Форматировать диаграмму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Сохранить диаграмму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286</Words>
  <PresentationFormat>Экран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Диаграмма</vt:lpstr>
      <vt:lpstr>Тема урока Построение диаграмм в текстовом процессоре Мicrosoft Word.</vt:lpstr>
      <vt:lpstr>Слайд 2</vt:lpstr>
      <vt:lpstr>    1. График — линия, дающая наглядное представление о характере зависимости какой-либо величины (например, пути) от другой (например, времени). График позволяет отслеживать динамику изменения данных.    </vt:lpstr>
      <vt:lpstr>Слайд 4</vt:lpstr>
      <vt:lpstr>Слайд 5</vt:lpstr>
      <vt:lpstr>Слайд 6</vt:lpstr>
      <vt:lpstr>Слайд 7</vt:lpstr>
      <vt:lpstr>Вывод    С помощью графиков и диаграмм можно визуализировать большие объемы однотипной табличной информации.  </vt:lpstr>
      <vt:lpstr>Слайд 9</vt:lpstr>
      <vt:lpstr>Задание  Построить столбчатую диаграмму  следующего  вида:     </vt:lpstr>
      <vt:lpstr>Слайд 11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построение диаграмм в текстовом процессоре М Word</dc:title>
  <dc:creator>User</dc:creator>
  <cp:lastModifiedBy>user</cp:lastModifiedBy>
  <cp:revision>39</cp:revision>
  <dcterms:created xsi:type="dcterms:W3CDTF">2010-10-17T10:36:06Z</dcterms:created>
  <dcterms:modified xsi:type="dcterms:W3CDTF">2013-01-18T15:14:42Z</dcterms:modified>
</cp:coreProperties>
</file>