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480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478" r:id="rId109"/>
    <p:sldId id="479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0" r:id="rId183"/>
    <p:sldId id="441" r:id="rId184"/>
    <p:sldId id="442" r:id="rId185"/>
    <p:sldId id="443" r:id="rId186"/>
    <p:sldId id="444" r:id="rId187"/>
    <p:sldId id="445" r:id="rId188"/>
    <p:sldId id="446" r:id="rId189"/>
    <p:sldId id="447" r:id="rId190"/>
    <p:sldId id="448" r:id="rId191"/>
    <p:sldId id="449" r:id="rId192"/>
    <p:sldId id="450" r:id="rId193"/>
    <p:sldId id="451" r:id="rId194"/>
    <p:sldId id="452" r:id="rId195"/>
    <p:sldId id="453" r:id="rId196"/>
    <p:sldId id="454" r:id="rId197"/>
    <p:sldId id="455" r:id="rId198"/>
    <p:sldId id="456" r:id="rId199"/>
    <p:sldId id="457" r:id="rId200"/>
    <p:sldId id="458" r:id="rId201"/>
    <p:sldId id="459" r:id="rId202"/>
    <p:sldId id="460" r:id="rId203"/>
    <p:sldId id="461" r:id="rId204"/>
    <p:sldId id="462" r:id="rId205"/>
    <p:sldId id="463" r:id="rId206"/>
    <p:sldId id="464" r:id="rId207"/>
    <p:sldId id="465" r:id="rId208"/>
    <p:sldId id="466" r:id="rId209"/>
    <p:sldId id="467" r:id="rId210"/>
    <p:sldId id="468" r:id="rId211"/>
    <p:sldId id="469" r:id="rId212"/>
    <p:sldId id="470" r:id="rId213"/>
    <p:sldId id="471" r:id="rId214"/>
    <p:sldId id="472" r:id="rId215"/>
    <p:sldId id="473" r:id="rId216"/>
    <p:sldId id="474" r:id="rId217"/>
    <p:sldId id="475" r:id="rId218"/>
    <p:sldId id="476" r:id="rId219"/>
    <p:sldId id="477" r:id="rId220"/>
  </p:sldIdLst>
  <p:sldSz cx="9144000" cy="6858000" type="screen4x3"/>
  <p:notesSz cx="6858000" cy="9144000"/>
  <p:custShowLst>
    <p:custShow name="Произвольный показ 1" id="0">
      <p:sldLst>
        <p:sld r:id="rId3"/>
        <p:sld r:id="rId4"/>
      </p:sldLst>
    </p:custShow>
    <p:custShow name="Произвольный показ 2" id="1">
      <p:sldLst>
        <p:sld r:id="rId5"/>
        <p:sld r:id="rId6"/>
      </p:sldLst>
    </p:custShow>
    <p:custShow name="Произвольный показ 3" id="2">
      <p:sldLst>
        <p:sld r:id="rId7"/>
        <p:sld r:id="rId8"/>
      </p:sldLst>
    </p:custShow>
    <p:custShow name="Произвольный показ 4" id="3">
      <p:sldLst>
        <p:sld r:id="rId9"/>
        <p:sld r:id="rId10"/>
      </p:sldLst>
    </p:custShow>
    <p:custShow name="Произвольный показ 5" id="4">
      <p:sldLst>
        <p:sld r:id="rId11"/>
        <p:sld r:id="rId12"/>
      </p:sldLst>
    </p:custShow>
    <p:custShow name="Произвольный показ 6" id="5">
      <p:sldLst>
        <p:sld r:id="rId13"/>
        <p:sld r:id="rId14"/>
      </p:sldLst>
    </p:custShow>
    <p:custShow name="Произвольный показ 7" id="6">
      <p:sldLst>
        <p:sld r:id="rId15"/>
        <p:sld r:id="rId16"/>
      </p:sldLst>
    </p:custShow>
    <p:custShow name="Произвольный показ 8" id="7">
      <p:sldLst>
        <p:sld r:id="rId17"/>
        <p:sld r:id="rId18"/>
      </p:sldLst>
    </p:custShow>
    <p:custShow name="Произвольный показ 9" id="8">
      <p:sldLst>
        <p:sld r:id="rId19"/>
        <p:sld r:id="rId20"/>
      </p:sldLst>
    </p:custShow>
    <p:custShow name="Произвольный показ 10" id="9">
      <p:sldLst>
        <p:sld r:id="rId21"/>
        <p:sld r:id="rId22"/>
      </p:sldLst>
    </p:custShow>
    <p:custShow name="Произвольный показ 11" id="10">
      <p:sldLst>
        <p:sld r:id="rId23"/>
        <p:sld r:id="rId24"/>
      </p:sldLst>
    </p:custShow>
    <p:custShow name="Произвольный показ 12" id="11">
      <p:sldLst>
        <p:sld r:id="rId25"/>
        <p:sld r:id="rId26"/>
      </p:sldLst>
    </p:custShow>
    <p:custShow name="Произвольный показ 13" id="12">
      <p:sldLst>
        <p:sld r:id="rId25"/>
        <p:sld r:id="rId26"/>
      </p:sldLst>
    </p:custShow>
    <p:custShow name="Произвольный показ 14" id="13">
      <p:sldLst>
        <p:sld r:id="rId27"/>
        <p:sld r:id="rId28"/>
      </p:sldLst>
    </p:custShow>
    <p:custShow name="Произвольный показ 15" id="14">
      <p:sldLst>
        <p:sld r:id="rId29"/>
        <p:sld r:id="rId30"/>
      </p:sldLst>
    </p:custShow>
    <p:custShow name="Произвольный показ 16" id="15">
      <p:sldLst>
        <p:sld r:id="rId31"/>
        <p:sld r:id="rId32"/>
      </p:sldLst>
    </p:custShow>
    <p:custShow name="Произвольный показ 17" id="16">
      <p:sldLst>
        <p:sld r:id="rId33"/>
        <p:sld r:id="rId34"/>
      </p:sldLst>
    </p:custShow>
    <p:custShow name="Произвольный показ 18" id="17">
      <p:sldLst>
        <p:sld r:id="rId35"/>
        <p:sld r:id="rId36"/>
      </p:sldLst>
    </p:custShow>
    <p:custShow name="Произвольный показ 19" id="18">
      <p:sldLst>
        <p:sld r:id="rId37"/>
        <p:sld r:id="rId38"/>
      </p:sldLst>
    </p:custShow>
    <p:custShow name="Произвольный показ 20" id="19">
      <p:sldLst>
        <p:sld r:id="rId39"/>
        <p:sld r:id="rId40"/>
      </p:sldLst>
    </p:custShow>
    <p:custShow name="Произвольный показ 21" id="20">
      <p:sldLst>
        <p:sld r:id="rId41"/>
        <p:sld r:id="rId42"/>
      </p:sldLst>
    </p:custShow>
    <p:custShow name="Произвольный показ 22" id="21">
      <p:sldLst>
        <p:sld r:id="rId43"/>
        <p:sld r:id="rId44"/>
      </p:sldLst>
    </p:custShow>
    <p:custShow name="Произвольный показ 23" id="22">
      <p:sldLst>
        <p:sld r:id="rId45"/>
        <p:sld r:id="rId46"/>
      </p:sldLst>
    </p:custShow>
    <p:custShow name="Произвольный показ 24" id="23">
      <p:sldLst>
        <p:sld r:id="rId47"/>
        <p:sld r:id="rId48"/>
      </p:sldLst>
    </p:custShow>
    <p:custShow name="Произвольный показ 25" id="24">
      <p:sldLst>
        <p:sld r:id="rId49"/>
        <p:sld r:id="rId50"/>
      </p:sldLst>
    </p:custShow>
    <p:custShow name="Произвольный показ 26" id="25">
      <p:sldLst>
        <p:sld r:id="rId51"/>
        <p:sld r:id="rId52"/>
      </p:sldLst>
    </p:custShow>
    <p:custShow name="Произвольный показ 27" id="26">
      <p:sldLst>
        <p:sld r:id="rId53"/>
        <p:sld r:id="rId54"/>
      </p:sldLst>
    </p:custShow>
    <p:custShow name="Произвольный показ 28" id="27">
      <p:sldLst>
        <p:sld r:id="rId55"/>
        <p:sld r:id="rId56"/>
      </p:sldLst>
    </p:custShow>
    <p:custShow name="Произвольный показ 29" id="28">
      <p:sldLst>
        <p:sld r:id="rId57"/>
        <p:sld r:id="rId58"/>
      </p:sldLst>
    </p:custShow>
    <p:custShow name="Произвольный показ 30" id="29">
      <p:sldLst>
        <p:sld r:id="rId59"/>
        <p:sld r:id="rId60"/>
      </p:sldLst>
    </p:custShow>
    <p:custShow name="Произвольный показ 31" id="30">
      <p:sldLst>
        <p:sld r:id="rId61"/>
        <p:sld r:id="rId62"/>
      </p:sldLst>
    </p:custShow>
    <p:custShow name="Произвольный показ 32" id="31">
      <p:sldLst>
        <p:sld r:id="rId63"/>
        <p:sld r:id="rId64"/>
      </p:sldLst>
    </p:custShow>
    <p:custShow name="Произвольный показ 33" id="32">
      <p:sldLst>
        <p:sld r:id="rId65"/>
        <p:sld r:id="rId66"/>
      </p:sldLst>
    </p:custShow>
    <p:custShow name="Произвольный показ 34" id="33">
      <p:sldLst>
        <p:sld r:id="rId67"/>
        <p:sld r:id="rId68"/>
      </p:sldLst>
    </p:custShow>
    <p:custShow name="Произвольный показ 35" id="34">
      <p:sldLst>
        <p:sld r:id="rId69"/>
        <p:sld r:id="rId70"/>
      </p:sldLst>
    </p:custShow>
    <p:custShow name="Произвольный показ 36" id="35">
      <p:sldLst>
        <p:sld r:id="rId71"/>
        <p:sld r:id="rId72"/>
      </p:sldLst>
    </p:custShow>
    <p:custShow name="Произвольный показ 37" id="36">
      <p:sldLst>
        <p:sld r:id="rId73"/>
        <p:sld r:id="rId74"/>
      </p:sldLst>
    </p:custShow>
    <p:custShow name="Произвольный показ 38" id="37">
      <p:sldLst>
        <p:sld r:id="rId75"/>
        <p:sld r:id="rId76"/>
      </p:sldLst>
    </p:custShow>
    <p:custShow name="Произвольный показ 39" id="38">
      <p:sldLst>
        <p:sld r:id="rId77"/>
        <p:sld r:id="rId78"/>
      </p:sldLst>
    </p:custShow>
    <p:custShow name="Произвольный показ 40" id="39">
      <p:sldLst>
        <p:sld r:id="rId79"/>
        <p:sld r:id="rId80"/>
      </p:sldLst>
    </p:custShow>
    <p:custShow name="Произвольный показ 41" id="40">
      <p:sldLst>
        <p:sld r:id="rId79"/>
        <p:sld r:id="rId80"/>
      </p:sldLst>
    </p:custShow>
    <p:custShow name="Произвольный показ 42" id="41">
      <p:sldLst>
        <p:sld r:id="rId81"/>
        <p:sld r:id="rId82"/>
      </p:sldLst>
    </p:custShow>
    <p:custShow name="Произвольный показ 43" id="42">
      <p:sldLst>
        <p:sld r:id="rId83"/>
        <p:sld r:id="rId84"/>
      </p:sldLst>
    </p:custShow>
    <p:custShow name="Произвольный показ 44" id="43">
      <p:sldLst>
        <p:sld r:id="rId85"/>
        <p:sld r:id="rId86"/>
      </p:sldLst>
    </p:custShow>
    <p:custShow name="Произвольный показ 45" id="44">
      <p:sldLst>
        <p:sld r:id="rId87"/>
        <p:sld r:id="rId88"/>
      </p:sldLst>
    </p:custShow>
    <p:custShow name="Произвольный показ 46" id="45">
      <p:sldLst>
        <p:sld r:id="rId89"/>
        <p:sld r:id="rId90"/>
      </p:sldLst>
    </p:custShow>
    <p:custShow name="Произвольный показ 47" id="46">
      <p:sldLst>
        <p:sld r:id="rId89"/>
        <p:sld r:id="rId90"/>
      </p:sldLst>
    </p:custShow>
    <p:custShow name="Произвольный показ 48" id="47">
      <p:sldLst>
        <p:sld r:id="rId91"/>
        <p:sld r:id="rId92"/>
      </p:sldLst>
    </p:custShow>
    <p:custShow name="Произвольный показ 49" id="48">
      <p:sldLst>
        <p:sld r:id="rId93"/>
        <p:sld r:id="rId94"/>
      </p:sldLst>
    </p:custShow>
    <p:custShow name="Произвольный показ 50" id="49">
      <p:sldLst>
        <p:sld r:id="rId95"/>
        <p:sld r:id="rId96"/>
      </p:sldLst>
    </p:custShow>
    <p:custShow name="Произвольный показ 51" id="50">
      <p:sldLst>
        <p:sld r:id="rId97"/>
        <p:sld r:id="rId98"/>
      </p:sldLst>
    </p:custShow>
    <p:custShow name="Произвольный показ 52" id="51">
      <p:sldLst>
        <p:sld r:id="rId99"/>
        <p:sld r:id="rId100"/>
      </p:sldLst>
    </p:custShow>
    <p:custShow name="Произвольный показ 53" id="52">
      <p:sldLst>
        <p:sld r:id="rId101"/>
        <p:sld r:id="rId102"/>
      </p:sldLst>
    </p:custShow>
    <p:custShow name="Произвольный показ 54" id="53">
      <p:sldLst>
        <p:sld r:id="rId103"/>
        <p:sld r:id="rId104"/>
      </p:sldLst>
    </p:custShow>
    <p:custShow name="Произвольный показ 55" id="54">
      <p:sldLst>
        <p:sld r:id="rId105"/>
        <p:sld r:id="rId106"/>
      </p:sldLst>
    </p:custShow>
    <p:custShow name="Произвольный показ 56" id="55">
      <p:sldLst>
        <p:sld r:id="rId107"/>
        <p:sld r:id="rId108"/>
      </p:sldLst>
    </p:custShow>
    <p:custShow name="Произвольный показ 57" id="56">
      <p:sldLst>
        <p:sld r:id="rId109"/>
        <p:sld r:id="rId110"/>
      </p:sldLst>
    </p:custShow>
    <p:custShow name="Произвольный показ 58" id="57">
      <p:sldLst>
        <p:sld r:id="rId111"/>
        <p:sld r:id="rId112"/>
      </p:sldLst>
    </p:custShow>
    <p:custShow name="Произвольный показ 59" id="58">
      <p:sldLst>
        <p:sld r:id="rId113"/>
        <p:sld r:id="rId114"/>
      </p:sldLst>
    </p:custShow>
    <p:custShow name="Произвольный показ 60" id="59">
      <p:sldLst>
        <p:sld r:id="rId115"/>
        <p:sld r:id="rId116"/>
      </p:sldLst>
    </p:custShow>
    <p:custShow name="Произвольный показ 61" id="60">
      <p:sldLst>
        <p:sld r:id="rId117"/>
        <p:sld r:id="rId118"/>
      </p:sldLst>
    </p:custShow>
    <p:custShow name="Произвольный показ 62" id="61">
      <p:sldLst>
        <p:sld r:id="rId119"/>
        <p:sld r:id="rId120"/>
      </p:sldLst>
    </p:custShow>
    <p:custShow name="Произвольный показ 63" id="62">
      <p:sldLst>
        <p:sld r:id="rId121"/>
        <p:sld r:id="rId122"/>
      </p:sldLst>
    </p:custShow>
    <p:custShow name="Произвольный показ 64" id="63">
      <p:sldLst>
        <p:sld r:id="rId123"/>
        <p:sld r:id="rId124"/>
      </p:sldLst>
    </p:custShow>
    <p:custShow name="Произвольный показ 65" id="64">
      <p:sldLst>
        <p:sld r:id="rId125"/>
        <p:sld r:id="rId126"/>
      </p:sldLst>
    </p:custShow>
    <p:custShow name="Произвольный показ 66" id="65">
      <p:sldLst>
        <p:sld r:id="rId127"/>
        <p:sld r:id="rId128"/>
      </p:sldLst>
    </p:custShow>
    <p:custShow name="Произвольный показ 67" id="66">
      <p:sldLst>
        <p:sld r:id="rId129"/>
        <p:sld r:id="rId130"/>
      </p:sldLst>
    </p:custShow>
    <p:custShow name="Произвольный показ 68" id="67">
      <p:sldLst>
        <p:sld r:id="rId131"/>
        <p:sld r:id="rId132"/>
      </p:sldLst>
    </p:custShow>
    <p:custShow name="Произвольный показ 69" id="68">
      <p:sldLst>
        <p:sld r:id="rId133"/>
        <p:sld r:id="rId134"/>
      </p:sldLst>
    </p:custShow>
    <p:custShow name="Произвольный показ 70" id="69">
      <p:sldLst>
        <p:sld r:id="rId135"/>
        <p:sld r:id="rId136"/>
      </p:sldLst>
    </p:custShow>
    <p:custShow name="Произвольный показ 71" id="70">
      <p:sldLst>
        <p:sld r:id="rId137"/>
        <p:sld r:id="rId138"/>
      </p:sldLst>
    </p:custShow>
    <p:custShow name="Произвольный показ 72" id="71">
      <p:sldLst>
        <p:sld r:id="rId139"/>
        <p:sld r:id="rId140"/>
      </p:sldLst>
    </p:custShow>
    <p:custShow name="Произвольный показ 73" id="72">
      <p:sldLst>
        <p:sld r:id="rId141"/>
        <p:sld r:id="rId142"/>
      </p:sldLst>
    </p:custShow>
    <p:custShow name="Произвольный показ 74" id="73">
      <p:sldLst>
        <p:sld r:id="rId143"/>
        <p:sld r:id="rId144"/>
      </p:sldLst>
    </p:custShow>
    <p:custShow name="Произвольный показ 75" id="74">
      <p:sldLst>
        <p:sld r:id="rId145"/>
        <p:sld r:id="rId146"/>
      </p:sldLst>
    </p:custShow>
    <p:custShow name="Произвольный показ 76" id="75">
      <p:sldLst>
        <p:sld r:id="rId147"/>
        <p:sld r:id="rId148"/>
      </p:sldLst>
    </p:custShow>
    <p:custShow name="Произвольный показ 77" id="76">
      <p:sldLst>
        <p:sld r:id="rId149"/>
        <p:sld r:id="rId150"/>
      </p:sldLst>
    </p:custShow>
    <p:custShow name="Произвольный показ 78" id="77">
      <p:sldLst>
        <p:sld r:id="rId151"/>
        <p:sld r:id="rId152"/>
      </p:sldLst>
    </p:custShow>
    <p:custShow name="Произвольный показ 79" id="78">
      <p:sldLst>
        <p:sld r:id="rId153"/>
        <p:sld r:id="rId154"/>
      </p:sldLst>
    </p:custShow>
    <p:custShow name="Произвольный показ 80" id="79">
      <p:sldLst>
        <p:sld r:id="rId155"/>
        <p:sld r:id="rId156"/>
      </p:sldLst>
    </p:custShow>
    <p:custShow name="Произвольный показ 81" id="80">
      <p:sldLst>
        <p:sld r:id="rId157"/>
        <p:sld r:id="rId158"/>
      </p:sldLst>
    </p:custShow>
    <p:custShow name="Произвольный показ 82" id="81">
      <p:sldLst>
        <p:sld r:id="rId159"/>
        <p:sld r:id="rId160"/>
      </p:sldLst>
    </p:custShow>
    <p:custShow name="Произвольный показ 83" id="82">
      <p:sldLst>
        <p:sld r:id="rId161"/>
        <p:sld r:id="rId162"/>
      </p:sldLst>
    </p:custShow>
    <p:custShow name="Произвольный показ 84" id="83">
      <p:sldLst>
        <p:sld r:id="rId163"/>
        <p:sld r:id="rId164"/>
      </p:sldLst>
    </p:custShow>
    <p:custShow name="Произвольный показ 85" id="84">
      <p:sldLst>
        <p:sld r:id="rId165"/>
        <p:sld r:id="rId166"/>
      </p:sldLst>
    </p:custShow>
    <p:custShow name="Произвольный показ 86" id="85">
      <p:sldLst>
        <p:sld r:id="rId167"/>
        <p:sld r:id="rId168"/>
      </p:sldLst>
    </p:custShow>
    <p:custShow name="Произвольный показ 87" id="86">
      <p:sldLst>
        <p:sld r:id="rId169"/>
        <p:sld r:id="rId170"/>
      </p:sldLst>
    </p:custShow>
    <p:custShow name="Произвольный показ 88" id="87">
      <p:sldLst>
        <p:sld r:id="rId171"/>
        <p:sld r:id="rId172"/>
      </p:sldLst>
    </p:custShow>
    <p:custShow name="Произвольный показ 89" id="88">
      <p:sldLst>
        <p:sld r:id="rId173"/>
        <p:sld r:id="rId174"/>
      </p:sldLst>
    </p:custShow>
    <p:custShow name="Произвольный показ 90" id="89">
      <p:sldLst>
        <p:sld r:id="rId175"/>
        <p:sld r:id="rId176"/>
      </p:sldLst>
    </p:custShow>
    <p:custShow name="Произвольный показ 91" id="90">
      <p:sldLst>
        <p:sld r:id="rId177"/>
        <p:sld r:id="rId178"/>
      </p:sldLst>
    </p:custShow>
    <p:custShow name="Произвольный показ 92" id="91">
      <p:sldLst>
        <p:sld r:id="rId179"/>
        <p:sld r:id="rId180"/>
      </p:sldLst>
    </p:custShow>
    <p:custShow name="Произвольный показ 93" id="92">
      <p:sldLst>
        <p:sld r:id="rId181"/>
        <p:sld r:id="rId182"/>
      </p:sldLst>
    </p:custShow>
    <p:custShow name="Произвольный показ 94" id="93">
      <p:sldLst>
        <p:sld r:id="rId183"/>
        <p:sld r:id="rId184"/>
      </p:sldLst>
    </p:custShow>
    <p:custShow name="Произвольный показ 95" id="94">
      <p:sldLst>
        <p:sld r:id="rId185"/>
        <p:sld r:id="rId186"/>
      </p:sldLst>
    </p:custShow>
    <p:custShow name="Произвольный показ 96" id="95">
      <p:sldLst>
        <p:sld r:id="rId187"/>
        <p:sld r:id="rId188"/>
      </p:sldLst>
    </p:custShow>
    <p:custShow name="Произвольный показ 97" id="96">
      <p:sldLst>
        <p:sld r:id="rId189"/>
        <p:sld r:id="rId190"/>
      </p:sldLst>
    </p:custShow>
    <p:custShow name="Произвольный показ 98" id="97">
      <p:sldLst>
        <p:sld r:id="rId191"/>
        <p:sld r:id="rId192"/>
      </p:sldLst>
    </p:custShow>
    <p:custShow name="Произвольный показ 99" id="98">
      <p:sldLst>
        <p:sld r:id="rId193"/>
        <p:sld r:id="rId194"/>
      </p:sldLst>
    </p:custShow>
    <p:custShow name="Произвольный показ 100" id="99">
      <p:sldLst>
        <p:sld r:id="rId195"/>
        <p:sld r:id="rId196"/>
      </p:sldLst>
    </p:custShow>
    <p:custShow name="Произвольный показ 101" id="100">
      <p:sldLst>
        <p:sld r:id="rId197"/>
        <p:sld r:id="rId198"/>
      </p:sldLst>
    </p:custShow>
    <p:custShow name="Произвольный показ 102" id="101">
      <p:sldLst>
        <p:sld r:id="rId199"/>
        <p:sld r:id="rId200"/>
      </p:sldLst>
    </p:custShow>
    <p:custShow name="Произвольный показ 103" id="102">
      <p:sldLst>
        <p:sld r:id="rId201"/>
        <p:sld r:id="rId202"/>
      </p:sldLst>
    </p:custShow>
    <p:custShow name="Произвольный показ 104" id="103">
      <p:sldLst>
        <p:sld r:id="rId203"/>
        <p:sld r:id="rId204"/>
      </p:sldLst>
    </p:custShow>
    <p:custShow name="Произвольный показ 105" id="104">
      <p:sldLst>
        <p:sld r:id="rId205"/>
        <p:sld r:id="rId206"/>
      </p:sldLst>
    </p:custShow>
    <p:custShow name="Произвольный показ 106" id="105">
      <p:sldLst>
        <p:sld r:id="rId207"/>
        <p:sld r:id="rId208"/>
      </p:sldLst>
    </p:custShow>
    <p:custShow name="Произвольный показ 107" id="106">
      <p:sldLst>
        <p:sld r:id="rId209"/>
        <p:sld r:id="rId210"/>
      </p:sldLst>
    </p:custShow>
    <p:custShow name="Произвольный показ 108" id="107">
      <p:sldLst>
        <p:sld r:id="rId211"/>
        <p:sld r:id="rId212"/>
      </p:sldLst>
    </p:custShow>
    <p:custShow name="Произвольный показ 109" id="108">
      <p:sldLst>
        <p:sld r:id="rId213"/>
        <p:sld r:id="rId214"/>
      </p:sldLst>
    </p:custShow>
    <p:custShow name="Произвольный показ 110" id="109">
      <p:sldLst>
        <p:sld r:id="rId215"/>
        <p:sld r:id="rId216"/>
      </p:sldLst>
    </p:custShow>
    <p:custShow name="Произвольный показ 111" id="110">
      <p:sldLst>
        <p:sld r:id="rId217"/>
        <p:sld r:id="rId218"/>
      </p:sldLst>
    </p:custShow>
    <p:custShow name="Произвольный показ 112" id="111">
      <p:sldLst>
        <p:sld r:id="rId219"/>
        <p:sld r:id="rId220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22B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5609" autoAdjust="0"/>
    <p:restoredTop sz="91768" autoAdjust="0"/>
  </p:normalViewPr>
  <p:slideViewPr>
    <p:cSldViewPr>
      <p:cViewPr>
        <p:scale>
          <a:sx n="80" d="100"/>
          <a:sy n="80" d="100"/>
        </p:scale>
        <p:origin x="-1464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E9D07-01CF-469B-9ACC-61D83D52746A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DEAB4-2E04-4EBE-9B8F-B2EF8BAD2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129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hyperlink" Target="http://images.yandex.ru/yandsearch?text=%D0%BE%D0%BB%D0%BE%D0%B2%D0%BE&amp;img_url=http://img0.liveinternet.ru/images/attach/c/2/73/236/73236540_metall_olovo.jpg&amp;pos=5&amp;rpt=simage" TargetMode="External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hyperlink" Target="//commons.wikimedia.org/wiki/File:Antimony-4.jpg?uselang=ru" TargetMode="External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://images.yandex.ru/yandsearch?p=1&amp;text=%D0%9F%D0%9E%D0%A0%D0%9E%D0%A8%D0%9E%D0%9A%20%D0%A1%D0%92%D0%98%D0%9D%D0%A6%D0%9E%D0%92%D0%9E%D0%93%D0%9E%20%D0%91%D0%9B%D0%95%D0%A1%D0%9A%D0%90&amp;noreask=1&amp;img_url=http://www.charla.ru/uploads/images/9/7/8/e/603/dc237ebc28.jpg&amp;pos=42&amp;rpt=simage&amp;lr=213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//commons.wikimedia.org/wiki/File:Tellurium_crystal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http://images.yandex.ru/yandsearch?p=6&amp;text=%D1%82%D0%B5%D0%BB%D0%BB%D1%83%D1%80%20%D0%97%D0%95%D0%9C%D0%9B%D0%AF&amp;noreask=1&amp;img_url=http://www.retech-energy.com/images/earth.jpg&amp;pos=192&amp;rpt=simage&amp;lr=213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hyperlink" Target="http://images.yandex.ru/yandsearch?text=%D0%BF%D0%B0%D1%80%D1%8B%20%D0%B9%D0%BE%D0%B4%D0%B0&amp;img_url=http://chemistry-chemists.com/N5_2011/U11/iodine_vapor-2.JPG&amp;pos=0&amp;rpt=simag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7.jpeg"/><Relationship Id="rId4" Type="http://schemas.openxmlformats.org/officeDocument/2006/relationships/hyperlink" Target="//upload.wikimedia.org/wikipedia/commons/2/28/John_William_Strutt.jpg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1.jpeg"/><Relationship Id="rId2" Type="http://schemas.openxmlformats.org/officeDocument/2006/relationships/hyperlink" Target="//commons.wikimedia.org/wiki/File:Cesium.jpg?uselang=r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//commons.wikimedia.org/wiki/File:Gustav_Robert_Kirchhoff.jpg?uselang=ru" TargetMode="External"/><Relationship Id="rId5" Type="http://schemas.openxmlformats.org/officeDocument/2006/relationships/image" Target="../media/image160.jpeg"/><Relationship Id="rId4" Type="http://schemas.openxmlformats.org/officeDocument/2006/relationships/hyperlink" Target="//commons.wikimedia.org/wiki/File:Robert_Bunsen.jpg?uselang=ru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//commons.wikimedia.org/wiki/File:Coal.jpg?uselang=ru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4.jpeg"/><Relationship Id="rId2" Type="http://schemas.openxmlformats.org/officeDocument/2006/relationships/hyperlink" Target="//commons.wikimedia.org/wiki/File:Barium2.jpg?uselang=r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//commons.wikimedia.org/wiki/File:Gahn_Johan_Gottlieb.jpg?uselang=ru" TargetMode="External"/><Relationship Id="rId5" Type="http://schemas.openxmlformats.org/officeDocument/2006/relationships/image" Target="../media/image73.png"/><Relationship Id="rId4" Type="http://schemas.openxmlformats.org/officeDocument/2006/relationships/hyperlink" Target="//commons.wikimedia.org/wiki/File:Carl_Wilhelm_Scheele_from_Familj-Journalen1874.png?uselang=ru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hyperlink" Target="http://images.yandex.ru/yandsearch?text=%D1%82%D1%8F%D0%B6%D0%B5%D0%BB%D1%8B%D0%B9&amp;noreask=1&amp;img_url=http://kp.ru/f/12/image/04/40/2774004.jpg&amp;pos=0&amp;rpt=simage&amp;lr=213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hyperlink" Target="//commons.wikimedia.org/wiki/File:Lanthanum-2.jpg?uselang=r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7.jpeg"/><Relationship Id="rId4" Type="http://schemas.openxmlformats.org/officeDocument/2006/relationships/hyperlink" Target="//upload.wikimedia.org/wikipedia/ru/2/2a/Jons_Jacob_Berzelius.jpg" TargetMode="Externa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1.jpeg"/><Relationship Id="rId2" Type="http://schemas.openxmlformats.org/officeDocument/2006/relationships/hyperlink" Target="//upload.wikimedia.org/wikipedia/commons/a/af/Hafnium_ebeam_remelted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u.jazz.openfun.org/wiki/%D0%A4%D0%B0%D0%B9%D0%BB:Dirk_Coster.jpg" TargetMode="External"/><Relationship Id="rId5" Type="http://schemas.openxmlformats.org/officeDocument/2006/relationships/image" Target="../media/image170.jpeg"/><Relationship Id="rId4" Type="http://schemas.openxmlformats.org/officeDocument/2006/relationships/hyperlink" Target="http://ru.jazz.openfun.org/wiki/%D0%A4%D0%B0%D0%B9%D0%BB:George_de_Hevesy.jpg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hyperlink" Target="//commons.wikimedia.org/wiki/File:Copenhagen_Collage.jpg?uselang=ru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hyperlink" Target="//commons.wikimedia.org/wiki/File:Tantalum_single_crystal_and_1cm3_cube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hyperlink" Target="//commons.wikimedia.org/wiki/File:Poseidon_sculpture_Copenhagen_2005.jpg?uselang=ru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hyperlink" Target="//commons.wikimedia.org/wiki/File:Wolfram_evaporated_crystals_and_1cm3_cube.jpg?uselang=r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hyperlink" Target="//commons.wikimedia.org/wiki/File:Carl_Wilhelm_Scheele_from_Familj-Journalen1874.png?uselang=ru" TargetMode="Externa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hyperlink" Target="//commons.wikimedia.org/wiki/File:Rhenium_single_crystal_bar_and_1cm3_cube.jpg?uselang=r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hyperlink" Target="//commons.wikimedia.org/wiki/File:Rheinland_1905.png?uselang=r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hyperlink" Target="//commons.wikimedia.org/wiki/File:Osmium-crystals_2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hyperlink" Target="//commons.wikimedia.org/wiki/File:Iridium-2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hyperlink" Target="http://images.yandex.ru/yandsearch?text=%D1%80%D0%B0%D0%B4%D1%83%D0%B3%D0%B0%20%D0%BA%D0%B0%D1%80%D1%82%D0%B8%D0%BD%D0%BA%D0%B8&amp;img_url=http://www.symbolsbook.ru/images/R/Rainbow.jpg&amp;pos=8&amp;rpt=simage" TargetMode="Externa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//commons.wikimedia.org/wiki/File:Platinum_crystals.jpg?uselang=ru" TargetMode="Externa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hyperlink" Target="//commons.wikimedia.org/wiki/File:Au_crystals1.jpg?uselang=ru" TargetMode="Externa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hyperlink" Target="http://img-fotki.yandex.ru/get/4308/olexx2005.21/0_4b7d7_f6bcf6fc_XL.jpg" TargetMode="Externa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hyperlink" Target="http://www.book-cook.net/img/2010/02/02/4b6877cd677dd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9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hyperlink" Target="http://photosed.net/data/media/91/Luchi.jpg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2.jpeg"/><Relationship Id="rId2" Type="http://schemas.openxmlformats.org/officeDocument/2006/relationships/hyperlink" Target="//upload.wikimedia.org/wikipedia/commons/b/bb/Radium226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//commons.wikimedia.org/wiki/File:Curie-nobel-portrait-2-600.jpg?uselang=ru" TargetMode="External"/><Relationship Id="rId5" Type="http://schemas.openxmlformats.org/officeDocument/2006/relationships/image" Target="../media/image211.jpeg"/><Relationship Id="rId4" Type="http://schemas.openxmlformats.org/officeDocument/2006/relationships/hyperlink" Target="//commons.wikimedia.org/wiki/File:Pierrecurie.jpg?uselang=ru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hyperlink" Target="http://photosed.net/data/media/91/Luchi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hyperlink" Target="http://www.aip.org/history/curie/images/photos/0507-matte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hyperlink" Target="http://img0.liveinternet.ru/images/attach/c/3/75/368/75368032_1.jpg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hyperlink" Target="//upload.wikimedia.org/wikipedia/ru/1/13/%D0%A4%D0%BB%D1%91%D1%80%D0%BE%D0%B2_%D0%93%D0%B5%D0%BE%D1%80%D0%B3%D0%B8%D0%B9_%D0%9D%D0%B8%D0%BA%D0%BE%D0%BB%D0%B0%D0%B5%D0%B2%D0%B8%D1%87.jpe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hyperlink" Target="//upload.wikimedia.org/wikipedia/commons/6/6a/Ernest_Rutherford.jpg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hyperlink" Target="//upload.wikimedia.org/wikipedia/ru/1/13/%D0%A4%D0%BB%D1%91%D1%80%D0%BE%D0%B2_%D0%93%D0%B5%D0%BE%D1%80%D0%B3%D0%B8%D0%B9_%D0%9D%D0%B8%D0%BA%D0%BE%D0%BB%D0%B0%D0%B5%D0%B2%D0%B8%D1%87.jpe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hyperlink" Target="//upload.wikimedia.org/wikipedia/commons/6/6f/Dubna.house_of_scientiests.jpg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Glenn_Seaborg_-_1964.jpg?uselang=ru" TargetMode="External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hyperlink" Target="//upload.wikimedia.org/wikipedia/commons/4/47/Glenn_Seaborg_-_1964.jpg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hyperlink" Target="//commons.wikimedia.org/wiki/File:Yuri_Oganesyan.png?uselang=r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hyperlink" Target="//upload.wikimedia.org/wikipedia/commons/6/6d/Niels_Bohr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Glenn_Seaborg_-_1964.jpg?uselang=ru" TargetMode="External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hyperlink" Target="//upload.wikimedia.org/wikipedia/commons/5/5b/GSI-Darmstadt-S%C3%BCdbau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hyperlink" Target="//upload.wikimedia.org/wikipedia/commons/7/76/Lise_Meitner12.jpg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9.gi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hyperlink" Target="//commons.wikimedia.org/wiki/File:Ceres_optimized.jpg?uselang=r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1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gif"/><Relationship Id="rId2" Type="http://schemas.openxmlformats.org/officeDocument/2006/relationships/hyperlink" Target="//upload.wikimedia.org/wikipedia/commons/1/10/RR5110-0051R.gi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5.jpeg"/><Relationship Id="rId4" Type="http://schemas.openxmlformats.org/officeDocument/2006/relationships/hyperlink" Target="http://images.yandex.ru/yandsearch?text=%D0%BF%D1%80%D0%B0%D0%B7%D0%B5%D0%BE%D0%B4%D0%B8%D0%BC&amp;noreask=1&amp;img_url=http://chemistry-chemists.com/N3_2012/U3/img/Praseodymium_Flouride.jpg&amp;pos=29&amp;rpt=simage&amp;lr=213" TargetMode="Externa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gif"/><Relationship Id="rId2" Type="http://schemas.openxmlformats.org/officeDocument/2006/relationships/hyperlink" Target="//upload.wikimedia.org/wikipedia/commons/1/10/RR5110-0051R.gi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hyperlink" Target="//commons.wikimedia.org/wiki/File:Heinrich_fueger_1817_prometheus_brings_fire_to_mankind.jpg?uselang=ru" TargetMode="Externa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Lecoq_de_Boisbaudran.jpg?uselang=ru" TargetMode="External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1.jpeg"/><Relationship Id="rId5" Type="http://schemas.openxmlformats.org/officeDocument/2006/relationships/hyperlink" Target="//commons.wikimedia.org/wiki/File:Jean_de_La_Fontaine.jpg?uselang=ru" TargetMode="External"/><Relationship Id="rId4" Type="http://schemas.openxmlformats.org/officeDocument/2006/relationships/image" Target="../media/image240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hyperlink" Target="//commons.wikimedia.org/wiki/File:Europe_(orthographic_projection).svg?uselang=ru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hyperlink" Target="//commons.wikimedia.org/wiki/File:Johan_Gadolin.jpg?uselang=ru" TargetMode="Externa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hyperlink" Target="//commons.wikimedia.org/wiki/File:Stockholm_Montage.png?uselang=ru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hyperlink" Target="http://ru.wikipedia.org/wiki/%D0%A4%D0%B0%D0%B9%D0%BB:Thule1.jpg" TargetMode="Externa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hyperlink" Target="http://images.yandex.ru/yandsearch?text=%D0%9B%D0%AE%D0%A2%D0%95%D0%A6%D0%98%D0%99&amp;noreask=1&amp;img_url=http://s.imhonet.ru/element/66x100/3f/1a/3f1ad89db13e4810b8cbb3165d94f907.jpg&amp;pos=16&amp;rpt=simage&amp;lr=213" TargetMode="Externa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hyperlink" Target="http://ru.wikipedia.org/wiki/%D0%A4%D0%B0%D0%B9%D0%BB:%D0%A2%D0%BE%D1%80%D0%B8%D0%B9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8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hyperlink" Target="//commons.wikimedia.org/wiki/File:Thor.jpg?uselang=ru" TargetMode="Externa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hyperlink" Target="//commons.wikimedia.org/wiki/File:Kazimierz_Fajans.jpg?uselang=r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5.jpe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hyperlink" Target="//commons.wikimedia.org/wiki/File:UraniumUSGOV.jpg?uselang=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8.jpeg"/><Relationship Id="rId4" Type="http://schemas.openxmlformats.org/officeDocument/2006/relationships/hyperlink" Target="//commons.wikimedia.org/wiki/File:Martin_Heinrich_Klaproth.jpg?uselang=ru" TargetMode="Externa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7" Type="http://schemas.openxmlformats.org/officeDocument/2006/relationships/image" Target="../media/image272.jpeg"/><Relationship Id="rId2" Type="http://schemas.openxmlformats.org/officeDocument/2006/relationships/hyperlink" Target="//commons.wikimedia.org/wiki/File:Philip_Hauge_Abelson.jpg?uselang=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//commons.wikimedia.org/wiki/File:Neptunium2.jpg?uselang=ru" TargetMode="External"/><Relationship Id="rId5" Type="http://schemas.openxmlformats.org/officeDocument/2006/relationships/image" Target="../media/image271.jpeg"/><Relationship Id="rId4" Type="http://schemas.openxmlformats.org/officeDocument/2006/relationships/hyperlink" Target="http://ru.wikipedia.org/wiki/%D0%A4%D0%B0%D0%B9%D0%BB:%D0%9C%D0%B0%D0%BA%D0%BC%D0%B8%D0%BB%D0%BB%D0%B0%D0%BD,_%D0%AD%D0%B4%D0%B2%D0%B8%D0%BD_%D0%9C%D0%B0%D1%82%D1%82%D0%B8%D1%81%D0%BE%D0%BD.jpg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hyperlink" Target="//commons.wikimedia.org/wiki/File:Neptune_Full.jpg?uselang=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hyperlink" Target="//commons.wikimedia.org/wiki/File:Plutonium3.jpg?uselang=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0.jpeg"/><Relationship Id="rId4" Type="http://schemas.openxmlformats.org/officeDocument/2006/relationships/hyperlink" Target="//commons.wikimedia.org/wiki/File:Glenn_Seaborg_-_1964.jpg?uselang=ru" TargetMode="Externa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hyperlink" Target="//commons.wikimedia.org/wiki/File:Mars_Hubble.jpg?uselang=ru" TargetMode="Externa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hyperlink" Target="//commons.wikimedia.org/wiki/File:Glenn_Seaborg_-_1964.jpg?uselang=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7.jpeg"/><Relationship Id="rId4" Type="http://schemas.openxmlformats.org/officeDocument/2006/relationships/hyperlink" Target="//commons.wikimedia.org/wiki/File:Americium_microscope.jpg?uselang=ru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hyperlink" Target="//commons.wikimedia.org/wiki/File:Americas_(orthographic_projection).svg?uselang=ru" TargetMode="Externa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hyperlink" Target="http://ru.wikipedia.org/wiki/%D0%A4%D0%B0%D0%B9%D0%BB:%D0%9A%D1%8E%D1%80%D0%B8%D0%B9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6.jpeg"/><Relationship Id="rId4" Type="http://schemas.openxmlformats.org/officeDocument/2006/relationships/hyperlink" Target="//commons.wikimedia.org/wiki/File:Glenn_Seaborg_-_1964.jpg?uselang=ru" TargetMode="Externa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hyperlink" Target="//commons.wikimedia.org/wiki/File:Pierrecurie.jpg?uselang=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hyperlink" Target="//commons.wikimedia.org/wiki/File:Curie-nobel-portrait-2-600.jpg?uselang=ru" TargetMode="Externa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hyperlink" Target="//commons.wikimedia.org/wiki/File:Berkelium_metal.jpg?uselang=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6.jpeg"/><Relationship Id="rId4" Type="http://schemas.openxmlformats.org/officeDocument/2006/relationships/hyperlink" Target="//commons.wikimedia.org/wiki/File:Glenn_Seaborg_-_1964.jpg?uselang=ru" TargetMode="Externa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hyperlink" Target="//commons.wikimedia.org/wiki/File:Californium.jpg?uselang=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6.jpeg"/><Relationship Id="rId4" Type="http://schemas.openxmlformats.org/officeDocument/2006/relationships/hyperlink" Target="//commons.wikimedia.org/wiki/File:Glenn_Seaborg_-_1964.jpg?uselang=ru" TargetMode="Externa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hyperlink" Target="//commons.wikimedia.org/wiki/File:South_Hall--UC_Berkeley--Panoramic.jpg?uselang=r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hyperlink" Target="//commons.wikimedia.org/wiki/File:Einsteinium.jpg?uselang=ru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6.jpeg"/><Relationship Id="rId4" Type="http://schemas.openxmlformats.org/officeDocument/2006/relationships/hyperlink" Target="//commons.wikimedia.org/wiki/File:Glenn_Seaborg_-_1964.jpg?uselang=ru" TargetMode="Externa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hyperlink" Target="//commons.wikimedia.org/wiki/File:Einstein_1921_by_F_Schmutzer.jpg?uselang=ru" TargetMode="Externa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hyperlink" Target="//commons.wikimedia.org/wiki/File:Albert_Ghiorso_ca_1970.jpg?uselang=r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7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hyperlink" Target="//commons.wikimedia.org/wiki/File:Enrico_Fermi_1943-49.jpg?uselang=ru" TargetMode="Externa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hyperlink" Target="//commons.wikimedia.org/wiki/File:DIMendeleevCab.jpg?uselang=ru" TargetMode="Externa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hyperlink" Target="//commons.wikimedia.org/wiki/File:AlfredNobel_adjusted.jpg?uselang=ru" TargetMode="Externa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hyperlink" Target="http://ru.wikipedia.org/wiki/%D0%A4%D0%B0%D0%B9%D0%BB:%D0%A4%D0%BB%D1%91%D1%80%D0%BE%D0%B2_%D0%93%D0%B5%D0%BE%D1%80%D0%B3%D0%B8%D0%B9_%D0%9D%D0%B8%D0%BA%D0%BE%D0%BB%D0%B0%D0%B5%D0%B2%D0%B8%D1%87.jpe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1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hyperlink" Target="//commons.wikimedia.org/wiki/File:Ernest_Orlando_Lawrence.jpg?uselang=r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images.yandex.ru/yandsearch?text=%D1%81%D0%BE%D0%B4%D0%B0%20%D0%BA%D0%B0%D1%80%D1%82%D0%B8%D0%BD%D0%BA%D0%B0&amp;img_url=http://t1.ftcdn.net/jpg/00/16/04/44/110_F_16044470_Z6AHNqZezWBIRBeqqC8NoXiYtUpDMabl.jpg&amp;pos=0&amp;rpt=simage&amp;lr=213&amp;noreask=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//upload.wikimedia.org/wikipedia/commons/4/44/Magnesium_element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commons.wikimedia.org/wiki/File:Magnesite.jpg?uselang=ru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commons.wikimedia.org/wiki/File:Alum.jpg?uselang=r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images.yandex.ru/yandsearch?text=%D0%B3%D0%BE%D1%80%D0%B0&amp;noreask=1&amp;img_url=http://img0.liveinternet.ru/images/foto/b/0/apps/1/95/1095452_fudzi1.jpg&amp;pos=1&amp;rpt=simage&amp;lr=21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images.yandex.ru/yandsearch?p=1&amp;text=%D1%81%D0%BC%D0%BE%D0%BB%D0%B0&amp;noreask=1&amp;img_url=http://img-fotki.yandex.ru/get/3411/shef007.10/0_7d3a_e9913a5a_XL.jpg&amp;pos=48&amp;rpt=simage&amp;lr=213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6/Carl_Wilhelm_Scheele_from_Familj-Journalen1874.pn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commons.wikimedia.org/wiki/File:Dwarf_cavendish_leaf.JPG?uselang=ru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1%81%D0%BE%D0%BB%D0%B8%20%D1%85%D1%80%D0%BE%D0%BC%D0%B0%D1%82%20%D0%BA%D0%B0%D0%BB%D0%B8%D1%8F&amp;img_url=http://img.search.com/thumb/2/23/Potassium_dichromate.jpg/200px-Potassium_dichromate.jpg&amp;pos=9&amp;rpt=simage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hyperlink" Target="http://images.yandex.ru/yandsearch?text=%D1%81%D0%BE%D0%BB%D0%B8%20%D1%85%D1%80%D0%BE%D0%BC%D0%B0&amp;noreask=1&amp;img_url=http://userserve-ak.last.fm/serve/34s/4339942.jpg&amp;pos=17&amp;rpt=simage&amp;lr=213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ages.yandex.ru/yandsearch?p=4&amp;text=%D1%81%D0%BE%D0%BB%D0%B8%20%D1%85%D1%80%D0%BE%D0%BC%D0%B0&amp;noreask=1&amp;img_url=http://www.iranbentonite.com/showpic.php?w=120&amp;dir=product/image&amp;pic=104&amp;pos=132&amp;rpt=simage&amp;lr=213" TargetMode="External"/><Relationship Id="rId11" Type="http://schemas.openxmlformats.org/officeDocument/2006/relationships/image" Target="../media/image72.jpeg"/><Relationship Id="rId5" Type="http://schemas.openxmlformats.org/officeDocument/2006/relationships/image" Target="../media/image69.jpeg"/><Relationship Id="rId10" Type="http://schemas.openxmlformats.org/officeDocument/2006/relationships/hyperlink" Target="http://images.yandex.ru/yandsearch?p=10&amp;text=%D1%81%D0%BE%D0%BB%D0%B8%20%D1%85%D1%80%D0%BE%D0%BC%D0%B0&amp;noreask=1&amp;img_url=http://www.payer.de/mahavamsa/chronik2834.jpg&amp;pos=309&amp;rpt=simage&amp;lr=213" TargetMode="External"/><Relationship Id="rId4" Type="http://schemas.openxmlformats.org/officeDocument/2006/relationships/hyperlink" Target="http://images.yandex.ru/yandsearch?text=%D1%81%D0%BE%D0%BB%D0%B8%20%D1%85%D1%80%D0%BE%D0%BC%D0%B0&amp;noreask=1&amp;img_url=http://chemistry-chemists.com/N3_2012/U3/img/Chromium-III-2.jpg&amp;pos=9&amp;rpt=simage&amp;lr=213" TargetMode="External"/><Relationship Id="rId9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images.yandex.ru/yandsearch?p=1&amp;text=%D0%BC%D0%B0%D1%80%D0%B3%D0%B0%D0%BD%D0%B5%D1%86%20%D0%BA%D0%B0%D1%80%D1%82%D0%B8%D0%BD%D0%BA%D0%B0&amp;noreask=1&amp;img_url=http://www.kz.all.biz/img/kz/catalog/small/12614.jpeg&amp;pos=51&amp;rpt=simage&amp;lr=213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upload.wikimedia.org/wikipedia/commons/a/ad/Iron_electrolytic_and_1cm3_cube.jpg" TargetMode="Externa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images.yandex.ru/yandsearch?text=%D0%BD%D0%B8%D0%BA%D0%B5%D0%BB%D1%8C&amp;noreask=1&amp;img_url=http://m1.bfm.ru/news/currentnew/2012/01/24/nornik1.jpg&amp;pos=17&amp;rpt=simage&amp;lr=213" TargetMode="Externa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upload.wikimedia.org/wikipedia/commons/1/14/Cuivre_Michigan.jpg" TargetMode="Externa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//commons.wikimedia.org/wiki/File:Arsen_1a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images.yandex.ru/yandsearch?p=1&amp;text=%D0%9A%D0%A0%D0%AB%D0%A1%D0%AB&amp;noreask=1&amp;img_url=http://www.msunews.ru/files/2006/12/15/2134/full.jpg&amp;pos=54&amp;rpt=simage&amp;lr=213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upload.wikimedia.org/wikipedia/commons/b/bd/Brom_amp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images.yandex.ru/yandsearch?p=2&amp;text=%D0%97%D0%9B%D0%9E%D0%92%D0%9E%D0%9D%D0%AC%D0%95&amp;noreask=1&amp;img_url=http://edmontonbbb.com/images/stinks-square1.jpg&amp;pos=83&amp;rpt=simage&amp;lr=213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2/William_Ramsay_working.jpg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f/fe/Gustav_Robert_Kirchhoff.jpg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images.yandex.ru/yandsearch?text=%D0%BA%D1%80%D0%B0%D1%81%D0%BD%D0%B0%D1%8F%20%D0%BB%D0%B8%D0%BD%D0%B8%D1%8F%20%D1%81%D0%BF%D0%B5%D0%BA%D1%82%D1%80%D0%B0%20%D1%80%D1%83%D0%B1%D0%B8%D0%B4%D0%B8%D1%8F&amp;noreask=1&amp;img_url=http://www.alhimikov.net/otkritie_elementov/foto/spektr.jpg&amp;pos=0&amp;rpt=simage&amp;lr=213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commons.wikimedia.org/wiki/File:Yttrium_sublimed_dendritic_and_1cm3_cube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commons.wikimedia.org/wiki/File:Zirconium_crystal_bar_and_1cm3_cube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6/Carl_Wilhelm_Scheele_from_Familj-Journalen1874.png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D0%A1%D0%92%D0%98%D0%9D%D0%A6%D0%9E%D0%92%D0%90%D0%AF%20%D0%91%D0%9B%D0%95%D0%A1%D0%9A&amp;img_url=http://kz.all.biz/img/kz/catalog/small/80987.jpeg&amp;pos=0&amp;rpt=simage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1/Segre.jpg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hyperlink" Target="http://commons.wikimedia.org/wiki/File:Ruthenium_crystals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commons.wikimedia.org/w/index.php?title=File:Russian_Federation_(orthographic_projection).svg&amp;filetimestamp=20110326173651&amp;uselang=r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yandex.ru/yandsearch?p=3&amp;text=%D0%B1%D0%B5%D1%80%D0%B8%D0%BB%D0%BB&amp;noreask=1&amp;img_url=http://astromantras.free.fr/img/signe/BERYL.jpg&amp;pos=90&amp;rpt=simage&amp;lr=213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commons.wikimedia.org/wiki/File:Rhodium_powder_pressed_melted.jpg?uselang=r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jpeg"/><Relationship Id="rId4" Type="http://schemas.openxmlformats.org/officeDocument/2006/relationships/hyperlink" Target="//commons.wikimedia.org/wiki/File:Wollaston_William_Hyde_Jackson_color.jpg?uselang=ru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//commons.wikimedia.org/wiki/File:Wollaston_William_Hyde_Jackson_color.jpg?uselang=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Friedrich_Strohmeyer.jpg?uselang=ru" TargetMode="External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//commons.wikimedia.org/wiki/File:Reich_Ferdinand.jpg?uselang=r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3.jpeg"/><Relationship Id="rId4" Type="http://schemas.openxmlformats.org/officeDocument/2006/relationships/image" Target="../media/image142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://images.yandex.ru/yandsearch?text=%D0%B8%D0%BD%D0%B4%D0%B8%D0%B3%D0%BE%20%D1%86%D0%B2%D0%B5%D1%82&amp;noreask=1&amp;img_url=http://www.sanabis.ru/sanabis/color_collage/blue-violet/indigo.jpg&amp;pos=19&amp;rpt=simage&amp;lr=21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ПЕРИОДИЧЕСКАЯ   СИСТЕМА   ХИМИЧЕСКИХ   ЭЛЕМЕНТОВ   Д.И. МЕНДЕЛЕЕВА</a:t>
            </a:r>
            <a:endParaRPr lang="ru-RU" sz="1800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5022027"/>
              </p:ext>
            </p:extLst>
          </p:nvPr>
        </p:nvGraphicFramePr>
        <p:xfrm>
          <a:off x="571472" y="617372"/>
          <a:ext cx="8219254" cy="4640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014"/>
                <a:gridCol w="773124"/>
                <a:gridCol w="773124"/>
                <a:gridCol w="773124"/>
                <a:gridCol w="773124"/>
                <a:gridCol w="773124"/>
                <a:gridCol w="773124"/>
                <a:gridCol w="773124"/>
                <a:gridCol w="773124"/>
                <a:gridCol w="773124"/>
                <a:gridCol w="773124"/>
              </a:tblGrid>
              <a:tr h="311298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III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IV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VII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VIII</a:t>
                      </a:r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274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0&amp;return=true"/>
                        </a:rPr>
                        <a:t>1  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0&amp;return=true"/>
                        </a:rPr>
                        <a:t>  H</a:t>
                      </a:r>
                      <a:endParaRPr lang="ru-RU" sz="20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&amp;return=true"/>
                        </a:rPr>
                        <a:t>2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&amp;return=true"/>
                        </a:rPr>
                        <a:t>  He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4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&amp;return=true"/>
                        </a:rPr>
                        <a:t>3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&amp;return=true"/>
                        </a:rPr>
                        <a:t>  Li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&amp;return=true"/>
                        </a:rPr>
                        <a:t>4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&amp;return=true"/>
                        </a:rPr>
                        <a:t>  Be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&amp;return=true"/>
                        </a:rPr>
                        <a:t>5 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&amp;return=true"/>
                        </a:rPr>
                        <a:t>  B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&amp;return=true"/>
                        </a:rPr>
                        <a:t>6 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&amp;return=true"/>
                        </a:rPr>
                        <a:t>  C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&amp;return=true"/>
                        </a:rPr>
                        <a:t>7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&amp;return=true"/>
                        </a:rPr>
                        <a:t>  N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&amp;return=true"/>
                        </a:rPr>
                        <a:t>8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&amp;return=true"/>
                        </a:rPr>
                        <a:t>  O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&amp;return=true"/>
                        </a:rPr>
                        <a:t>9 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&amp;return=true"/>
                        </a:rPr>
                        <a:t>  F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9&amp;return=true"/>
                        </a:rPr>
                        <a:t>10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9&amp;return=true"/>
                        </a:rPr>
                        <a:t>  Ne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4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III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0&amp;return=true"/>
                        </a:rPr>
                        <a:t>11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0&amp;return=true"/>
                        </a:rPr>
                        <a:t>  Na 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1&amp;return=true"/>
                        </a:rPr>
                        <a:t>12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1&amp;return=true"/>
                        </a:rPr>
                        <a:t>  Mg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3&amp;return=true"/>
                        </a:rPr>
                        <a:t>13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3&amp;return=true"/>
                        </a:rPr>
                        <a:t>  Al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4&amp;return=true"/>
                        </a:rPr>
                        <a:t>14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4&amp;return=true"/>
                        </a:rPr>
                        <a:t>  Si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5&amp;return=true"/>
                        </a:rPr>
                        <a:t>15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5&amp;return=true"/>
                        </a:rPr>
                        <a:t>  P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6&amp;return=true"/>
                        </a:rPr>
                        <a:t>16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6&amp;return=true"/>
                        </a:rPr>
                        <a:t>  S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7&amp;return=true"/>
                        </a:rPr>
                        <a:t>17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7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7&amp;return=true"/>
                        </a:rPr>
                        <a:t>Cl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8&amp;return=true"/>
                        </a:rPr>
                        <a:t>18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8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8&amp;return=true"/>
                        </a:rPr>
                        <a:t>Ar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4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IV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9&amp;return=true"/>
                        </a:rPr>
                        <a:t>19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9&amp;return=true"/>
                        </a:rPr>
                        <a:t> 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19&amp;return=true"/>
                        </a:rPr>
                        <a:t>K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0&amp;return=true"/>
                        </a:rPr>
                        <a:t>20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0&amp;return=true"/>
                        </a:rPr>
                        <a:t>  Ca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1&amp;return=true"/>
                        </a:rPr>
                        <a:t>21  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1&amp;return=true"/>
                        </a:rPr>
                        <a:t>Sc</a:t>
                      </a:r>
                      <a:endParaRPr lang="ru-RU" sz="20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2&amp;return=true"/>
                        </a:rPr>
                        <a:t>22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2&amp;return=true"/>
                        </a:rPr>
                        <a:t>  Ti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3&amp;return=true"/>
                        </a:rPr>
                        <a:t>23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3&amp;return=true"/>
                        </a:rPr>
                        <a:t>  V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4&amp;return=true"/>
                        </a:rPr>
                        <a:t>24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4&amp;return=true"/>
                        </a:rPr>
                        <a:t>  Cr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5&amp;return=true"/>
                        </a:rPr>
                        <a:t>25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5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5&amp;return=true"/>
                        </a:rPr>
                        <a:t>Mn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6&amp;return=true"/>
                        </a:rPr>
                        <a:t>26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6&amp;return=true"/>
                        </a:rPr>
                        <a:t>  Fe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7&amp;return=true"/>
                        </a:rPr>
                        <a:t>27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7&amp;return=true"/>
                        </a:rPr>
                        <a:t>  Co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8&amp;return=true"/>
                        </a:rPr>
                        <a:t>28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8&amp;return=true"/>
                        </a:rPr>
                        <a:t>  Ni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7445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9&amp;return=true"/>
                        </a:rPr>
                        <a:t>29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29&amp;return=true"/>
                        </a:rPr>
                        <a:t>  Cu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0&amp;return=true"/>
                        </a:rPr>
                        <a:t>30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0&amp;return=true"/>
                        </a:rPr>
                        <a:t>  Zn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1&amp;return=true"/>
                        </a:rPr>
                        <a:t>31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1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1&amp;return=true"/>
                        </a:rPr>
                        <a:t>Ga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2&amp;return=true"/>
                        </a:rPr>
                        <a:t>32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2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2&amp;return=true"/>
                        </a:rPr>
                        <a:t>Ge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3&amp;return=true"/>
                        </a:rPr>
                        <a:t>33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3&amp;return=true"/>
                        </a:rPr>
                        <a:t>  As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4&amp;return=true"/>
                        </a:rPr>
                        <a:t>34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4&amp;return=true"/>
                        </a:rPr>
                        <a:t>  Se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5&amp;return=true"/>
                        </a:rPr>
                        <a:t>35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5&amp;return=true"/>
                        </a:rPr>
                        <a:t>  Br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6&amp;return=true"/>
                        </a:rPr>
                        <a:t>36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6&amp;return=true"/>
                        </a:rPr>
                        <a:t>  Kr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74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7&amp;return=true"/>
                        </a:rPr>
                        <a:t>37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7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7&amp;return=true"/>
                        </a:rPr>
                        <a:t>Rb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8&amp;return=true"/>
                        </a:rPr>
                        <a:t>38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8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8&amp;return=true"/>
                        </a:rPr>
                        <a:t>Sr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9&amp;return=true"/>
                        </a:rPr>
                        <a:t>39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39&amp;return=true"/>
                        </a:rPr>
                        <a:t>  Y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1&amp;return=true"/>
                        </a:rPr>
                        <a:t>40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1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1&amp;return=true"/>
                        </a:rPr>
                        <a:t>Zr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2&amp;return=true"/>
                        </a:rPr>
                        <a:t>41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2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2&amp;return=true"/>
                        </a:rPr>
                        <a:t>Nb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3&amp;return=true"/>
                        </a:rPr>
                        <a:t>42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3&amp;return=true"/>
                        </a:rPr>
                        <a:t>  Mo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4&amp;return=true"/>
                        </a:rPr>
                        <a:t>43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4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4&amp;return=true"/>
                        </a:rPr>
                        <a:t>Tc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5&amp;return=true"/>
                        </a:rPr>
                        <a:t>44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5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5&amp;return=true"/>
                        </a:rPr>
                        <a:t>Ru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7&amp;return=true"/>
                        </a:rPr>
                        <a:t>45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7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7&amp;return=true"/>
                        </a:rPr>
                        <a:t>Rh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ru-RU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8&amp;return=true"/>
                        </a:rPr>
                        <a:t>46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8&amp;return=true"/>
                        </a:rPr>
                        <a:t>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8&amp;return=true"/>
                        </a:rPr>
                        <a:t>Pd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7445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9&amp;return=true"/>
                        </a:rPr>
                        <a:t>47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49&amp;return=true"/>
                        </a:rPr>
                        <a:t> Ag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0&amp;return=true"/>
                        </a:rPr>
                        <a:t>48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0&amp;return=true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0&amp;return=true"/>
                        </a:rPr>
                        <a:t>Cd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1&amp;return=true"/>
                        </a:rPr>
                        <a:t>49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1&amp;return=true"/>
                        </a:rPr>
                        <a:t>  In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2&amp;return=true"/>
                        </a:rPr>
                        <a:t>50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2&amp;return=true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2&amp;return=true"/>
                        </a:rPr>
                        <a:t>Sn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3&amp;return=true"/>
                        </a:rPr>
                        <a:t>51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3&amp;return=true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3&amp;return=true"/>
                        </a:rPr>
                        <a:t>Sb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3&amp;return=true"/>
                        </a:rPr>
                        <a:t> 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4&amp;return=true"/>
                        </a:rPr>
                        <a:t>52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4&amp;return=true"/>
                        </a:rPr>
                        <a:t>  Te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5&amp;return=true"/>
                        </a:rPr>
                        <a:t>53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5&amp;return=true"/>
                        </a:rPr>
                        <a:t>  I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6&amp;return=true"/>
                        </a:rPr>
                        <a:t>54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6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6&amp;return=true"/>
                        </a:rPr>
                        <a:t>Xe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4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VI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7&amp;return=true"/>
                        </a:rPr>
                        <a:t>55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7&amp;return=true"/>
                        </a:rPr>
                        <a:t> Cs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8&amp;return=true"/>
                        </a:rPr>
                        <a:t>56 </a:t>
                      </a:r>
                      <a:r>
                        <a:rPr lang="ru-RU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8&amp;return=true"/>
                        </a:rPr>
                        <a:t>  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8&amp;return=true"/>
                        </a:rPr>
                        <a:t>Ba</a:t>
                      </a:r>
                      <a:endParaRPr lang="ru-RU" sz="20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9&amp;return=true"/>
                        </a:rPr>
                        <a:t>57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59&amp;return=true"/>
                        </a:rPr>
                        <a:t> La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0&amp;return=true"/>
                        </a:rPr>
                        <a:t>72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0&amp;return=true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0&amp;return=true"/>
                        </a:rPr>
                        <a:t>Hf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1&amp;return=true"/>
                        </a:rPr>
                        <a:t>73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1&amp;return=true"/>
                        </a:rPr>
                        <a:t> Ta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2&amp;return=true"/>
                        </a:rPr>
                        <a:t>74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2&amp;return=true"/>
                        </a:rPr>
                        <a:t>  W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3&amp;return=true"/>
                        </a:rPr>
                        <a:t>75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3&amp;return=true"/>
                        </a:rPr>
                        <a:t>  Re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4&amp;return=true"/>
                        </a:rPr>
                        <a:t>76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4&amp;return=true"/>
                        </a:rPr>
                        <a:t>  Os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5&amp;return=true"/>
                        </a:rPr>
                        <a:t>77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5&amp;return=true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5&amp;return=true"/>
                        </a:rPr>
                        <a:t>Ir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6&amp;return=true"/>
                        </a:rPr>
                        <a:t>78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6&amp;return=true"/>
                        </a:rPr>
                        <a:t>  Pt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7445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7&amp;return=true"/>
                        </a:rPr>
                        <a:t>79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7&amp;return=true"/>
                        </a:rPr>
                        <a:t> Au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8&amp;return=true"/>
                        </a:rPr>
                        <a:t>80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8&amp;return=true"/>
                        </a:rPr>
                        <a:t> Hg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None/>
                      </a:pPr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9&amp;return=true"/>
                        </a:rPr>
                        <a:t>81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9&amp;return=true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69&amp;return=true"/>
                        </a:rPr>
                        <a:t>Tl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0&amp;return=true"/>
                        </a:rPr>
                        <a:t>82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0&amp;return=true"/>
                        </a:rPr>
                        <a:t> 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0&amp;return=true"/>
                        </a:rPr>
                        <a:t>Pb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1&amp;return=true"/>
                        </a:rPr>
                        <a:t>83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1&amp;return=true"/>
                        </a:rPr>
                        <a:t>  Bi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2&amp;return=true"/>
                        </a:rPr>
                        <a:t>84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2&amp;return=true"/>
                        </a:rPr>
                        <a:t>  Po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3&amp;return=true"/>
                        </a:rPr>
                        <a:t>85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3&amp;return=true"/>
                        </a:rPr>
                        <a:t>  At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4&amp;return=true"/>
                        </a:rPr>
                        <a:t>86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4&amp;return=true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4&amp;return=true"/>
                        </a:rPr>
                        <a:t>Rn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74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VII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5&amp;return=true"/>
                        </a:rPr>
                        <a:t>87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5&amp;return=true"/>
                        </a:rPr>
                        <a:t>  Fr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6&amp;return=true"/>
                        </a:rPr>
                        <a:t>88 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6&amp;return=true"/>
                        </a:rPr>
                        <a:t> Ra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7&amp;return=true"/>
                        </a:rPr>
                        <a:t>89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7&amp;return=true"/>
                        </a:rPr>
                        <a:t>  Ac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8&amp;return=true"/>
                        </a:rPr>
                        <a:t>104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8&amp;return=true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8&amp;return=true"/>
                        </a:rPr>
                        <a:t>Rf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9&amp;return=true"/>
                        </a:rPr>
                        <a:t>105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79&amp;return=true"/>
                        </a:rPr>
                        <a:t>Db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0&amp;return=true"/>
                        </a:rPr>
                        <a:t>106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0&amp;return=true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0&amp;return=true"/>
                        </a:rPr>
                        <a:t>Sg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1&amp;return=true"/>
                        </a:rPr>
                        <a:t>107 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1&amp;return=true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1&amp;return=true"/>
                        </a:rPr>
                        <a:t>Bh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2&amp;return=true"/>
                        </a:rPr>
                        <a:t>108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2&amp;return=true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2&amp;return=true"/>
                        </a:rPr>
                        <a:t>Hn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3&amp;return=true"/>
                        </a:rPr>
                        <a:t>109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  <a:hlinkClick r:id="" action="ppaction://customshow?id=83&amp;return=true"/>
                        </a:rPr>
                        <a:t> Mt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145807"/>
              </p:ext>
            </p:extLst>
          </p:nvPr>
        </p:nvGraphicFramePr>
        <p:xfrm>
          <a:off x="142848" y="5429264"/>
          <a:ext cx="8858304" cy="997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  <a:gridCol w="632736"/>
              </a:tblGrid>
              <a:tr h="498636"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4&amp;return=true"/>
                        </a:rPr>
                        <a:t>58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4&amp;return=true"/>
                        </a:rPr>
                        <a:t>Ce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5&amp;return=true"/>
                        </a:rPr>
                        <a:t>59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5&amp;return=true"/>
                        </a:rPr>
                        <a:t>Pr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6&amp;return=true"/>
                        </a:rPr>
                        <a:t>60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6&amp;return=true"/>
                        </a:rPr>
                        <a:t>Nd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7&amp;return=true"/>
                        </a:rPr>
                        <a:t>61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7&amp;return=true"/>
                        </a:rPr>
                        <a:t>Pm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8&amp;return=true"/>
                        </a:rPr>
                        <a:t>62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8&amp;return=true"/>
                        </a:rPr>
                        <a:t>Sm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9&amp;return=true"/>
                        </a:rPr>
                        <a:t>63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89&amp;return=true"/>
                        </a:rPr>
                        <a:t>Eu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0&amp;return=true"/>
                        </a:rPr>
                        <a:t>64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0&amp;return=true"/>
                        </a:rPr>
                        <a:t>Gd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1&amp;return=true"/>
                        </a:rPr>
                        <a:t>65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1&amp;return=true"/>
                        </a:rPr>
                        <a:t>Tb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2&amp;return=true"/>
                        </a:rPr>
                        <a:t>66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2&amp;return=true"/>
                        </a:rPr>
                        <a:t>Dy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3&amp;return=true"/>
                        </a:rPr>
                        <a:t>67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3&amp;return=true"/>
                        </a:rPr>
                        <a:t>Ho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4&amp;return=true"/>
                        </a:rPr>
                        <a:t>68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4&amp;return=true"/>
                        </a:rPr>
                        <a:t>Er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5&amp;return=true"/>
                        </a:rPr>
                        <a:t>69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5&amp;return=true"/>
                        </a:rPr>
                        <a:t>Tm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6&amp;return=true"/>
                        </a:rPr>
                        <a:t>70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6&amp;return=true"/>
                        </a:rPr>
                        <a:t>Yb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7&amp;return=true"/>
                        </a:rPr>
                        <a:t>71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7&amp;return=true"/>
                        </a:rPr>
                        <a:t>Lu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98636"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8&amp;return=true"/>
                        </a:rPr>
                        <a:t>90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8&amp;return=true"/>
                        </a:rPr>
                        <a:t>Th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9&amp;return=true"/>
                        </a:rPr>
                        <a:t>91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99&amp;return=true"/>
                        </a:rPr>
                        <a:t>Pa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0&amp;return=true"/>
                        </a:rPr>
                        <a:t>92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0&amp;return=true"/>
                        </a:rPr>
                        <a:t> U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1&amp;return=true"/>
                        </a:rPr>
                        <a:t>93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1&amp;return=true"/>
                        </a:rPr>
                        <a:t>Np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2&amp;return=true"/>
                        </a:rPr>
                        <a:t>94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2&amp;return=true"/>
                        </a:rPr>
                        <a:t>Pu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3&amp;return=true"/>
                        </a:rPr>
                        <a:t>95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3&amp;return=true"/>
                        </a:rPr>
                        <a:t>Am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4&amp;return=true"/>
                        </a:rPr>
                        <a:t>96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4&amp;return=true"/>
                        </a:rPr>
                        <a:t>Cm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5&amp;return=true"/>
                        </a:rPr>
                        <a:t>97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5&amp;return=true"/>
                        </a:rPr>
                        <a:t>Bk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6&amp;return=true"/>
                        </a:rPr>
                        <a:t>98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6&amp;return=true"/>
                        </a:rPr>
                        <a:t>Cf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7&amp;return=true"/>
                        </a:rPr>
                        <a:t>99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7&amp;return=true"/>
                        </a:rPr>
                        <a:t>Es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8&amp;return=true"/>
                        </a:rPr>
                        <a:t>100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8&amp;return=true"/>
                        </a:rPr>
                        <a:t>Fm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9&amp;return=true"/>
                        </a:rPr>
                        <a:t>101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09&amp;return=true"/>
                        </a:rPr>
                        <a:t>Md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10&amp;return=true"/>
                        </a:rPr>
                        <a:t>102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10&amp;return=true"/>
                        </a:rPr>
                        <a:t>No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11&amp;return=true"/>
                        </a:rPr>
                        <a:t>103</a:t>
                      </a: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" action="ppaction://customshow?id=111&amp;return=true"/>
                        </a:rPr>
                        <a:t>Lr</a:t>
                      </a:r>
                      <a:endParaRPr lang="ru-RU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БОР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243" name="Текст 4"/>
          <p:cNvSpPr>
            <a:spLocks noGrp="1"/>
          </p:cNvSpPr>
          <p:nvPr>
            <p:ph type="body" idx="1"/>
          </p:nvPr>
        </p:nvSpPr>
        <p:spPr>
          <a:xfrm>
            <a:off x="457200" y="2565400"/>
            <a:ext cx="4040188" cy="3959225"/>
          </a:xfrm>
        </p:spPr>
        <p:txBody>
          <a:bodyPr/>
          <a:lstStyle/>
          <a:p>
            <a:r>
              <a:rPr lang="ru-RU" dirty="0" smtClean="0"/>
              <a:t> ОТКРЫТ   В   </a:t>
            </a:r>
            <a:r>
              <a:rPr lang="ru-RU" sz="4000" dirty="0" smtClean="0"/>
              <a:t>1808</a:t>
            </a:r>
            <a:r>
              <a:rPr lang="ru-RU" dirty="0" smtClean="0"/>
              <a:t>   ГОДУ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0244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7276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Французские химики</a:t>
            </a:r>
          </a:p>
          <a:p>
            <a:pPr algn="ctr"/>
            <a:r>
              <a:rPr lang="ru-RU" dirty="0" err="1" smtClean="0"/>
              <a:t>Жозеф</a:t>
            </a:r>
            <a:r>
              <a:rPr lang="ru-RU" dirty="0" smtClean="0"/>
              <a:t> Луи Гей-Люссак</a:t>
            </a:r>
          </a:p>
          <a:p>
            <a:pPr algn="ctr"/>
            <a:r>
              <a:rPr lang="ru-RU" dirty="0" smtClean="0"/>
              <a:t>Луи Жак </a:t>
            </a:r>
            <a:r>
              <a:rPr lang="ru-RU" dirty="0" err="1" smtClean="0"/>
              <a:t>Тенар</a:t>
            </a:r>
            <a:r>
              <a:rPr lang="ru-RU" dirty="0" smtClean="0"/>
              <a:t> </a:t>
            </a:r>
          </a:p>
        </p:txBody>
      </p:sp>
      <p:pic>
        <p:nvPicPr>
          <p:cNvPr id="1024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6100" y="3789363"/>
            <a:ext cx="2232025" cy="2670175"/>
          </a:xfrm>
          <a:noFill/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89363"/>
            <a:ext cx="237013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Содержимое 8" descr="БОР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750" y="2636838"/>
            <a:ext cx="3671888" cy="2879725"/>
          </a:xfrm>
        </p:spPr>
      </p:pic>
    </p:spTree>
    <p:extLst>
      <p:ext uri="{BB962C8B-B14F-4D97-AF65-F5344CB8AC3E}">
        <p14:creationId xmlns:p14="http://schemas.microsoft.com/office/powerpoint/2010/main" xmlns="" val="32452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ОЛОВО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767862" y="1539273"/>
            <a:ext cx="4041775" cy="639762"/>
          </a:xfrm>
        </p:spPr>
        <p:txBody>
          <a:bodyPr>
            <a:normAutofit/>
          </a:bodyPr>
          <a:lstStyle/>
          <a:p>
            <a:pPr algn="r"/>
            <a:endParaRPr lang="ru-RU" dirty="0"/>
          </a:p>
        </p:txBody>
      </p:sp>
      <p:pic>
        <p:nvPicPr>
          <p:cNvPr id="5122" name="Picture 2" descr="http://im5-tub-ru.yandex.net/i?id=272301235-3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1001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57200" y="2204863"/>
            <a:ext cx="4040188" cy="39212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400" b="1" dirty="0" smtClean="0"/>
              <a:t>ИЗВЕСТНО </a:t>
            </a:r>
          </a:p>
          <a:p>
            <a:pPr marL="0" indent="0">
              <a:buNone/>
            </a:pPr>
            <a:r>
              <a:rPr lang="ru-RU" sz="4400" b="1" dirty="0" smtClean="0"/>
              <a:t>С ДРЕВНИХ</a:t>
            </a:r>
          </a:p>
          <a:p>
            <a:pPr marL="0" indent="0">
              <a:buNone/>
            </a:pPr>
            <a:r>
              <a:rPr lang="ru-RU" sz="4400" b="1" dirty="0" smtClean="0"/>
              <a:t>ВРЕМЕН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300801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ОЛОВО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латинское </a:t>
            </a:r>
            <a:r>
              <a:rPr lang="ru-RU" sz="3200" dirty="0"/>
              <a:t>название </a:t>
            </a:r>
            <a:r>
              <a:rPr lang="la-Latn" sz="3200" i="1" dirty="0"/>
              <a:t>stannum</a:t>
            </a:r>
            <a:r>
              <a:rPr lang="ru-RU" sz="3200" dirty="0"/>
              <a:t>,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означает </a:t>
            </a:r>
            <a:r>
              <a:rPr lang="ru-RU" sz="3200" dirty="0"/>
              <a:t>«стойкий, прочный»,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http://kornilova.by/upload/iblock/773/993f3fd2c6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4169681" cy="45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469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СУРЬМА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pic>
        <p:nvPicPr>
          <p:cNvPr id="7170" name="Picture 2" descr="Сурьма">
            <a:hlinkClick r:id="rId2" tooltip="Сурьма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572" y="2204863"/>
            <a:ext cx="4048420" cy="40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ИЗВЕСТНА </a:t>
            </a:r>
          </a:p>
          <a:p>
            <a:pPr marL="0" indent="0">
              <a:buNone/>
            </a:pPr>
            <a:r>
              <a:rPr lang="ru-RU" sz="4400" b="1" dirty="0" smtClean="0"/>
              <a:t>С ДРЕВНИХ</a:t>
            </a:r>
          </a:p>
          <a:p>
            <a:pPr marL="0" indent="0">
              <a:buNone/>
            </a:pPr>
            <a:r>
              <a:rPr lang="ru-RU" sz="4400" b="1" dirty="0" smtClean="0"/>
              <a:t>ВРЕМЕН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364239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СУРЬМА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слово произошло </a:t>
            </a:r>
            <a:r>
              <a:rPr lang="ru-RU" sz="3200" dirty="0"/>
              <a:t>от турецкого </a:t>
            </a:r>
            <a:r>
              <a:rPr lang="ru-RU" sz="3200" i="1" dirty="0" err="1" smtClean="0"/>
              <a:t>sürmä</a:t>
            </a:r>
            <a:r>
              <a:rPr lang="ru-RU" sz="3200" dirty="0" smtClean="0"/>
              <a:t>; </a:t>
            </a:r>
            <a:r>
              <a:rPr lang="ru-RU" sz="3200" dirty="0"/>
              <a:t>им обозначался порошок </a:t>
            </a:r>
            <a:r>
              <a:rPr lang="ru-RU" sz="3200" dirty="0" smtClean="0"/>
              <a:t>свинцового блеска </a:t>
            </a:r>
            <a:r>
              <a:rPr lang="ru-RU" sz="3200" dirty="0" err="1" smtClean="0"/>
              <a:t>PbS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http://im2-tub-ru.yandex.net/i?id=231261468-5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6499922" cy="431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677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ТЕЛЛУР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1782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499993" y="1535112"/>
            <a:ext cx="4320480" cy="1245816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австрийский естествоиспытатель</a:t>
            </a:r>
          </a:p>
          <a:p>
            <a:pPr algn="ctr"/>
            <a:r>
              <a:rPr lang="ru-RU" dirty="0" smtClean="0"/>
              <a:t>Франц </a:t>
            </a:r>
            <a:r>
              <a:rPr lang="ru-RU" dirty="0"/>
              <a:t>Йозеф Мюллер </a:t>
            </a:r>
            <a:endParaRPr lang="ru-RU" dirty="0" smtClean="0"/>
          </a:p>
          <a:p>
            <a:pPr algn="ctr"/>
            <a:r>
              <a:rPr lang="ru-RU" dirty="0" smtClean="0"/>
              <a:t>фон </a:t>
            </a:r>
            <a:r>
              <a:rPr lang="ru-RU" dirty="0" err="1"/>
              <a:t>Райхенштайн</a:t>
            </a:r>
            <a:r>
              <a:rPr lang="ru-RU" dirty="0"/>
              <a:t> </a:t>
            </a:r>
          </a:p>
        </p:txBody>
      </p:sp>
      <p:pic>
        <p:nvPicPr>
          <p:cNvPr id="9218" name="Picture 2" descr="Tellurium cryst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265" y="2132856"/>
            <a:ext cx="399460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39552" y="2174875"/>
            <a:ext cx="3957836" cy="3951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2852935"/>
            <a:ext cx="4041775" cy="32732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8786" name="Picture 2" descr="Ференц Йожеф Мюллер фон Рейхенштей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924944"/>
            <a:ext cx="2858904" cy="3491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364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ТЕЛЛУР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от латинского – «Земля».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 descr="http://im7-tub-ru.yandex.net/i?id=209787672-33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46487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297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ЙОД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1811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101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французский химик </a:t>
            </a:r>
          </a:p>
          <a:p>
            <a:pPr algn="ctr"/>
            <a:r>
              <a:rPr lang="ru-RU" dirty="0" err="1" smtClean="0"/>
              <a:t>Берна́р</a:t>
            </a:r>
            <a:r>
              <a:rPr lang="ru-RU" dirty="0" smtClean="0"/>
              <a:t> </a:t>
            </a:r>
            <a:r>
              <a:rPr lang="ru-RU" dirty="0" err="1"/>
              <a:t>Куртуа</a:t>
            </a:r>
            <a:r>
              <a:rPr lang="ru-RU" dirty="0"/>
              <a:t>́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755576" y="2174875"/>
            <a:ext cx="3741812" cy="3951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 descr="C:\Users\Химия\Desktop\химик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9913" y="3501008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asia.ru/images/target/photo/51049247/Iod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04" y="2276872"/>
            <a:ext cx="40195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759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ИОД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от </a:t>
            </a:r>
            <a:r>
              <a:rPr lang="ru-RU" sz="3200" dirty="0"/>
              <a:t>происходит от </a:t>
            </a:r>
            <a:r>
              <a:rPr lang="ru-RU" sz="3200" dirty="0" smtClean="0"/>
              <a:t>древнегреческого «</a:t>
            </a:r>
            <a:r>
              <a:rPr lang="ru-RU" sz="3200" dirty="0" err="1" smtClean="0"/>
              <a:t>фиалкоподобный</a:t>
            </a:r>
            <a:r>
              <a:rPr lang="ru-RU" sz="3200" dirty="0"/>
              <a:t>»),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35334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что связано с цветом паров йода</a:t>
            </a:r>
            <a:endParaRPr lang="ru-RU" dirty="0"/>
          </a:p>
        </p:txBody>
      </p:sp>
      <p:pic>
        <p:nvPicPr>
          <p:cNvPr id="115714" name="Picture 2" descr="http://im8-tub-ru.yandex.net/i?id=476737729-17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573016"/>
            <a:ext cx="2664302" cy="2436862"/>
          </a:xfrm>
          <a:prstGeom prst="rect">
            <a:avLst/>
          </a:prstGeom>
          <a:noFill/>
        </p:spPr>
      </p:pic>
      <p:pic>
        <p:nvPicPr>
          <p:cNvPr id="115716" name="Picture 4" descr="http://romantic-online.com/uploads/images/b/9/a/f/1/20eb930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44824"/>
            <a:ext cx="4176464" cy="4263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864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ОТКРЫТ   В   </a:t>
            </a:r>
            <a:r>
              <a:rPr lang="ru-RU" sz="4000" dirty="0" smtClean="0"/>
              <a:t>1898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70659" name="Rectangl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1389832"/>
          </a:xfrm>
        </p:spPr>
        <p:txBody>
          <a:bodyPr/>
          <a:lstStyle/>
          <a:p>
            <a:pPr algn="ctr"/>
            <a:r>
              <a:rPr lang="ru-RU" dirty="0" smtClean="0"/>
              <a:t>английские ученые</a:t>
            </a:r>
          </a:p>
          <a:p>
            <a:pPr algn="ctr"/>
            <a:r>
              <a:rPr lang="ru-RU" dirty="0" smtClean="0"/>
              <a:t>Уильям Рамзай  </a:t>
            </a:r>
          </a:p>
          <a:p>
            <a:pPr algn="ctr"/>
            <a:r>
              <a:rPr lang="ru-RU" dirty="0" smtClean="0"/>
              <a:t>Уильям Релей</a:t>
            </a:r>
            <a:endParaRPr lang="ru-RU" dirty="0"/>
          </a:p>
        </p:txBody>
      </p:sp>
      <p:sp>
        <p:nvSpPr>
          <p:cNvPr id="70660" name="Rectangle 4"/>
          <p:cNvSpPr>
            <a:spLocks noGrp="1"/>
          </p:cNvSpPr>
          <p:nvPr>
            <p:ph sz="quarter" idx="4"/>
          </p:nvPr>
        </p:nvSpPr>
        <p:spPr>
          <a:xfrm>
            <a:off x="4645025" y="3428999"/>
            <a:ext cx="4041775" cy="26971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pic>
        <p:nvPicPr>
          <p:cNvPr id="70661" name="Picture 9" descr="File:XeTub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67347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0" descr="File:William Ramsay work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1927005" cy="295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КСЕНОН</a:t>
            </a:r>
            <a:endParaRPr kumimoji="0" lang="ru-RU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4690" name="Picture 2" descr="File:John William Strut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140968"/>
            <a:ext cx="2162283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1276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КСЕНОН </a:t>
            </a:r>
            <a:r>
              <a:rPr lang="ru-RU" sz="3200" dirty="0" smtClean="0"/>
              <a:t>– </a:t>
            </a:r>
            <a:br>
              <a:rPr lang="ru-RU" sz="3200" dirty="0" smtClean="0"/>
            </a:br>
            <a:r>
              <a:rPr lang="ru-RU" sz="3200" dirty="0" smtClean="0"/>
              <a:t>назван от греческого – «чужой»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3666" name="Picture 2" descr="http://www.zhaba.ru/_pics/leq6gqycxp4eoh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7128792" cy="4158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258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БОР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арабского </a:t>
            </a:r>
            <a:br>
              <a:rPr lang="ru-RU" sz="3200" dirty="0" smtClean="0"/>
            </a:br>
            <a:r>
              <a:rPr lang="ru-RU" sz="3200" dirty="0" smtClean="0"/>
              <a:t>слова </a:t>
            </a:r>
            <a:r>
              <a:rPr lang="ru-RU" sz="3200" i="1" dirty="0" smtClean="0"/>
              <a:t>бура</a:t>
            </a:r>
            <a:r>
              <a:rPr lang="ru-RU" sz="3200" dirty="0" smtClean="0"/>
              <a:t>. </a:t>
            </a:r>
            <a:endParaRPr lang="ru-RU" sz="3200" dirty="0"/>
          </a:p>
        </p:txBody>
      </p:sp>
      <p:pic>
        <p:nvPicPr>
          <p:cNvPr id="11267" name="Содержимое 4" descr="БУР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088" y="2565400"/>
            <a:ext cx="7489825" cy="3887788"/>
          </a:xfrm>
        </p:spPr>
      </p:pic>
    </p:spTree>
    <p:extLst>
      <p:ext uri="{BB962C8B-B14F-4D97-AF65-F5344CB8AC3E}">
        <p14:creationId xmlns:p14="http://schemas.microsoft.com/office/powerpoint/2010/main" xmlns="" val="215912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ЦЕЗИЙ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1860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94052" y="3645023"/>
            <a:ext cx="4041775" cy="28380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esi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29615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bert Bunse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2133501" cy="26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1700808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немецкие ученые</a:t>
            </a:r>
          </a:p>
          <a:p>
            <a:pPr algn="ctr"/>
            <a:r>
              <a:rPr lang="ru-RU" sz="2400" b="1" dirty="0" smtClean="0"/>
              <a:t>Роберт Вильгельм Бунзен </a:t>
            </a:r>
          </a:p>
          <a:p>
            <a:pPr algn="ctr"/>
            <a:r>
              <a:rPr lang="ru-RU" sz="2400" b="1" dirty="0" smtClean="0"/>
              <a:t>и</a:t>
            </a:r>
            <a:r>
              <a:rPr lang="ru-RU" sz="2400" dirty="0" smtClean="0"/>
              <a:t>    </a:t>
            </a:r>
            <a:r>
              <a:rPr lang="ru-RU" sz="2400" b="1" dirty="0" smtClean="0"/>
              <a:t>Густав Роберт Кирхгоф</a:t>
            </a:r>
            <a:endParaRPr lang="ru-RU" sz="2400" dirty="0"/>
          </a:p>
        </p:txBody>
      </p:sp>
      <p:pic>
        <p:nvPicPr>
          <p:cNvPr id="3078" name="Picture 6" descr="Gustav Robert Kirchhoff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324" y="3861048"/>
            <a:ext cx="1853931" cy="261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597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ЦЕЗИЙ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от немецкого </a:t>
            </a:r>
            <a:r>
              <a:rPr lang="ru-RU" sz="3200" dirty="0"/>
              <a:t>— </a:t>
            </a:r>
            <a:r>
              <a:rPr lang="ru-RU" sz="3200" dirty="0" smtClean="0"/>
              <a:t>«марганцевая руда»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минералы">
            <a:hlinkClick r:id="rId2" tooltip="минералы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104456" cy="425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09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1774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498975" cy="14618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шведские ученые</a:t>
            </a:r>
          </a:p>
          <a:p>
            <a:pPr algn="ctr"/>
            <a:r>
              <a:rPr lang="ru-RU" dirty="0" smtClean="0"/>
              <a:t>Карл </a:t>
            </a:r>
            <a:r>
              <a:rPr lang="ru-RU" dirty="0" err="1" smtClean="0"/>
              <a:t>Шееле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    </a:t>
            </a:r>
            <a:r>
              <a:rPr lang="ru-RU" dirty="0" err="1" smtClean="0"/>
              <a:t>Юхан</a:t>
            </a:r>
            <a:r>
              <a:rPr lang="ru-RU" dirty="0" smtClean="0"/>
              <a:t> </a:t>
            </a:r>
            <a:r>
              <a:rPr lang="ru-RU" dirty="0" err="1" smtClean="0"/>
              <a:t>Ган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3573015"/>
            <a:ext cx="4041775" cy="2553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Барий в пробирке">
            <a:hlinkClick r:id="rId2" tooltip="Барий в пробирке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4020256" cy="300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thumb/1/16/Carl_Wilhelm_Scheele_from_Familj-Journalen1874.png/220px-Carl_Wilhelm_Scheele_from_Familj-Journalen1874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84034"/>
            <a:ext cx="2232248" cy="26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ahn Johan Gottlie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8185" y="3573016"/>
            <a:ext cx="2021142" cy="250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052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БАРИЙ 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своё </a:t>
            </a:r>
            <a:r>
              <a:rPr lang="ru-RU" sz="3200" dirty="0"/>
              <a:t>название получил от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/>
              <a:t>древне-греческого</a:t>
            </a:r>
            <a:r>
              <a:rPr lang="ru-RU" sz="3200" dirty="0" smtClean="0"/>
              <a:t> </a:t>
            </a:r>
            <a:r>
              <a:rPr lang="ru-RU" sz="3200" dirty="0"/>
              <a:t>— «тяжёлый</a:t>
            </a:r>
            <a:r>
              <a:rPr lang="ru-RU" sz="3200" dirty="0" smtClean="0"/>
              <a:t>».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9570" name="Picture 2" descr="http://im4-tub-ru.yandex.net/i?id=254299106-6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673" y="2132856"/>
            <a:ext cx="5808647" cy="4356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731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ЛАНТАН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1803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957784"/>
          </a:xfrm>
        </p:spPr>
        <p:txBody>
          <a:bodyPr/>
          <a:lstStyle/>
          <a:p>
            <a:pPr algn="ctr"/>
            <a:r>
              <a:rPr lang="ru-RU" dirty="0" smtClean="0"/>
              <a:t>шведский ученый</a:t>
            </a:r>
          </a:p>
          <a:p>
            <a:pPr algn="ctr"/>
            <a:r>
              <a:rPr lang="ru-RU" dirty="0" err="1" smtClean="0"/>
              <a:t>Йёнс</a:t>
            </a:r>
            <a:r>
              <a:rPr lang="ru-RU" dirty="0" smtClean="0"/>
              <a:t> </a:t>
            </a:r>
            <a:r>
              <a:rPr lang="ru-RU" dirty="0"/>
              <a:t>Якоб Берцелиус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2564903"/>
            <a:ext cx="4041775" cy="35612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Лантан в ампуле">
            <a:hlinkClick r:id="rId2" tooltip="Лантан в ампуле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096344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Файл:Jons Jacob Berzeli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73415"/>
            <a:ext cx="2664296" cy="340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463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5841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ЛАНТАН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/>
              <a:t>происходит от </a:t>
            </a:r>
            <a:r>
              <a:rPr lang="ru-RU" sz="3200" dirty="0" smtClean="0"/>
              <a:t>древне – греческого  </a:t>
            </a:r>
            <a:r>
              <a:rPr lang="ru-RU" sz="3200" dirty="0"/>
              <a:t>— «скрываюсь», «таюсь».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7522" name="Picture 2" descr="http://f.mypage.ru/46ab19851d7e220ef3e9b87cc7dabf20_777bb2a738a3c9213b7191159aca2b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998196" cy="4672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421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ГАФНИЙ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1923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82188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Датский химик</a:t>
            </a:r>
          </a:p>
          <a:p>
            <a:pPr algn="ctr"/>
            <a:r>
              <a:rPr lang="ru-RU" dirty="0" err="1" smtClean="0"/>
              <a:t>Дирк</a:t>
            </a:r>
            <a:r>
              <a:rPr lang="ru-RU" dirty="0" smtClean="0"/>
              <a:t> Костер</a:t>
            </a:r>
          </a:p>
          <a:p>
            <a:pPr algn="ctr"/>
            <a:r>
              <a:rPr lang="ru-RU" dirty="0" smtClean="0"/>
              <a:t>и   венгерский химик</a:t>
            </a:r>
          </a:p>
          <a:p>
            <a:pPr algn="ctr"/>
            <a:r>
              <a:rPr lang="ru-RU" dirty="0" err="1" smtClean="0"/>
              <a:t>Дьёрдь</a:t>
            </a:r>
            <a:r>
              <a:rPr lang="ru-RU" dirty="0" smtClean="0"/>
              <a:t> де </a:t>
            </a:r>
            <a:r>
              <a:rPr lang="ru-RU" dirty="0" err="1" smtClean="0"/>
              <a:t>Хевеши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3645024"/>
            <a:ext cx="4041775" cy="24811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2" name="Picture 4" descr="File:Hafnium ebeam remelt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11529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2" descr="George de Heves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4097" y="3789040"/>
            <a:ext cx="1758702" cy="2401011"/>
          </a:xfrm>
          <a:prstGeom prst="rect">
            <a:avLst/>
          </a:prstGeom>
          <a:noFill/>
        </p:spPr>
      </p:pic>
      <p:pic>
        <p:nvPicPr>
          <p:cNvPr id="106500" name="Picture 4" descr="Dirk Cost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789040"/>
            <a:ext cx="1656184" cy="2404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208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smtClean="0">
                <a:solidFill>
                  <a:schemeClr val="tx1">
                    <a:lumMod val="95000"/>
                  </a:schemeClr>
                </a:solidFill>
              </a:rPr>
              <a:t>ГАФНИЙ –</a:t>
            </a:r>
            <a:br>
              <a:rPr lang="ru-RU" sz="3200" b="1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3671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назван в </a:t>
            </a:r>
            <a:r>
              <a:rPr lang="ru-RU" sz="2800" dirty="0"/>
              <a:t>честь города, где было сделано </a:t>
            </a:r>
            <a:r>
              <a:rPr lang="ru-RU" sz="2800" dirty="0" smtClean="0"/>
              <a:t>открытие — </a:t>
            </a:r>
            <a:r>
              <a:rPr lang="ru-RU" sz="2800" dirty="0"/>
              <a:t>латинское название </a:t>
            </a:r>
            <a:r>
              <a:rPr lang="ru-RU" sz="2800" dirty="0" smtClean="0"/>
              <a:t>Копенгагена.</a:t>
            </a:r>
            <a:endParaRPr lang="ru-RU" sz="2800" dirty="0"/>
          </a:p>
        </p:txBody>
      </p:sp>
      <p:pic>
        <p:nvPicPr>
          <p:cNvPr id="2050" name="Picture 2" descr="Copenhagen Coll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075" y="2204864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9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ТАНТАЛ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/>
              <a:t>ОТКРЫТ   </a:t>
            </a:r>
            <a:r>
              <a:rPr lang="ru-RU" dirty="0" smtClean="0"/>
              <a:t>В </a:t>
            </a:r>
            <a:r>
              <a:rPr lang="ru-RU" sz="3600" dirty="0" smtClean="0"/>
              <a:t>1802</a:t>
            </a:r>
            <a:r>
              <a:rPr lang="ru-RU" dirty="0" smtClean="0"/>
              <a:t> ГОДУ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245815"/>
          </a:xfrm>
        </p:spPr>
        <p:txBody>
          <a:bodyPr/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smtClean="0"/>
              <a:t>Андерс Густав </a:t>
            </a:r>
            <a:r>
              <a:rPr lang="ru-RU" dirty="0" err="1" smtClean="0"/>
              <a:t>Экеберг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>
          <a:xfrm>
            <a:off x="4645025" y="3068959"/>
            <a:ext cx="4041775" cy="30572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Tantalum single crystal and 1cm3 cub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690321" cy="288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522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ТАНТАЛ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 </a:t>
            </a:r>
            <a:r>
              <a:rPr lang="ru-RU" sz="3200" dirty="0"/>
              <a:t>по имени героя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древнегреческой </a:t>
            </a:r>
            <a:r>
              <a:rPr lang="ru-RU" sz="3200" dirty="0"/>
              <a:t>мифологии Тантала, 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</a:t>
            </a:r>
          </a:p>
          <a:p>
            <a:pPr>
              <a:buNone/>
            </a:pPr>
            <a:r>
              <a:rPr lang="ru-RU" dirty="0" smtClean="0"/>
              <a:t>    из-за трудностей </a:t>
            </a:r>
          </a:p>
          <a:p>
            <a:pPr>
              <a:buNone/>
            </a:pPr>
            <a:r>
              <a:rPr lang="ru-RU" dirty="0" smtClean="0"/>
              <a:t>    его получения </a:t>
            </a:r>
          </a:p>
          <a:p>
            <a:pPr>
              <a:buNone/>
            </a:pPr>
            <a:r>
              <a:rPr lang="ru-RU" dirty="0" smtClean="0"/>
              <a:t>    в чистом виде.</a:t>
            </a:r>
            <a:endParaRPr lang="ru-RU" dirty="0"/>
          </a:p>
        </p:txBody>
      </p:sp>
      <p:pic>
        <p:nvPicPr>
          <p:cNvPr id="4098" name="Picture 2" descr="http://upload.wikimedia.org/wikipedia/commons/thumb/7/7d/Poseidon_sculpture_Copenhagen_2005.jpg/250px-Poseidon_sculpture_Copenhagen_200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132" y="2060848"/>
            <a:ext cx="4024289" cy="40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217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УГЛЕРОД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291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12292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sz="4400" dirty="0" smtClean="0"/>
              <a:t>алмаз и графит</a:t>
            </a:r>
            <a:endParaRPr lang="ru-RU" dirty="0" smtClean="0"/>
          </a:p>
        </p:txBody>
      </p:sp>
      <p:sp>
        <p:nvSpPr>
          <p:cNvPr id="12293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1989138"/>
            <a:ext cx="4040188" cy="4319587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4000" dirty="0" smtClean="0"/>
              <a:t>С древних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4000" dirty="0" smtClean="0"/>
              <a:t>времен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4000" dirty="0" smtClean="0"/>
              <a:t>известны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4000" dirty="0" err="1" smtClean="0"/>
              <a:t>аллотропные</a:t>
            </a:r>
            <a:r>
              <a:rPr lang="ru-RU" sz="4000" dirty="0" smtClean="0"/>
              <a:t>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4000" dirty="0" smtClean="0"/>
              <a:t>модификации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ru-RU" sz="4000" dirty="0" smtClean="0"/>
              <a:t>углерода — </a:t>
            </a:r>
          </a:p>
        </p:txBody>
      </p:sp>
      <p:pic>
        <p:nvPicPr>
          <p:cNvPr id="122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5025" y="2708275"/>
            <a:ext cx="4041775" cy="3457575"/>
          </a:xfrm>
          <a:noFill/>
        </p:spPr>
      </p:pic>
    </p:spTree>
    <p:extLst>
      <p:ext uri="{BB962C8B-B14F-4D97-AF65-F5344CB8AC3E}">
        <p14:creationId xmlns:p14="http://schemas.microsoft.com/office/powerpoint/2010/main" xmlns="" val="184828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ВОЛЬФРАМ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1783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297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Карл </a:t>
            </a:r>
            <a:r>
              <a:rPr lang="ru-RU" dirty="0" smtClean="0"/>
              <a:t>Вильгельм </a:t>
            </a:r>
            <a:r>
              <a:rPr lang="ru-RU" dirty="0" err="1" smtClean="0"/>
              <a:t>Шееле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2564903"/>
            <a:ext cx="4041775" cy="35612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Wolfram evaporated crystals and 1cm3 cub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896" y="2276872"/>
            <a:ext cx="383161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thumb/1/16/Carl_Wilhelm_Scheele_from_Familj-Journalen1874.png/220px-Carl_Wilhelm_Scheele_from_Familj-Journalen1874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1262" y="2678620"/>
            <a:ext cx="3083992" cy="36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88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ВОЛЬФРАМ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 от немецкого шлаков - «волчья пена».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788024" y="1600200"/>
            <a:ext cx="41044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было связано с тем,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что вольфрам, сопровождая оловянные руды, мешал выплавке олова, переводя его в пену шлаков - «пожирает олово как волк овцу».</a:t>
            </a:r>
            <a:endParaRPr lang="ru-RU" dirty="0"/>
          </a:p>
        </p:txBody>
      </p:sp>
      <p:pic>
        <p:nvPicPr>
          <p:cNvPr id="101378" name="Picture 2" descr="http://www.komitet.net.ua/files/photos/krylov1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06456"/>
            <a:ext cx="3470523" cy="4678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715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ОТКРЫТ   </a:t>
            </a:r>
            <a:r>
              <a:rPr lang="ru-RU" dirty="0" smtClean="0"/>
              <a:t>В 1925 ГОДУ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427985" y="1535112"/>
            <a:ext cx="4258816" cy="138983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немецкие ученые</a:t>
            </a:r>
          </a:p>
          <a:p>
            <a:pPr algn="ctr"/>
            <a:r>
              <a:rPr lang="ru-RU" dirty="0" err="1" smtClean="0"/>
              <a:t>Ида</a:t>
            </a:r>
            <a:r>
              <a:rPr lang="ru-RU" dirty="0" smtClean="0"/>
              <a:t> </a:t>
            </a:r>
            <a:r>
              <a:rPr lang="ru-RU" dirty="0" err="1" smtClean="0"/>
              <a:t>Ноддак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   Вальтер </a:t>
            </a:r>
            <a:r>
              <a:rPr lang="ru-RU" dirty="0" err="1"/>
              <a:t>Ноддак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2996951"/>
            <a:ext cx="4041775" cy="31292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Rhenium single crystal bar and 1cm3 cub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819168" cy="28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4" name="Picture 2" descr="Ида Ноддак-Так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3789040"/>
            <a:ext cx="2107123" cy="2361432"/>
          </a:xfrm>
          <a:prstGeom prst="rect">
            <a:avLst/>
          </a:prstGeom>
          <a:noFill/>
        </p:spPr>
      </p:pic>
      <p:pic>
        <p:nvPicPr>
          <p:cNvPr id="100356" name="Picture 4" descr="Вальтер Нодда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784676"/>
            <a:ext cx="1931665" cy="2341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280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РЕНИЙ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назван в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честь </a:t>
            </a:r>
            <a:r>
              <a:rPr lang="ru-RU" sz="3200" dirty="0"/>
              <a:t>Рейнской провинции </a:t>
            </a:r>
            <a:r>
              <a:rPr lang="ru-RU" sz="3200" dirty="0" smtClean="0"/>
              <a:t>Германии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dirty="0"/>
              <a:t>родины Иды </a:t>
            </a:r>
            <a:r>
              <a:rPr lang="ru-RU" dirty="0" err="1" smtClean="0"/>
              <a:t>Ноддак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http://upload.wikimedia.org/wikipedia/commons/thumb/b/b4/Rheinland_1905.png/350px-Rheinland_190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0243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а Ноддак-Так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060848"/>
            <a:ext cx="2107123" cy="2361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413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ОСМИЙ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/>
              <a:t>ОТКРЫТ   В </a:t>
            </a:r>
            <a:r>
              <a:rPr lang="ru-RU" sz="3600" dirty="0" smtClean="0"/>
              <a:t>1803</a:t>
            </a:r>
            <a:r>
              <a:rPr lang="ru-RU" dirty="0" smtClean="0"/>
              <a:t> ГОДУ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297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err="1" smtClean="0"/>
              <a:t>Смитсон</a:t>
            </a:r>
            <a:r>
              <a:rPr lang="ru-RU" dirty="0" smtClean="0"/>
              <a:t> </a:t>
            </a:r>
            <a:r>
              <a:rPr lang="ru-RU" dirty="0" err="1" smtClean="0"/>
              <a:t>Теннант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Osmium-crystals 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888432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676" y="3212976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85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ОСМИЙ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2204864"/>
            <a:ext cx="4038600" cy="3921299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  <a:r>
              <a:rPr lang="ru-RU" dirty="0" smtClean="0"/>
              <a:t>по резко пахнущему летучему оксиду осмия </a:t>
            </a:r>
            <a:r>
              <a:rPr lang="en-US" dirty="0" smtClean="0"/>
              <a:t>OsO</a:t>
            </a:r>
            <a:r>
              <a:rPr lang="en-US" baseline="-25000" dirty="0" smtClean="0"/>
              <a:t>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назван </a:t>
            </a:r>
            <a:r>
              <a:rPr lang="ru-RU" sz="3200" dirty="0"/>
              <a:t>от </a:t>
            </a:r>
            <a:r>
              <a:rPr lang="ru-RU" sz="3200" dirty="0" err="1" smtClean="0"/>
              <a:t>древне-греческого</a:t>
            </a:r>
            <a:r>
              <a:rPr lang="ru-RU" sz="3200" dirty="0" smtClean="0"/>
              <a:t> – «запах»,</a:t>
            </a:r>
            <a:endParaRPr lang="ru-RU" sz="3200" dirty="0"/>
          </a:p>
        </p:txBody>
      </p:sp>
      <p:pic>
        <p:nvPicPr>
          <p:cNvPr id="97284" name="Picture 4" descr="http://photos.demandstudios.com/110/64/fotolia_297498_X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1772816"/>
            <a:ext cx="4128459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281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ИРИДИЙ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/>
              <a:t>ОТКРЫТ   В </a:t>
            </a:r>
            <a:r>
              <a:rPr lang="ru-RU" sz="3600" dirty="0" smtClean="0"/>
              <a:t>1803</a:t>
            </a:r>
            <a:r>
              <a:rPr lang="ru-RU" dirty="0" smtClean="0"/>
              <a:t> ГОДУ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1029792"/>
          </a:xfrm>
        </p:spPr>
        <p:txBody>
          <a:bodyPr/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err="1" smtClean="0"/>
              <a:t>Смитсон</a:t>
            </a:r>
            <a:r>
              <a:rPr lang="ru-RU" dirty="0" smtClean="0"/>
              <a:t> </a:t>
            </a:r>
            <a:r>
              <a:rPr lang="ru-RU" dirty="0" err="1" smtClean="0"/>
              <a:t>Теннант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3212975"/>
            <a:ext cx="4041775" cy="2913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Iridium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3217352" cy="27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73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ИРИДИЙ – 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название от древне – греческого — «радуга»,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получил благодаря разнообразной окраске своих солей.</a:t>
            </a:r>
            <a:endParaRPr lang="ru-RU" dirty="0"/>
          </a:p>
        </p:txBody>
      </p:sp>
      <p:pic>
        <p:nvPicPr>
          <p:cNvPr id="95234" name="Picture 2" descr="http://im3-tub-ru.yandex.net/i?id=89552349-33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4176464" cy="4918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121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ПЛАТИНА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101799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>
          <a:xfrm>
            <a:off x="4645025" y="2420889"/>
            <a:ext cx="4041775" cy="3705274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sz="4400" b="1" dirty="0" smtClean="0"/>
              <a:t>ИЗВЕСТНА </a:t>
            </a:r>
            <a:endParaRPr lang="en-US" sz="4400" b="1" dirty="0" smtClean="0"/>
          </a:p>
          <a:p>
            <a:pPr>
              <a:buNone/>
            </a:pPr>
            <a:r>
              <a:rPr lang="ru-RU" sz="4400" b="1" dirty="0" smtClean="0"/>
              <a:t>С </a:t>
            </a:r>
            <a:r>
              <a:rPr lang="en-US" sz="4400" b="1" dirty="0" smtClean="0"/>
              <a:t> </a:t>
            </a:r>
            <a:r>
              <a:rPr lang="en-US" sz="6000" b="1" dirty="0" smtClean="0"/>
              <a:t>XVIII</a:t>
            </a:r>
            <a:r>
              <a:rPr lang="en-US" sz="4400" b="1" dirty="0" smtClean="0"/>
              <a:t> </a:t>
            </a:r>
            <a:r>
              <a:rPr lang="ru-RU" sz="4400" b="1" dirty="0" smtClean="0"/>
              <a:t>ВЕКА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Platinum crystal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744416" cy="317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23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ПЛАТИНА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получила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название от испанского – </a:t>
            </a:r>
            <a:br>
              <a:rPr lang="ru-RU" sz="3200" dirty="0" smtClean="0"/>
            </a:br>
            <a:r>
              <a:rPr lang="ru-RU" sz="3200" dirty="0" smtClean="0"/>
              <a:t>«</a:t>
            </a:r>
            <a:r>
              <a:rPr lang="ru-RU" sz="3200" dirty="0" err="1" smtClean="0"/>
              <a:t>серебришко</a:t>
            </a:r>
            <a:r>
              <a:rPr lang="ru-RU" sz="3200" dirty="0" smtClean="0"/>
              <a:t>, маленькое серебро».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3186" name="Picture 2" descr="http://www.olin.ru/media/catalog/lozh/lozhka_a1lzh051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336704" cy="4539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707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УГЛЕРОД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перевод с латинского – </a:t>
            </a:r>
            <a:br>
              <a:rPr lang="ru-RU" sz="3200" dirty="0" smtClean="0"/>
            </a:br>
            <a:r>
              <a:rPr lang="ru-RU" sz="3200" dirty="0" smtClean="0"/>
              <a:t>«рождающий уголь». </a:t>
            </a:r>
            <a:endParaRPr lang="ru-RU" sz="3200" dirty="0"/>
          </a:p>
        </p:txBody>
      </p:sp>
      <p:pic>
        <p:nvPicPr>
          <p:cNvPr id="13315" name="Содержимое 5" descr="уголь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0113" y="2565400"/>
            <a:ext cx="7343775" cy="3743325"/>
          </a:xfrm>
        </p:spPr>
      </p:pic>
    </p:spTree>
    <p:extLst>
      <p:ext uri="{BB962C8B-B14F-4D97-AF65-F5344CB8AC3E}">
        <p14:creationId xmlns:p14="http://schemas.microsoft.com/office/powerpoint/2010/main" xmlns="" val="52390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ЗОЛОТО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23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5124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48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ru-RU" sz="4400" b="1" dirty="0" smtClean="0"/>
              <a:t>ИЗВЕСТНО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4400" b="1" dirty="0" smtClean="0"/>
              <a:t>С ДРЕВНИХ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4400" b="1" dirty="0" smtClean="0"/>
              <a:t>ВРЕМЕН</a:t>
            </a:r>
          </a:p>
        </p:txBody>
      </p:sp>
      <p:pic>
        <p:nvPicPr>
          <p:cNvPr id="5125" name="Picture 2" descr="Au crystals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916113"/>
            <a:ext cx="3887788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95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ЗОЛОТО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получило название от латинского— «утренняя заря»</a:t>
            </a:r>
            <a:endParaRPr lang="ru-RU" sz="3200" dirty="0"/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3497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6148" name="Picture 4" descr="http://img-fotki.yandex.ru/get/3304/arsentia.9/0_21463_47ff9855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133600"/>
            <a:ext cx="799306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3192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РТУТЬ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71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4800" b="1" dirty="0" smtClean="0"/>
          </a:p>
          <a:p>
            <a:pPr marL="0" indent="0">
              <a:buNone/>
            </a:pPr>
            <a:r>
              <a:rPr lang="ru-RU" sz="4800" b="1" dirty="0" smtClean="0"/>
              <a:t>ИЗВЕСТНА </a:t>
            </a:r>
          </a:p>
          <a:p>
            <a:pPr marL="0" indent="0">
              <a:buNone/>
            </a:pPr>
            <a:r>
              <a:rPr lang="ru-RU" sz="4800" b="1" dirty="0" smtClean="0"/>
              <a:t>С ДРЕВНИХ</a:t>
            </a:r>
          </a:p>
          <a:p>
            <a:pPr marL="0" indent="0">
              <a:buNone/>
            </a:pPr>
            <a:r>
              <a:rPr lang="ru-RU" sz="4800" b="1" dirty="0" smtClean="0"/>
              <a:t>ВРЕМЕН</a:t>
            </a:r>
          </a:p>
          <a:p>
            <a:pPr marL="0" indent="0" eaLnBrk="1" hangingPunct="1">
              <a:buFont typeface="Arial" charset="0"/>
              <a:buNone/>
            </a:pPr>
            <a:endParaRPr lang="ru-RU" sz="4800" b="1" dirty="0" smtClean="0"/>
          </a:p>
        </p:txBody>
      </p:sp>
      <p:pic>
        <p:nvPicPr>
          <p:cNvPr id="717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7544" y="1988840"/>
            <a:ext cx="3644900" cy="3962400"/>
          </a:xfrm>
          <a:noFill/>
        </p:spPr>
      </p:pic>
    </p:spTree>
    <p:extLst>
      <p:ext uri="{BB962C8B-B14F-4D97-AF65-F5344CB8AC3E}">
        <p14:creationId xmlns:p14="http://schemas.microsoft.com/office/powerpoint/2010/main" xmlns="" val="236663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00"/>
                </a:solidFill>
              </a:rPr>
              <a:t>РТУТЬ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>происходит от праславянского причастия, связанного с литовским «катиться». 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/>
          <a:srcRect t="15021" b="6438"/>
          <a:stretch>
            <a:fillRect/>
          </a:stretch>
        </p:blipFill>
        <p:spPr bwMode="auto">
          <a:xfrm>
            <a:off x="1547813" y="1773238"/>
            <a:ext cx="6464300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4602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219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</a:rPr>
              <a:t>английский учёный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</a:rPr>
              <a:t>Уильям </a:t>
            </a:r>
            <a:r>
              <a:rPr lang="ru-RU" sz="2400" b="1" dirty="0" err="1" smtClean="0">
                <a:solidFill>
                  <a:srgbClr val="000000"/>
                </a:solidFill>
              </a:rPr>
              <a:t>Крукс</a:t>
            </a:r>
            <a:endParaRPr lang="ru-RU" sz="2400" b="1" dirty="0" smtClean="0">
              <a:solidFill>
                <a:srgbClr val="000000"/>
              </a:solidFill>
            </a:endParaRP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611560" y="1844675"/>
            <a:ext cx="4057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 pitchFamily="34" charset="0"/>
              </a:rPr>
              <a:t>ОТКРЫТ   </a:t>
            </a:r>
            <a:r>
              <a:rPr lang="ru-RU" sz="2400" b="1" dirty="0">
                <a:latin typeface="Calibri" pitchFamily="34" charset="0"/>
              </a:rPr>
              <a:t>В   </a:t>
            </a:r>
            <a:r>
              <a:rPr lang="ru-RU" sz="3600" b="1" dirty="0">
                <a:latin typeface="Calibri" pitchFamily="34" charset="0"/>
              </a:rPr>
              <a:t>1861</a:t>
            </a:r>
            <a:r>
              <a:rPr lang="ru-RU" sz="2400" b="1" dirty="0">
                <a:latin typeface="Calibri" pitchFamily="34" charset="0"/>
              </a:rPr>
              <a:t>   ГОДУ</a:t>
            </a:r>
          </a:p>
        </p:txBody>
      </p:sp>
      <p:pic>
        <p:nvPicPr>
          <p:cNvPr id="922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11188" y="2636913"/>
            <a:ext cx="4038600" cy="2946326"/>
          </a:xfrm>
          <a:noFill/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2636912"/>
            <a:ext cx="254526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3137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00"/>
                </a:solidFill>
              </a:rPr>
              <a:t>ТАЛИЙ- </a:t>
            </a: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получило название от древне-греческого — молодая, зелёная ветвь</a:t>
            </a:r>
          </a:p>
        </p:txBody>
      </p:sp>
      <p:pic>
        <p:nvPicPr>
          <p:cNvPr id="10243" name="Picture 9" descr="0_4b7d7_f6bcf6fc_XL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244600" y="2060575"/>
            <a:ext cx="6529388" cy="4349750"/>
          </a:xfrm>
        </p:spPr>
      </p:pic>
    </p:spTree>
    <p:extLst>
      <p:ext uri="{BB962C8B-B14F-4D97-AF65-F5344CB8AC3E}">
        <p14:creationId xmlns:p14="http://schemas.microsoft.com/office/powerpoint/2010/main" xmlns="" val="144077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СВИНЕЦ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267" name="Объект 4"/>
          <p:cNvSpPr>
            <a:spLocks noGrp="1"/>
          </p:cNvSpPr>
          <p:nvPr>
            <p:ph sz="half" idx="2"/>
          </p:nvPr>
        </p:nvSpPr>
        <p:spPr>
          <a:xfrm>
            <a:off x="5435600" y="1600200"/>
            <a:ext cx="32512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32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sz="32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sz="4400" b="1" dirty="0" smtClean="0">
                <a:solidFill>
                  <a:srgbClr val="000000"/>
                </a:solidFill>
              </a:rPr>
              <a:t>ИЗВЕСТЕН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4400" b="1" dirty="0" smtClean="0">
                <a:solidFill>
                  <a:srgbClr val="000000"/>
                </a:solidFill>
              </a:rPr>
              <a:t>С ДРЕВНИХ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4400" b="1" dirty="0" smtClean="0">
                <a:solidFill>
                  <a:srgbClr val="000000"/>
                </a:solidFill>
              </a:rPr>
              <a:t>ВРЕМЕН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000" dirty="0" smtClean="0">
              <a:solidFill>
                <a:srgbClr val="000000"/>
              </a:solidFill>
            </a:endParaRPr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23850" y="2276475"/>
            <a:ext cx="4978400" cy="3863975"/>
          </a:xfrm>
          <a:noFill/>
        </p:spPr>
      </p:pic>
    </p:spTree>
    <p:extLst>
      <p:ext uri="{BB962C8B-B14F-4D97-AF65-F5344CB8AC3E}">
        <p14:creationId xmlns:p14="http://schemas.microsoft.com/office/powerpoint/2010/main" xmlns="" val="413080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260649"/>
            <a:ext cx="8229600" cy="165618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rgbClr val="000000"/>
                </a:solidFill>
              </a:rPr>
              <a:t>СВИНЕЦ-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происхождение  слова  неясно. </a:t>
            </a:r>
            <a:br>
              <a:rPr lang="ru-RU" sz="2400" dirty="0" smtClean="0"/>
            </a:br>
            <a:endParaRPr lang="ru-RU" sz="32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556792"/>
            <a:ext cx="457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0" b="1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09398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ВИСМУТ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315" name="Объект 4"/>
          <p:cNvSpPr>
            <a:spLocks noGrp="1"/>
          </p:cNvSpPr>
          <p:nvPr>
            <p:ph sz="half" idx="2"/>
          </p:nvPr>
        </p:nvSpPr>
        <p:spPr>
          <a:xfrm>
            <a:off x="5003800" y="1773238"/>
            <a:ext cx="3683000" cy="4525962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>
                <a:solidFill>
                  <a:srgbClr val="000000"/>
                </a:solidFill>
              </a:rPr>
              <a:t>немецкий химик</a:t>
            </a:r>
            <a:r>
              <a:rPr lang="ru-RU" sz="2400" dirty="0" smtClean="0">
                <a:solidFill>
                  <a:srgbClr val="000000"/>
                </a:solidFill>
              </a:rPr>
              <a:t>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Иоганн-Генрих</a:t>
            </a:r>
            <a:r>
              <a:rPr lang="ru-RU" sz="2400" dirty="0" smtClean="0"/>
              <a:t> </a:t>
            </a:r>
            <a:r>
              <a:rPr lang="ru-RU" sz="2400" b="1" dirty="0" err="1" smtClean="0">
                <a:solidFill>
                  <a:srgbClr val="000000"/>
                </a:solidFill>
              </a:rPr>
              <a:t>Потт</a:t>
            </a:r>
            <a:r>
              <a:rPr lang="ru-RU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3316" name="Прямоугольник 1"/>
          <p:cNvSpPr>
            <a:spLocks noChangeArrowheads="1"/>
          </p:cNvSpPr>
          <p:nvPr/>
        </p:nvSpPr>
        <p:spPr bwMode="auto">
          <a:xfrm>
            <a:off x="467544" y="1844674"/>
            <a:ext cx="36971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Calibri" pitchFamily="34" charset="0"/>
              </a:rPr>
              <a:t>ОТКРЫТ   В   </a:t>
            </a:r>
            <a:r>
              <a:rPr lang="ru-RU" sz="3600" b="1" dirty="0">
                <a:latin typeface="Calibri" pitchFamily="34" charset="0"/>
              </a:rPr>
              <a:t>1739</a:t>
            </a:r>
            <a:r>
              <a:rPr lang="ru-RU" sz="2400" b="1" dirty="0">
                <a:latin typeface="Calibri" pitchFamily="34" charset="0"/>
              </a:rPr>
              <a:t>   ГОДУ</a:t>
            </a:r>
          </a:p>
        </p:txBody>
      </p:sp>
      <p:pic>
        <p:nvPicPr>
          <p:cNvPr id="1331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7544" y="2636912"/>
            <a:ext cx="4002685" cy="3312442"/>
          </a:xfrm>
          <a:noFill/>
        </p:spPr>
      </p:pic>
      <p:pic>
        <p:nvPicPr>
          <p:cNvPr id="7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286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00"/>
                </a:solidFill>
              </a:rPr>
              <a:t>ВИСМУТ- </a:t>
            </a: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>от немецкого - «белая масса»</a:t>
            </a:r>
          </a:p>
        </p:txBody>
      </p:sp>
      <p:pic>
        <p:nvPicPr>
          <p:cNvPr id="14342" name="Picture 6" descr="4b6877cd677d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966913"/>
            <a:ext cx="67691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5449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АЗОТ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1772</a:t>
            </a:r>
            <a:r>
              <a:rPr lang="ru-RU" dirty="0" smtClean="0"/>
              <a:t>   ГОДУ</a:t>
            </a:r>
            <a:endParaRPr lang="ru-RU" dirty="0"/>
          </a:p>
        </p:txBody>
      </p:sp>
      <p:sp>
        <p:nvSpPr>
          <p:cNvPr id="14340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15158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английский физик и химик</a:t>
            </a:r>
          </a:p>
          <a:p>
            <a:pPr algn="ctr"/>
            <a:r>
              <a:rPr lang="ru-RU" dirty="0" smtClean="0"/>
              <a:t>Генри   </a:t>
            </a:r>
            <a:r>
              <a:rPr lang="ru-RU" dirty="0" err="1" smtClean="0"/>
              <a:t>Кавендыш</a:t>
            </a:r>
            <a:endParaRPr lang="ru-RU" dirty="0" smtClean="0"/>
          </a:p>
        </p:txBody>
      </p:sp>
      <p:sp>
        <p:nvSpPr>
          <p:cNvPr id="14342" name="Содержимое 9"/>
          <p:cNvSpPr>
            <a:spLocks noGrp="1"/>
          </p:cNvSpPr>
          <p:nvPr>
            <p:ph sz="quarter" idx="4"/>
          </p:nvPr>
        </p:nvSpPr>
        <p:spPr>
          <a:xfrm>
            <a:off x="5436096" y="2708920"/>
            <a:ext cx="2808312" cy="3096344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709987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Содержимое 11"/>
          <p:cNvSpPr>
            <a:spLocks noGrp="1"/>
          </p:cNvSpPr>
          <p:nvPr>
            <p:ph sz="half" idx="2"/>
          </p:nvPr>
        </p:nvSpPr>
        <p:spPr>
          <a:xfrm>
            <a:off x="611560" y="2174875"/>
            <a:ext cx="3885828" cy="3918421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9" name="Содержимое 8" descr="ГЕНРИ КАВ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088" y="2780928"/>
            <a:ext cx="2532062" cy="327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9619" y="361801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ПОЛОНИЙ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363" name="Объект 1"/>
          <p:cNvSpPr>
            <a:spLocks noGrp="1"/>
          </p:cNvSpPr>
          <p:nvPr>
            <p:ph type="body" sz="half" idx="1"/>
          </p:nvPr>
        </p:nvSpPr>
        <p:spPr>
          <a:xfrm>
            <a:off x="179388" y="1628775"/>
            <a:ext cx="40386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</a:t>
            </a:r>
            <a:r>
              <a:rPr lang="ru-RU" sz="2400" b="1" dirty="0" smtClean="0"/>
              <a:t>ОТКРЫТ   В   </a:t>
            </a:r>
            <a:r>
              <a:rPr lang="ru-RU" sz="3600" b="1" dirty="0" smtClean="0"/>
              <a:t>1898</a:t>
            </a:r>
            <a:r>
              <a:rPr lang="ru-RU" sz="2400" b="1" dirty="0" smtClean="0"/>
              <a:t>  ГОДУ</a:t>
            </a:r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15364" name="Объект 4"/>
          <p:cNvSpPr>
            <a:spLocks noGrp="1"/>
          </p:cNvSpPr>
          <p:nvPr>
            <p:ph type="body" sz="half" idx="2"/>
          </p:nvPr>
        </p:nvSpPr>
        <p:spPr>
          <a:xfrm>
            <a:off x="4211960" y="1556792"/>
            <a:ext cx="4474840" cy="530120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французские химики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Пьер Кюри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и   Мария Склодовская-Кюри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000" b="1" dirty="0" smtClean="0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5024"/>
            <a:ext cx="1968053" cy="271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59563" y="3644900"/>
            <a:ext cx="20288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564904"/>
            <a:ext cx="3621557" cy="330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9186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ПОЛОНИЙ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был назван в честь родины Марии Склодовской-Кюри — Польши (лат. </a:t>
            </a:r>
            <a:r>
              <a:rPr lang="ru-RU" sz="3200" dirty="0" err="1"/>
              <a:t>Polonia</a:t>
            </a:r>
            <a:r>
              <a:rPr lang="ru-RU" sz="3200" dirty="0"/>
              <a:t>).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72739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3460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9619" y="361801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АСТАТ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411" name="Объект 1"/>
          <p:cNvSpPr>
            <a:spLocks noGrp="1"/>
          </p:cNvSpPr>
          <p:nvPr>
            <p:ph type="body" sz="half" idx="1"/>
          </p:nvPr>
        </p:nvSpPr>
        <p:spPr>
          <a:xfrm>
            <a:off x="395536" y="1628775"/>
            <a:ext cx="4392488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1940</a:t>
            </a:r>
            <a:r>
              <a:rPr lang="ru-RU" sz="2400" b="1" dirty="0" smtClean="0"/>
              <a:t> ГОДУ</a:t>
            </a:r>
          </a:p>
        </p:txBody>
      </p:sp>
      <p:sp>
        <p:nvSpPr>
          <p:cNvPr id="17412" name="Объект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американские физики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err="1" smtClean="0"/>
              <a:t>Дэйл</a:t>
            </a:r>
            <a:r>
              <a:rPr lang="ru-RU" sz="2400" b="1" dirty="0" smtClean="0"/>
              <a:t> Раймонд </a:t>
            </a:r>
            <a:r>
              <a:rPr lang="ru-RU" sz="2400" b="1" dirty="0" err="1" smtClean="0"/>
              <a:t>Корсон</a:t>
            </a:r>
            <a:r>
              <a:rPr lang="ru-RU" sz="2400" b="1" dirty="0" smtClean="0"/>
              <a:t>,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Кеннет Росс </a:t>
            </a:r>
            <a:r>
              <a:rPr lang="ru-RU" sz="2400" b="1" dirty="0" err="1" smtClean="0"/>
              <a:t>Маккензи</a:t>
            </a:r>
            <a:r>
              <a:rPr lang="ru-RU" sz="2400" b="1" dirty="0" smtClean="0"/>
              <a:t>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и   </a:t>
            </a:r>
            <a:r>
              <a:rPr lang="ru-RU" sz="2400" b="1" dirty="0" err="1" smtClean="0"/>
              <a:t>Эмилио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Джино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Сегре</a:t>
            </a:r>
            <a:r>
              <a:rPr lang="ru-RU" sz="2400" b="1" dirty="0" smtClean="0"/>
              <a:t> 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861048"/>
            <a:ext cx="1905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1295" y="2708920"/>
            <a:ext cx="3766689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720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АСТАТ-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от древне-греческого— </a:t>
            </a:r>
            <a:r>
              <a:rPr lang="ru-RU" sz="3200" dirty="0"/>
              <a:t>«неустойчивый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18438" name="Picture 6" descr="neustoichivyi-nenadezhnyi-bank-0001140202-pre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196975"/>
            <a:ext cx="4465637" cy="5472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370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9619" y="361801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РАДОН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459" name="Объект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ОТКРЫТ  В   </a:t>
            </a:r>
            <a:r>
              <a:rPr lang="ru-RU" sz="3600" b="1" dirty="0" smtClean="0"/>
              <a:t>1899</a:t>
            </a:r>
            <a:r>
              <a:rPr lang="ru-RU" sz="2400" b="1" dirty="0" smtClean="0"/>
              <a:t>  ГОДУ</a:t>
            </a:r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19460" name="Объект 4"/>
          <p:cNvSpPr>
            <a:spLocks noGrp="1"/>
          </p:cNvSpPr>
          <p:nvPr>
            <p:ph type="body" sz="half" idx="2"/>
          </p:nvPr>
        </p:nvSpPr>
        <p:spPr>
          <a:xfrm>
            <a:off x="4648200" y="1700808"/>
            <a:ext cx="4038600" cy="442535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английский химик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Эрнест Резерфорд</a:t>
            </a:r>
          </a:p>
        </p:txBody>
      </p:sp>
      <p:pic>
        <p:nvPicPr>
          <p:cNvPr id="77826" name="Picture 2" descr="http://rudocs.exdat.com/pars_docs/tw_refs/394/393830/393830_html_m2fb1069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2420888"/>
            <a:ext cx="3672408" cy="3750916"/>
          </a:xfrm>
          <a:prstGeom prst="rect">
            <a:avLst/>
          </a:prstGeom>
          <a:noFill/>
        </p:spPr>
      </p:pic>
      <p:pic>
        <p:nvPicPr>
          <p:cNvPr id="77830" name="Picture 6" descr="http://chpz.ru/wp-content/uploads/2011/11/%D0%AD%D1%80%D0%BD%D0%B5%D1%81%D1%82-%D0%A0%D0%B5%D0%B7%D0%B5%D1%80%D1%84%D0%BE%D1%80%D0%B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2708920"/>
            <a:ext cx="2553772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024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>
                <a:solidFill>
                  <a:srgbClr val="000000"/>
                </a:solidFill>
              </a:rPr>
              <a:t/>
            </a:r>
            <a:br>
              <a:rPr lang="ru-RU" sz="3200" b="1" dirty="0" smtClean="0">
                <a:solidFill>
                  <a:srgbClr val="000000"/>
                </a:solidFill>
              </a:rPr>
            </a:br>
            <a:r>
              <a:rPr lang="ru-RU" sz="3200" b="1" dirty="0" smtClean="0">
                <a:solidFill>
                  <a:srgbClr val="000000"/>
                </a:solidFill>
              </a:rPr>
              <a:t>РАДОН- </a:t>
            </a:r>
            <a:br>
              <a:rPr lang="ru-RU" sz="3200" b="1" dirty="0" smtClean="0">
                <a:solidFill>
                  <a:srgbClr val="000000"/>
                </a:solidFill>
              </a:rPr>
            </a:br>
            <a:r>
              <a:rPr lang="ru-RU" sz="3200" dirty="0" smtClean="0">
                <a:solidFill>
                  <a:srgbClr val="000000"/>
                </a:solidFill>
              </a:rPr>
              <a:t>получил окончательное название радон –</a:t>
            </a:r>
            <a:br>
              <a:rPr lang="ru-RU" sz="3200" dirty="0" smtClean="0">
                <a:solidFill>
                  <a:srgbClr val="000000"/>
                </a:solidFill>
              </a:rPr>
            </a:br>
            <a:r>
              <a:rPr lang="ru-RU" sz="3200" dirty="0" smtClean="0">
                <a:solidFill>
                  <a:srgbClr val="000000"/>
                </a:solidFill>
              </a:rPr>
              <a:t>эманация радия «излучать».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pic>
        <p:nvPicPr>
          <p:cNvPr id="3" name="Picture 8" descr="Luch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250" y="2032000"/>
            <a:ext cx="61214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212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ФРАНЦИЙ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07" name="Объект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ОТКРЫТ   В   </a:t>
            </a:r>
            <a:r>
              <a:rPr lang="ru-RU" sz="3600" b="1" dirty="0" smtClean="0"/>
              <a:t>1939</a:t>
            </a:r>
            <a:r>
              <a:rPr lang="ru-RU" sz="2400" b="1" dirty="0" smtClean="0"/>
              <a:t>  ГОДУ</a:t>
            </a:r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21508" name="Объек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французский радиохимик Маргарита Пере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20888"/>
            <a:ext cx="3441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564904"/>
            <a:ext cx="2824163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6962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/>
              <a:t>ФРАНЦИЙ –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назван Маргаритой Пере </a:t>
            </a:r>
            <a:br>
              <a:rPr lang="ru-RU" sz="3200" dirty="0" smtClean="0"/>
            </a:br>
            <a:r>
              <a:rPr lang="ru-RU" sz="3200" dirty="0" smtClean="0"/>
              <a:t>в честь своей родины — Франции.</a:t>
            </a:r>
          </a:p>
        </p:txBody>
      </p:sp>
      <p:pic>
        <p:nvPicPr>
          <p:cNvPr id="22534" name="Picture 6" descr="france_paris_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1803400"/>
            <a:ext cx="6119812" cy="459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0508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555" name="Объект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ОТКРЫТ   В   </a:t>
            </a:r>
            <a:r>
              <a:rPr lang="ru-RU" sz="3600" b="1" dirty="0" smtClean="0"/>
              <a:t>1898</a:t>
            </a:r>
            <a:r>
              <a:rPr lang="ru-RU" sz="2400" b="1" dirty="0" smtClean="0"/>
              <a:t>  ГОДУ</a:t>
            </a:r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23556" name="Объект 4"/>
          <p:cNvSpPr>
            <a:spLocks noGrp="1"/>
          </p:cNvSpPr>
          <p:nvPr>
            <p:ph type="body" sz="half" idx="2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французские ученые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Пьер Кюри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и   Мария </a:t>
            </a:r>
            <a:r>
              <a:rPr lang="ru-RU" sz="2400" b="1" dirty="0" err="1" smtClean="0"/>
              <a:t>Склодо́вская-Кюри</a:t>
            </a:r>
            <a:r>
              <a:rPr lang="ru-RU" sz="2400" b="1" dirty="0" smtClean="0"/>
              <a:t> </a:t>
            </a:r>
          </a:p>
        </p:txBody>
      </p:sp>
      <p:pic>
        <p:nvPicPr>
          <p:cNvPr id="23559" name="Picture 7" descr="File:Radium22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420888"/>
            <a:ext cx="3384550" cy="2952800"/>
          </a:xfrm>
          <a:prstGeom prst="rect">
            <a:avLst/>
          </a:prstGeom>
          <a:noFill/>
        </p:spPr>
      </p:pic>
      <p:pic>
        <p:nvPicPr>
          <p:cNvPr id="23561" name="Picture 9" descr="Pierrecuri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429000"/>
            <a:ext cx="1905000" cy="2628900"/>
          </a:xfrm>
          <a:prstGeom prst="rect">
            <a:avLst/>
          </a:prstGeom>
          <a:noFill/>
        </p:spPr>
      </p:pic>
      <p:pic>
        <p:nvPicPr>
          <p:cNvPr id="23563" name="Picture 11" descr="Curie-nobel-portrait-2-60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7066" t="10376" r="11267" b="10469"/>
          <a:stretch>
            <a:fillRect/>
          </a:stretch>
        </p:blipFill>
        <p:spPr bwMode="auto">
          <a:xfrm>
            <a:off x="6732240" y="3429000"/>
            <a:ext cx="1893521" cy="266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133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584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РАДИЙ - </a:t>
            </a:r>
            <a:br>
              <a:rPr lang="ru-RU" sz="3200" b="1" dirty="0" smtClean="0"/>
            </a:br>
            <a:r>
              <a:rPr lang="ru-RU" sz="3200" dirty="0" smtClean="0"/>
              <a:t>связано с излучением ядер атомов </a:t>
            </a:r>
            <a:br>
              <a:rPr lang="ru-RU" sz="3200" dirty="0" smtClean="0"/>
            </a:br>
            <a:r>
              <a:rPr lang="ru-RU" sz="3200" dirty="0" smtClean="0"/>
              <a:t>от латинского —  «излучать, луч».</a:t>
            </a:r>
            <a:br>
              <a:rPr lang="ru-RU" sz="3200" dirty="0" smtClean="0"/>
            </a:br>
            <a:endParaRPr lang="ru-RU" sz="3200" dirty="0" smtClean="0"/>
          </a:p>
        </p:txBody>
      </p:sp>
      <p:pic>
        <p:nvPicPr>
          <p:cNvPr id="24584" name="Picture 8" descr="Luch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250" y="2032000"/>
            <a:ext cx="61214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627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АЗОТ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перевод с древнегреческого – </a:t>
            </a:r>
            <a:br>
              <a:rPr lang="ru-RU" sz="3200" dirty="0" smtClean="0"/>
            </a:br>
            <a:r>
              <a:rPr lang="ru-RU" sz="3200" dirty="0" smtClean="0"/>
              <a:t>«безжизненный». </a:t>
            </a:r>
            <a:endParaRPr lang="ru-RU" sz="3200" dirty="0"/>
          </a:p>
        </p:txBody>
      </p:sp>
      <p:pic>
        <p:nvPicPr>
          <p:cNvPr id="15363" name="Содержимое 4" descr="дох.мышь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0113" y="2492375"/>
            <a:ext cx="7272337" cy="3889375"/>
          </a:xfrm>
        </p:spPr>
      </p:pic>
    </p:spTree>
    <p:extLst>
      <p:ext uri="{BB962C8B-B14F-4D97-AF65-F5344CB8AC3E}">
        <p14:creationId xmlns:p14="http://schemas.microsoft.com/office/powerpoint/2010/main" xmlns="" val="105535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АКТИНИЙ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603" name="Объект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</a:t>
            </a:r>
            <a:r>
              <a:rPr lang="ru-RU" sz="2400" b="1" dirty="0" smtClean="0"/>
              <a:t>ОТКРЫТ   В   </a:t>
            </a:r>
            <a:r>
              <a:rPr lang="ru-RU" sz="3600" b="1" dirty="0" smtClean="0"/>
              <a:t>1899 </a:t>
            </a:r>
            <a:r>
              <a:rPr lang="ru-RU" sz="2400" b="1" dirty="0" smtClean="0"/>
              <a:t>ГОДУ</a:t>
            </a:r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25604" name="Объект 4"/>
          <p:cNvSpPr>
            <a:spLocks noGrp="1"/>
          </p:cNvSpPr>
          <p:nvPr>
            <p:ph type="body" sz="half" idx="2"/>
          </p:nvPr>
        </p:nvSpPr>
        <p:spPr>
          <a:xfrm>
            <a:off x="4355976" y="1700808"/>
            <a:ext cx="4608512" cy="4741267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французский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физик и химик</a:t>
            </a:r>
            <a:r>
              <a:rPr lang="ru-RU" dirty="0" smtClean="0"/>
              <a:t>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Андре-Луи </a:t>
            </a:r>
            <a:r>
              <a:rPr lang="ru-RU" b="1" dirty="0" err="1" smtClean="0"/>
              <a:t>Дебьерн</a:t>
            </a:r>
            <a:r>
              <a:rPr lang="ru-RU" dirty="0" smtClean="0"/>
              <a:t> </a:t>
            </a:r>
          </a:p>
        </p:txBody>
      </p:sp>
      <p:pic>
        <p:nvPicPr>
          <p:cNvPr id="25610" name="Picture 10" descr="0507-matt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3357563"/>
            <a:ext cx="263842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5" y="2420888"/>
            <a:ext cx="3431430" cy="336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6466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smtClean="0"/>
              <a:t>АКТИНИЙ – </a:t>
            </a:r>
            <a:br>
              <a:rPr lang="ru-RU" sz="3200" b="1" smtClean="0"/>
            </a:br>
            <a:r>
              <a:rPr lang="ru-RU" sz="3200" smtClean="0"/>
              <a:t>от древне-греческого «луч»</a:t>
            </a:r>
            <a:br>
              <a:rPr lang="ru-RU" sz="3200" smtClean="0"/>
            </a:br>
            <a:endParaRPr lang="ru-RU" sz="3200" smtClean="0"/>
          </a:p>
        </p:txBody>
      </p:sp>
      <p:pic>
        <p:nvPicPr>
          <p:cNvPr id="26629" name="Picture 5" descr="75368032_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557338"/>
            <a:ext cx="6408737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2760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РЕЗЕРФОРДИЙ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651" name="Объект 1"/>
          <p:cNvSpPr>
            <a:spLocks noGrp="1"/>
          </p:cNvSpPr>
          <p:nvPr>
            <p:ph type="body" sz="half" idx="1"/>
          </p:nvPr>
        </p:nvSpPr>
        <p:spPr>
          <a:xfrm>
            <a:off x="323528" y="1556792"/>
            <a:ext cx="460432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1964 </a:t>
            </a:r>
            <a:r>
              <a:rPr lang="ru-RU" sz="2400" b="1" dirty="0" smtClean="0"/>
              <a:t>ГОДУ</a:t>
            </a:r>
          </a:p>
          <a:p>
            <a:pPr marL="0" indent="0" eaLnBrk="1" hangingPunct="1">
              <a:buFont typeface="Arial" charset="0"/>
              <a:buNone/>
            </a:pPr>
            <a:endParaRPr lang="ru-RU" sz="2000" dirty="0" smtClean="0"/>
          </a:p>
        </p:txBody>
      </p:sp>
      <p:sp>
        <p:nvSpPr>
          <p:cNvPr id="27652" name="Объект 4"/>
          <p:cNvSpPr>
            <a:spLocks noGrp="1"/>
          </p:cNvSpPr>
          <p:nvPr>
            <p:ph type="body" sz="half" idx="2"/>
          </p:nvPr>
        </p:nvSpPr>
        <p:spPr>
          <a:xfrm>
            <a:off x="4499992" y="1600200"/>
            <a:ext cx="4392488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советские учёные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под руководством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Георгия  Николаевича Флёрова</a:t>
            </a:r>
          </a:p>
        </p:txBody>
      </p:sp>
      <p:pic>
        <p:nvPicPr>
          <p:cNvPr id="27655" name="Picture 7" descr="Файл:Флёров Георгий Николаевич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96951"/>
            <a:ext cx="2378199" cy="3485231"/>
          </a:xfrm>
          <a:prstGeom prst="rect">
            <a:avLst/>
          </a:prstGeom>
          <a:noFill/>
        </p:spPr>
      </p:pic>
      <p:pic>
        <p:nvPicPr>
          <p:cNvPr id="7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2564904"/>
            <a:ext cx="3910705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766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51520" y="333375"/>
            <a:ext cx="8712968" cy="1498600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/>
              <a:t>РЕЗЕРФОРДИЙ – </a:t>
            </a:r>
            <a:br>
              <a:rPr lang="ru-RU" sz="3200" b="1" dirty="0" smtClean="0"/>
            </a:br>
            <a:r>
              <a:rPr lang="ru-RU" sz="3200" dirty="0" smtClean="0"/>
              <a:t>назван</a:t>
            </a:r>
            <a:r>
              <a:rPr lang="ru-RU" sz="3200" b="1" dirty="0" smtClean="0"/>
              <a:t> </a:t>
            </a:r>
            <a:r>
              <a:rPr lang="ru-RU" sz="3200" dirty="0" smtClean="0"/>
              <a:t>в честь выдающегося английского физика </a:t>
            </a:r>
            <a:br>
              <a:rPr lang="ru-RU" sz="3200" dirty="0" smtClean="0"/>
            </a:br>
            <a:r>
              <a:rPr lang="ru-RU" sz="3200" b="1" dirty="0" smtClean="0"/>
              <a:t>Эрнеста Резерфорда</a:t>
            </a:r>
            <a:r>
              <a:rPr lang="ru-RU" sz="3200" dirty="0" smtClean="0"/>
              <a:t>. </a:t>
            </a:r>
          </a:p>
        </p:txBody>
      </p:sp>
      <p:pic>
        <p:nvPicPr>
          <p:cNvPr id="28678" name="Picture 6" descr="File:Ernest Rutherfor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133600"/>
            <a:ext cx="4176712" cy="446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763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ДУБНИЙ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699" name="Объект 1"/>
          <p:cNvSpPr>
            <a:spLocks noGrp="1"/>
          </p:cNvSpPr>
          <p:nvPr>
            <p:ph type="body" sz="half" idx="1"/>
          </p:nvPr>
        </p:nvSpPr>
        <p:spPr>
          <a:xfrm>
            <a:off x="395536" y="1600200"/>
            <a:ext cx="432048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1970</a:t>
            </a:r>
            <a:r>
              <a:rPr lang="ru-RU" sz="2400" b="1" dirty="0" smtClean="0"/>
              <a:t> ГОДУ </a:t>
            </a:r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29700" name="Объект 4"/>
          <p:cNvSpPr>
            <a:spLocks noGrp="1"/>
          </p:cNvSpPr>
          <p:nvPr>
            <p:ph type="body" sz="half" idx="2"/>
          </p:nvPr>
        </p:nvSpPr>
        <p:spPr>
          <a:xfrm>
            <a:off x="4499992" y="1600200"/>
            <a:ext cx="432048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советские учёные</a:t>
            </a:r>
          </a:p>
          <a:p>
            <a:pPr marL="0" indent="0" algn="ctr">
              <a:buNone/>
            </a:pPr>
            <a:r>
              <a:rPr lang="ru-RU" sz="2400" b="1" dirty="0" smtClean="0"/>
              <a:t>под руководством </a:t>
            </a:r>
          </a:p>
          <a:p>
            <a:pPr marL="0" indent="0" algn="ctr">
              <a:buNone/>
            </a:pPr>
            <a:r>
              <a:rPr lang="ru-RU" sz="2400" b="1" dirty="0" smtClean="0"/>
              <a:t>Георгия  Николаевича Флёрова</a:t>
            </a:r>
          </a:p>
        </p:txBody>
      </p:sp>
      <p:pic>
        <p:nvPicPr>
          <p:cNvPr id="29702" name="Picture 6" descr="Файл:Флёров Георгий Николаевич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068960"/>
            <a:ext cx="2408237" cy="3529012"/>
          </a:xfrm>
          <a:prstGeom prst="rect">
            <a:avLst/>
          </a:prstGeom>
          <a:noFill/>
        </p:spPr>
      </p:pic>
      <p:pic>
        <p:nvPicPr>
          <p:cNvPr id="6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2564904"/>
            <a:ext cx="3910705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008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/>
              <a:t>ДУБНИЙ – </a:t>
            </a:r>
            <a:br>
              <a:rPr lang="ru-RU" sz="3200" b="1" dirty="0" smtClean="0"/>
            </a:br>
            <a:r>
              <a:rPr lang="ru-RU" sz="3200" dirty="0" smtClean="0"/>
              <a:t>в честь российского центра по исследованиям </a:t>
            </a:r>
            <a:br>
              <a:rPr lang="ru-RU" sz="3200" dirty="0" smtClean="0"/>
            </a:br>
            <a:r>
              <a:rPr lang="ru-RU" sz="3200" dirty="0" smtClean="0"/>
              <a:t>в области ядерной физики, </a:t>
            </a:r>
            <a:r>
              <a:rPr lang="ru-RU" sz="3200" dirty="0" err="1" smtClean="0"/>
              <a:t>наукограда</a:t>
            </a:r>
            <a:r>
              <a:rPr lang="ru-RU" sz="3200" dirty="0" smtClean="0"/>
              <a:t> г. Дубны.</a:t>
            </a:r>
          </a:p>
        </p:txBody>
      </p:sp>
      <p:pic>
        <p:nvPicPr>
          <p:cNvPr id="30726" name="Picture 6" descr="File:Dubna.house of scientiest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4438" y="2420938"/>
            <a:ext cx="4286250" cy="403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74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СИБОРГИЙ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747" name="Объект 1"/>
          <p:cNvSpPr>
            <a:spLocks noGrp="1"/>
          </p:cNvSpPr>
          <p:nvPr>
            <p:ph type="body" sz="half" idx="1"/>
          </p:nvPr>
        </p:nvSpPr>
        <p:spPr>
          <a:xfrm>
            <a:off x="395536" y="1628800"/>
            <a:ext cx="4392736" cy="45259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</a:t>
            </a:r>
            <a:r>
              <a:rPr lang="ru-RU" sz="2400" b="1" dirty="0" smtClean="0"/>
              <a:t>СИНТЕЗИРОВАН В</a:t>
            </a:r>
            <a:r>
              <a:rPr lang="ru-RU" b="1" dirty="0" smtClean="0"/>
              <a:t> </a:t>
            </a:r>
            <a:r>
              <a:rPr lang="ru-RU" sz="3600" b="1" dirty="0" smtClean="0"/>
              <a:t>1974</a:t>
            </a:r>
            <a:r>
              <a:rPr lang="ru-RU" b="1" dirty="0" smtClean="0"/>
              <a:t> </a:t>
            </a:r>
            <a:r>
              <a:rPr lang="ru-RU" sz="2400" b="1" dirty="0" smtClean="0"/>
              <a:t>ГОДУ</a:t>
            </a:r>
          </a:p>
        </p:txBody>
      </p:sp>
      <p:sp>
        <p:nvSpPr>
          <p:cNvPr id="31748" name="Объект 4"/>
          <p:cNvSpPr>
            <a:spLocks noGrp="1"/>
          </p:cNvSpPr>
          <p:nvPr>
            <p:ph type="body" sz="half" idx="2"/>
          </p:nvPr>
        </p:nvSpPr>
        <p:spPr>
          <a:xfrm>
            <a:off x="4572000" y="1700808"/>
            <a:ext cx="4248472" cy="474126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/>
              <a:t>в лаборатории </a:t>
            </a:r>
          </a:p>
          <a:p>
            <a:pPr marL="0" indent="0" algn="ctr">
              <a:buNone/>
            </a:pPr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marL="0" indent="0" algn="ctr">
              <a:buNone/>
            </a:pPr>
            <a:r>
              <a:rPr lang="ru-RU" sz="2400" b="1" dirty="0" smtClean="0"/>
              <a:t>в г. Беркли </a:t>
            </a:r>
          </a:p>
          <a:p>
            <a:pPr marL="0" indent="0" algn="ctr">
              <a:buNone/>
            </a:pPr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endParaRPr lang="ru-RU" sz="2400" b="1" dirty="0" smtClean="0"/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endParaRPr lang="ru-RU" sz="2000" b="1" dirty="0" smtClean="0"/>
          </a:p>
        </p:txBody>
      </p:sp>
      <p:pic>
        <p:nvPicPr>
          <p:cNvPr id="6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2564904"/>
            <a:ext cx="3910705" cy="3384376"/>
          </a:xfrm>
          <a:prstGeom prst="rect">
            <a:avLst/>
          </a:prstGeom>
          <a:noFill/>
        </p:spPr>
      </p:pic>
      <p:pic>
        <p:nvPicPr>
          <p:cNvPr id="7" name="Picture 2" descr="http://upload.wikimedia.org/wikipedia/commons/thumb/4/47/Glenn_Seaborg_-_1964.jpg/220px-Glenn_Seaborg_-_196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73016"/>
            <a:ext cx="2520280" cy="3115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9093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8582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/>
              <a:t>СИБОРГИЙ – </a:t>
            </a:r>
            <a:br>
              <a:rPr lang="ru-RU" sz="3200" b="1" dirty="0" smtClean="0"/>
            </a:br>
            <a:r>
              <a:rPr lang="ru-RU" sz="3200" dirty="0" smtClean="0"/>
              <a:t>назван в честь  американского </a:t>
            </a:r>
            <a:br>
              <a:rPr lang="ru-RU" sz="3200" dirty="0" smtClean="0"/>
            </a:br>
            <a:r>
              <a:rPr lang="ru-RU" sz="3200" dirty="0" smtClean="0"/>
              <a:t>химика и физика-ядерщика </a:t>
            </a:r>
            <a:br>
              <a:rPr lang="ru-RU" sz="3200" dirty="0" smtClean="0"/>
            </a:br>
            <a:r>
              <a:rPr lang="ru-RU" sz="3200" dirty="0" err="1" smtClean="0"/>
              <a:t>Гленна</a:t>
            </a:r>
            <a:r>
              <a:rPr lang="ru-RU" sz="3200" dirty="0" smtClean="0"/>
              <a:t> Теодора </a:t>
            </a:r>
            <a:r>
              <a:rPr lang="ru-RU" sz="3200" dirty="0" err="1" smtClean="0"/>
              <a:t>Сиборга</a:t>
            </a:r>
            <a:r>
              <a:rPr lang="ru-RU" sz="3200" dirty="0" smtClean="0"/>
              <a:t>.</a:t>
            </a:r>
          </a:p>
        </p:txBody>
      </p:sp>
      <p:pic>
        <p:nvPicPr>
          <p:cNvPr id="32774" name="Picture 6" descr="File:Glenn Seaborg - 196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904" t="7167" b="1639"/>
          <a:stretch>
            <a:fillRect/>
          </a:stretch>
        </p:blipFill>
        <p:spPr bwMode="auto">
          <a:xfrm>
            <a:off x="2700338" y="2205038"/>
            <a:ext cx="3608387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788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795" name="Объект 1"/>
          <p:cNvSpPr>
            <a:spLocks noGrp="1"/>
          </p:cNvSpPr>
          <p:nvPr>
            <p:ph type="body" sz="half" idx="1"/>
          </p:nvPr>
        </p:nvSpPr>
        <p:spPr>
          <a:xfrm>
            <a:off x="323528" y="1628800"/>
            <a:ext cx="4464496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1976</a:t>
            </a:r>
            <a:r>
              <a:rPr lang="ru-RU" sz="2400" b="1" dirty="0" smtClean="0"/>
              <a:t> ГОДУ</a:t>
            </a:r>
            <a:endParaRPr lang="ru-RU" dirty="0" smtClean="0"/>
          </a:p>
        </p:txBody>
      </p:sp>
      <p:sp>
        <p:nvSpPr>
          <p:cNvPr id="33796" name="Объект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72272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Группа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Юрия </a:t>
            </a:r>
            <a:r>
              <a:rPr lang="ru-RU" sz="2400" b="1" dirty="0" err="1" smtClean="0"/>
              <a:t>Цолаковича</a:t>
            </a:r>
            <a:r>
              <a:rPr lang="ru-RU" sz="2400" b="1" dirty="0" smtClean="0"/>
              <a:t> Оганесяна из института ядерных исследований в г. Дубне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2000" b="1" dirty="0" smtClean="0"/>
          </a:p>
        </p:txBody>
      </p:sp>
      <p:pic>
        <p:nvPicPr>
          <p:cNvPr id="33798" name="Picture 6" descr="Yuri Oganesyan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84984"/>
            <a:ext cx="2160240" cy="3219826"/>
          </a:xfrm>
          <a:prstGeom prst="rect">
            <a:avLst/>
          </a:prstGeom>
          <a:noFill/>
        </p:spPr>
      </p:pic>
      <p:pic>
        <p:nvPicPr>
          <p:cNvPr id="6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2564904"/>
            <a:ext cx="3910705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025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smtClean="0"/>
              <a:t>БОРИЙ – </a:t>
            </a:r>
            <a:br>
              <a:rPr lang="ru-RU" sz="3200" b="1" smtClean="0"/>
            </a:br>
            <a:r>
              <a:rPr lang="ru-RU" sz="3200" smtClean="0"/>
              <a:t>в честь датского физика </a:t>
            </a:r>
            <a:br>
              <a:rPr lang="ru-RU" sz="3200" smtClean="0"/>
            </a:br>
            <a:r>
              <a:rPr lang="ru-RU" sz="3200" smtClean="0"/>
              <a:t>Нильса Хе́нрика Дави́да Бора</a:t>
            </a:r>
            <a:br>
              <a:rPr lang="ru-RU" sz="3200" smtClean="0"/>
            </a:br>
            <a:endParaRPr lang="ru-RU" sz="3200" smtClean="0"/>
          </a:p>
        </p:txBody>
      </p:sp>
      <p:pic>
        <p:nvPicPr>
          <p:cNvPr id="34824" name="Picture 8" descr="File:Niels Boh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628775"/>
            <a:ext cx="3411103" cy="4824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542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КИСЛОРОД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1774</a:t>
            </a:r>
            <a:r>
              <a:rPr lang="ru-RU" dirty="0" smtClean="0"/>
              <a:t>   ГОДУ</a:t>
            </a:r>
            <a:endParaRPr lang="ru-RU" dirty="0"/>
          </a:p>
        </p:txBody>
      </p:sp>
      <p:sp>
        <p:nvSpPr>
          <p:cNvPr id="16388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86355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smtClean="0"/>
              <a:t>Джозеф  Пристли</a:t>
            </a:r>
          </a:p>
        </p:txBody>
      </p:sp>
      <p:pic>
        <p:nvPicPr>
          <p:cNvPr id="1638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163" y="2781300"/>
            <a:ext cx="2819400" cy="3727450"/>
          </a:xfrm>
          <a:noFill/>
        </p:spPr>
      </p:pic>
      <p:pic>
        <p:nvPicPr>
          <p:cNvPr id="163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624" y="2420888"/>
            <a:ext cx="2166937" cy="3357563"/>
          </a:xfrm>
          <a:noFill/>
        </p:spPr>
      </p:pic>
    </p:spTree>
    <p:extLst>
      <p:ext uri="{BB962C8B-B14F-4D97-AF65-F5344CB8AC3E}">
        <p14:creationId xmlns:p14="http://schemas.microsoft.com/office/powerpoint/2010/main" xmlns="" val="135069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843" name="Объект 1"/>
          <p:cNvSpPr>
            <a:spLocks noGrp="1"/>
          </p:cNvSpPr>
          <p:nvPr>
            <p:ph type="body" sz="half" idx="1"/>
          </p:nvPr>
        </p:nvSpPr>
        <p:spPr>
          <a:xfrm>
            <a:off x="323528" y="1600200"/>
            <a:ext cx="4464496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1970</a:t>
            </a:r>
            <a:r>
              <a:rPr lang="ru-RU" sz="2400" b="1" dirty="0" smtClean="0"/>
              <a:t> ГОДУ</a:t>
            </a:r>
          </a:p>
          <a:p>
            <a:pPr marL="0" indent="0" eaLnBrk="1" hangingPunct="1">
              <a:buFont typeface="Arial" charset="0"/>
              <a:buNone/>
            </a:pPr>
            <a:endParaRPr lang="ru-RU" sz="2400" b="1" dirty="0" smtClean="0"/>
          </a:p>
          <a:p>
            <a:pPr marL="0" indent="0" eaLnBrk="1" hangingPunct="1">
              <a:buFont typeface="Arial" charset="0"/>
              <a:buNone/>
            </a:pPr>
            <a:endParaRPr lang="ru-RU" sz="2400" b="1" dirty="0" smtClean="0"/>
          </a:p>
          <a:p>
            <a:pPr marL="0" indent="0" eaLnBrk="1" hangingPunct="1">
              <a:buFont typeface="Arial" charset="0"/>
              <a:buNone/>
            </a:pPr>
            <a:endParaRPr lang="ru-RU" sz="2400" b="1" dirty="0" smtClean="0"/>
          </a:p>
          <a:p>
            <a:pPr marL="0" indent="0" eaLnBrk="1" hangingPunct="1">
              <a:buFont typeface="Arial" charset="0"/>
              <a:buNone/>
            </a:pPr>
            <a:endParaRPr lang="ru-RU" sz="24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ru-RU" sz="2400" b="1" dirty="0" smtClean="0"/>
              <a:t>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400" b="1" dirty="0" smtClean="0"/>
              <a:t> </a:t>
            </a:r>
          </a:p>
        </p:txBody>
      </p:sp>
      <p:sp>
        <p:nvSpPr>
          <p:cNvPr id="35844" name="Объек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algn="ctr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000" b="1" dirty="0" smtClean="0"/>
              <a:t>.</a:t>
            </a:r>
          </a:p>
        </p:txBody>
      </p:sp>
      <p:pic>
        <p:nvPicPr>
          <p:cNvPr id="5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2564904"/>
            <a:ext cx="3910705" cy="33843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6016" y="1772816"/>
            <a:ext cx="3851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лаборатории </a:t>
            </a:r>
          </a:p>
          <a:p>
            <a:pPr algn="ctr"/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algn="ctr"/>
            <a:r>
              <a:rPr lang="ru-RU" sz="2400" b="1" dirty="0" smtClean="0"/>
              <a:t>в г. Беркли</a:t>
            </a:r>
          </a:p>
          <a:p>
            <a:pPr algn="ctr"/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 </a:t>
            </a:r>
          </a:p>
        </p:txBody>
      </p:sp>
      <p:pic>
        <p:nvPicPr>
          <p:cNvPr id="7" name="Picture 2" descr="http://upload.wikimedia.org/wikipedia/commons/thumb/4/47/Glenn_Seaborg_-_1964.jpg/220px-Glenn_Seaborg_-_196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429000"/>
            <a:ext cx="2520280" cy="3115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638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79512" y="260351"/>
            <a:ext cx="8784976" cy="194451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ГАНИЙ –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dirty="0" smtClean="0"/>
              <a:t>назван в честь Отто ГАНА, </a:t>
            </a:r>
            <a:br>
              <a:rPr lang="ru-RU" sz="3200" dirty="0" smtClean="0"/>
            </a:br>
            <a:r>
              <a:rPr lang="ru-RU" sz="3200" dirty="0" smtClean="0"/>
              <a:t>немецкого физика и радиохимика, </a:t>
            </a:r>
            <a:br>
              <a:rPr lang="ru-RU" sz="3200" dirty="0" smtClean="0"/>
            </a:br>
            <a:r>
              <a:rPr lang="ru-RU" sz="3200" dirty="0" smtClean="0"/>
              <a:t>Лауреат Нобелевской премии.</a:t>
            </a:r>
          </a:p>
        </p:txBody>
      </p:sp>
      <p:pic>
        <p:nvPicPr>
          <p:cNvPr id="60418" name="Picture 2" descr="http://www.nobelprize.org/nobel_prizes/chemistry/laureates/1944/hahn_post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04864"/>
            <a:ext cx="2986154" cy="4223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566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649" y="332656"/>
            <a:ext cx="7757177" cy="1077173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МЕЙТНЕРИЙ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891" name="Объект 1"/>
          <p:cNvSpPr>
            <a:spLocks noGrp="1"/>
          </p:cNvSpPr>
          <p:nvPr>
            <p:ph type="body" sz="half" idx="1"/>
          </p:nvPr>
        </p:nvSpPr>
        <p:spPr>
          <a:xfrm>
            <a:off x="323528" y="1600200"/>
            <a:ext cx="4392488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1982</a:t>
            </a:r>
            <a:r>
              <a:rPr lang="ru-RU" sz="2400" b="1" dirty="0" smtClean="0"/>
              <a:t> ГОДУ</a:t>
            </a:r>
            <a:endParaRPr lang="ru-RU" dirty="0" smtClean="0"/>
          </a:p>
        </p:txBody>
      </p:sp>
      <p:sp>
        <p:nvSpPr>
          <p:cNvPr id="37892" name="Объект 4"/>
          <p:cNvSpPr>
            <a:spLocks noGrp="1"/>
          </p:cNvSpPr>
          <p:nvPr>
            <p:ph type="body" sz="half" idx="2"/>
          </p:nvPr>
        </p:nvSpPr>
        <p:spPr>
          <a:xfrm>
            <a:off x="4572000" y="1484313"/>
            <a:ext cx="4038600" cy="45259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В Центре исследования тяжёлых ионов,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dirty="0" smtClean="0"/>
              <a:t>Дармштадт, Германия.</a:t>
            </a:r>
          </a:p>
        </p:txBody>
      </p:sp>
      <p:pic>
        <p:nvPicPr>
          <p:cNvPr id="37895" name="Picture 7" descr="Файл:GSI-Darmstadt-Südba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84368" y="3374562"/>
            <a:ext cx="3720079" cy="2790742"/>
          </a:xfrm>
          <a:prstGeom prst="rect">
            <a:avLst/>
          </a:prstGeom>
          <a:noFill/>
        </p:spPr>
      </p:pic>
      <p:pic>
        <p:nvPicPr>
          <p:cNvPr id="6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2564904"/>
            <a:ext cx="3910705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121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25575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/>
              <a:t>МЕЙТНЕРИЙ –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dirty="0" smtClean="0"/>
              <a:t>в</a:t>
            </a:r>
            <a:r>
              <a:rPr lang="ru-RU" sz="3200" b="1" dirty="0" smtClean="0"/>
              <a:t> </a:t>
            </a:r>
            <a:r>
              <a:rPr lang="ru-RU" sz="3200" dirty="0" smtClean="0"/>
              <a:t>честь австрийского физика и радиохимика </a:t>
            </a:r>
            <a:br>
              <a:rPr lang="ru-RU" sz="3200" dirty="0" smtClean="0"/>
            </a:br>
            <a:r>
              <a:rPr lang="ru-RU" sz="3200" dirty="0" smtClean="0"/>
              <a:t>Лизы </a:t>
            </a:r>
            <a:r>
              <a:rPr lang="ru-RU" sz="3200" dirty="0" err="1" smtClean="0"/>
              <a:t>Мейтнер</a:t>
            </a:r>
            <a:endParaRPr lang="ru-RU" sz="3200" dirty="0" smtClean="0"/>
          </a:p>
        </p:txBody>
      </p:sp>
      <p:pic>
        <p:nvPicPr>
          <p:cNvPr id="38919" name="Picture 7" descr="File:Lise Meitner1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5915"/>
          <a:stretch>
            <a:fillRect/>
          </a:stretch>
        </p:blipFill>
        <p:spPr bwMode="auto">
          <a:xfrm>
            <a:off x="2771775" y="1700213"/>
            <a:ext cx="3657600" cy="4797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0584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/>
              <a:t>1803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шведские химики</a:t>
            </a:r>
          </a:p>
          <a:p>
            <a:pPr algn="ctr">
              <a:buNone/>
            </a:pPr>
            <a:r>
              <a:rPr lang="ru-RU" sz="2400" b="1" dirty="0" err="1" smtClean="0"/>
              <a:t>Йёнс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Якоб</a:t>
            </a:r>
            <a:r>
              <a:rPr lang="ru-RU" sz="2400" b="1" dirty="0" smtClean="0"/>
              <a:t> Берцелиус</a:t>
            </a:r>
          </a:p>
          <a:p>
            <a:pPr algn="ctr">
              <a:buNone/>
            </a:pPr>
            <a:r>
              <a:rPr lang="ru-RU" sz="2400" b="1" dirty="0" smtClean="0"/>
              <a:t>и  Вильгельм фон </a:t>
            </a:r>
            <a:r>
              <a:rPr lang="ru-RU" sz="2400" b="1" dirty="0" err="1" smtClean="0"/>
              <a:t>Хизингер</a:t>
            </a:r>
            <a:endParaRPr lang="ru-RU" sz="2400" b="1" dirty="0" smtClean="0"/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13" name="Picture 9" descr="File:Cerium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5" y="2348880"/>
            <a:ext cx="3960440" cy="2997647"/>
          </a:xfrm>
          <a:prstGeom prst="rect">
            <a:avLst/>
          </a:prstGeom>
          <a:noFill/>
        </p:spPr>
      </p:pic>
      <p:pic>
        <p:nvPicPr>
          <p:cNvPr id="57346" name="Picture 2" descr="http://www.vokrugsveta.ru/encyclopedia/images/a/a3/Berzeli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45024"/>
            <a:ext cx="2203041" cy="2520280"/>
          </a:xfrm>
          <a:prstGeom prst="rect">
            <a:avLst/>
          </a:prstGeom>
          <a:noFill/>
        </p:spPr>
      </p:pic>
      <p:pic>
        <p:nvPicPr>
          <p:cNvPr id="57348" name="Picture 4" descr="Вильгельм фон Хизинг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573016"/>
            <a:ext cx="2016224" cy="2672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181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ЦЕРИЙ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 в честь малой планеты </a:t>
            </a:r>
            <a:r>
              <a:rPr lang="ru-RU" sz="3200" dirty="0" smtClean="0">
                <a:latin typeface="+mn-lt"/>
              </a:rPr>
              <a:t>Цереры</a:t>
            </a:r>
            <a:r>
              <a:rPr lang="ru-RU" sz="3200" dirty="0" smtClean="0"/>
              <a:t>, </a:t>
            </a:r>
            <a:endParaRPr lang="ru-RU" sz="32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608512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в свою очередь названной в честь римской богини плодородия.</a:t>
            </a:r>
            <a:endParaRPr lang="ru-RU" dirty="0"/>
          </a:p>
        </p:txBody>
      </p:sp>
      <p:pic>
        <p:nvPicPr>
          <p:cNvPr id="48130" name="Picture 2" descr="Ceres optimiz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960440" cy="3960441"/>
          </a:xfrm>
          <a:prstGeom prst="rect">
            <a:avLst/>
          </a:prstGeom>
          <a:noFill/>
        </p:spPr>
      </p:pic>
      <p:pic>
        <p:nvPicPr>
          <p:cNvPr id="56322" name="Picture 2" descr="http://s43.radikal.ru/i102/0911/d1/04d15e20aaf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733616"/>
            <a:ext cx="2355354" cy="2996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43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ПРАЗЕОДИМ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/>
              <a:t>1885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австрийский химик</a:t>
            </a:r>
          </a:p>
          <a:p>
            <a:pPr marL="0" indent="0" algn="ctr">
              <a:buNone/>
            </a:pPr>
            <a:r>
              <a:rPr lang="ru-RU" sz="2400" b="1" dirty="0" smtClean="0"/>
              <a:t>Карл Ауэр фон </a:t>
            </a:r>
            <a:r>
              <a:rPr lang="ru-RU" sz="2400" b="1" dirty="0" err="1" smtClean="0"/>
              <a:t>Вельсбах</a:t>
            </a:r>
            <a:endParaRPr lang="ru-RU" sz="2400" b="1" dirty="0" smtClean="0"/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8" name="Picture 11" descr="Карл Ауэр фон Вельсб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462" y="2598605"/>
            <a:ext cx="2915938" cy="3691561"/>
          </a:xfrm>
          <a:prstGeom prst="rect">
            <a:avLst/>
          </a:prstGeom>
          <a:noFill/>
        </p:spPr>
      </p:pic>
      <p:pic>
        <p:nvPicPr>
          <p:cNvPr id="9" name="Picture 9" descr="File:Praseodym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3794125" cy="3794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197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ПРАЗЕОДИМ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/>
              <a:t> </a:t>
            </a:r>
            <a:r>
              <a:rPr lang="ru-RU" sz="3200" dirty="0" smtClean="0"/>
              <a:t>назван</a:t>
            </a:r>
            <a:r>
              <a:rPr lang="ru-RU" sz="3200" b="1" dirty="0" smtClean="0"/>
              <a:t> </a:t>
            </a:r>
            <a:r>
              <a:rPr lang="ru-RU" sz="3200" dirty="0" smtClean="0"/>
              <a:t>от двух греческих слов — </a:t>
            </a:r>
            <a:br>
              <a:rPr lang="ru-RU" sz="3200" dirty="0" smtClean="0"/>
            </a:br>
            <a:r>
              <a:rPr lang="ru-RU" sz="3200" dirty="0" smtClean="0"/>
              <a:t>«зеленый» и «близнец».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такому названию </a:t>
            </a:r>
          </a:p>
          <a:p>
            <a:pPr>
              <a:buNone/>
            </a:pPr>
            <a:r>
              <a:rPr lang="ru-RU" dirty="0" smtClean="0"/>
              <a:t>     он обязан цвету </a:t>
            </a:r>
          </a:p>
          <a:p>
            <a:pPr>
              <a:buNone/>
            </a:pPr>
            <a:r>
              <a:rPr lang="ru-RU" dirty="0" smtClean="0"/>
              <a:t>     его солей.</a:t>
            </a:r>
            <a:endParaRPr lang="ru-RU" dirty="0"/>
          </a:p>
        </p:txBody>
      </p:sp>
      <p:pic>
        <p:nvPicPr>
          <p:cNvPr id="68610" name="Picture 2" descr="File:RR5110-0051R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3960440" cy="3960440"/>
          </a:xfrm>
          <a:prstGeom prst="rect">
            <a:avLst/>
          </a:prstGeom>
          <a:noFill/>
        </p:spPr>
      </p:pic>
      <p:pic>
        <p:nvPicPr>
          <p:cNvPr id="54274" name="Picture 2" descr="http://im7-tub-ru.yandex.net/i?id=487811288-48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745643"/>
            <a:ext cx="2306563" cy="2176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713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НЕОДИМ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ОТКРЫТ   В  </a:t>
            </a:r>
            <a:r>
              <a:rPr lang="ru-RU" sz="3600" b="1" dirty="0" smtClean="0"/>
              <a:t>1885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австрийский химик</a:t>
            </a:r>
          </a:p>
          <a:p>
            <a:pPr marL="0" indent="0" algn="ctr">
              <a:buNone/>
            </a:pPr>
            <a:r>
              <a:rPr lang="ru-RU" sz="2400" b="1" dirty="0" smtClean="0"/>
              <a:t>Карл Ауэр фон </a:t>
            </a:r>
            <a:r>
              <a:rPr lang="ru-RU" sz="2400" b="1" dirty="0" err="1" smtClean="0"/>
              <a:t>Вельсбах</a:t>
            </a:r>
            <a:endParaRPr lang="ru-RU" sz="2400" b="1" dirty="0" smtClean="0"/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9" name="Picture 9" descr="File:Neodymium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2420888"/>
            <a:ext cx="3888432" cy="3888432"/>
          </a:xfrm>
          <a:prstGeom prst="rect">
            <a:avLst/>
          </a:prstGeom>
          <a:noFill/>
        </p:spPr>
      </p:pic>
      <p:pic>
        <p:nvPicPr>
          <p:cNvPr id="10" name="Picture 11" descr="Карл Ауэр фон Вельсба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36912"/>
            <a:ext cx="2952328" cy="3737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82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35416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НЕОДИМ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83671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назван</a:t>
            </a:r>
            <a:r>
              <a:rPr lang="ru-RU" sz="3600" b="1" dirty="0" smtClean="0"/>
              <a:t> </a:t>
            </a:r>
            <a:r>
              <a:rPr lang="ru-RU" sz="3600" dirty="0" smtClean="0"/>
              <a:t>от двух греческих слов — </a:t>
            </a:r>
            <a:br>
              <a:rPr lang="ru-RU" sz="3600" dirty="0" smtClean="0"/>
            </a:br>
            <a:r>
              <a:rPr lang="ru-RU" sz="3600" dirty="0" smtClean="0"/>
              <a:t>«новый» и «близнец».</a:t>
            </a:r>
            <a:endParaRPr lang="ru-RU" sz="3600" dirty="0"/>
          </a:p>
        </p:txBody>
      </p:sp>
      <p:pic>
        <p:nvPicPr>
          <p:cNvPr id="5" name="Picture 2" descr="File:RR5110-0051R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204864"/>
            <a:ext cx="3960440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824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КИСЛОРОД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перевод с древнегреческого – </a:t>
            </a:r>
            <a:br>
              <a:rPr lang="ru-RU" sz="3200" dirty="0" smtClean="0"/>
            </a:br>
            <a:r>
              <a:rPr lang="ru-RU" sz="3200" dirty="0" smtClean="0"/>
              <a:t>«порождающий кислоту».</a:t>
            </a:r>
            <a:endParaRPr lang="ru-RU" sz="3200" dirty="0"/>
          </a:p>
        </p:txBody>
      </p:sp>
      <p:pic>
        <p:nvPicPr>
          <p:cNvPr id="207874" name="Picture 2" descr="http://korporacia.ru/sites/default/files/imagecache/product_full/%D0%90%D0%B7%D0%BE%D1%82%D0%BD%D0%B0%D1%8F%20%D0%BA%D0%B8%D1%81%D0%BB%D0%BE%D1%82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6552728" cy="3672408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93204" y="2132856"/>
            <a:ext cx="8229600" cy="396044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768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ПРИМЕТИЙ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/>
              <a:t>1945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1" dirty="0" smtClean="0"/>
              <a:t>американские химики 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400" b="1" dirty="0" err="1" smtClean="0"/>
              <a:t>Джейкоб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Маринский</a:t>
            </a:r>
            <a:r>
              <a:rPr lang="ru-RU" sz="2400" b="1" dirty="0" smtClean="0"/>
              <a:t>, 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400" b="1" dirty="0" smtClean="0"/>
              <a:t>Лоренс </a:t>
            </a:r>
            <a:r>
              <a:rPr lang="ru-RU" sz="2400" b="1" dirty="0" err="1" smtClean="0"/>
              <a:t>Гленденин</a:t>
            </a:r>
            <a:r>
              <a:rPr lang="ru-RU" sz="2400" b="1" dirty="0" smtClean="0"/>
              <a:t> 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2400" b="1" dirty="0" smtClean="0"/>
              <a:t>И Чарльз </a:t>
            </a:r>
            <a:r>
              <a:rPr lang="ru-RU" sz="2400" b="1" dirty="0" err="1" smtClean="0"/>
              <a:t>Кориэлл</a:t>
            </a:r>
            <a:endParaRPr lang="ru-RU" sz="2400" b="1" dirty="0"/>
          </a:p>
        </p:txBody>
      </p:sp>
      <p:pic>
        <p:nvPicPr>
          <p:cNvPr id="8" name="Picture 9" descr="Промет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4000500" cy="3432423"/>
          </a:xfrm>
          <a:prstGeom prst="rect">
            <a:avLst/>
          </a:prstGeom>
          <a:noFill/>
        </p:spPr>
      </p:pic>
      <p:pic>
        <p:nvPicPr>
          <p:cNvPr id="4098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876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769152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ПРОМЕТИЙ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 от имени мифического героя Прометея, защитника людей, похитившего у Зевса огонь </a:t>
            </a:r>
            <a:br>
              <a:rPr lang="ru-RU" sz="3200" dirty="0" smtClean="0"/>
            </a:br>
            <a:r>
              <a:rPr lang="ru-RU" sz="3200" dirty="0" smtClean="0"/>
              <a:t>и передавшего его людям.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69634" name="Picture 2" descr="http://upload.wikimedia.org/wikipedia/commons/thumb/5/5b/Heinrich_fueger_1817_prometheus_brings_fire_to_mankind.jpg/300px-Heinrich_fueger_1817_prometheus_brings_fire_to_manki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848" y="2564903"/>
            <a:ext cx="2736304" cy="3903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209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САМАРИЙ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/>
              <a:t>1847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16016" y="1600200"/>
            <a:ext cx="42484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charset="0"/>
              </a:rPr>
              <a:t>французские химики</a:t>
            </a:r>
          </a:p>
          <a:p>
            <a:pPr marL="0" indent="0" algn="ctr">
              <a:buNone/>
            </a:pPr>
            <a:r>
              <a:rPr lang="ru-RU" sz="2400" b="1" dirty="0" smtClean="0"/>
              <a:t>Жан де Лафонтен       и </a:t>
            </a:r>
          </a:p>
          <a:p>
            <a:pPr marL="0" indent="0" algn="ctr">
              <a:buNone/>
            </a:pPr>
            <a:r>
              <a:rPr lang="ru-RU" sz="2400" b="1" dirty="0" smtClean="0"/>
              <a:t>Поль Эмиль </a:t>
            </a:r>
            <a:r>
              <a:rPr lang="ru-RU" sz="2400" b="1" dirty="0" err="1" smtClean="0"/>
              <a:t>Лекок</a:t>
            </a:r>
            <a:r>
              <a:rPr lang="ru-RU" sz="2400" b="1" dirty="0" smtClean="0"/>
              <a:t> де </a:t>
            </a:r>
            <a:r>
              <a:rPr lang="ru-RU" sz="2400" b="1" dirty="0" err="1" smtClean="0"/>
              <a:t>Буабодран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endParaRPr lang="ru-RU" sz="2400" b="1" dirty="0"/>
          </a:p>
        </p:txBody>
      </p:sp>
      <p:pic>
        <p:nvPicPr>
          <p:cNvPr id="9" name="Picture 9" descr="File:Samarium-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2420888"/>
            <a:ext cx="4234071" cy="3528392"/>
          </a:xfrm>
          <a:prstGeom prst="rect">
            <a:avLst/>
          </a:prstGeom>
          <a:noFill/>
        </p:spPr>
      </p:pic>
      <p:pic>
        <p:nvPicPr>
          <p:cNvPr id="49154" name="Picture 2" descr="Lecoq de Boisbaudra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861048"/>
            <a:ext cx="1905000" cy="2190750"/>
          </a:xfrm>
          <a:prstGeom prst="rect">
            <a:avLst/>
          </a:prstGeom>
          <a:noFill/>
        </p:spPr>
      </p:pic>
      <p:pic>
        <p:nvPicPr>
          <p:cNvPr id="49156" name="Picture 4" descr="Jean de La Fontain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933056"/>
            <a:ext cx="2163200" cy="23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514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САМАРИЙ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/>
              <a:t> </a:t>
            </a:r>
            <a:r>
              <a:rPr lang="ru-RU" sz="3200" dirty="0" smtClean="0"/>
              <a:t>был назван в честь </a:t>
            </a:r>
            <a:br>
              <a:rPr lang="ru-RU" sz="3200" dirty="0" smtClean="0"/>
            </a:br>
            <a:r>
              <a:rPr lang="ru-RU" sz="3200" dirty="0" smtClean="0"/>
              <a:t>русского горного инженера, </a:t>
            </a:r>
            <a:br>
              <a:rPr lang="ru-RU" sz="3200" dirty="0" smtClean="0"/>
            </a:br>
            <a:r>
              <a:rPr lang="ru-RU" sz="3200" dirty="0" smtClean="0"/>
              <a:t>Василия </a:t>
            </a:r>
            <a:r>
              <a:rPr lang="ru-RU" sz="3200" dirty="0" err="1" smtClean="0"/>
              <a:t>Евграфовича</a:t>
            </a:r>
            <a:r>
              <a:rPr lang="ru-RU" sz="3200" dirty="0" smtClean="0"/>
              <a:t> </a:t>
            </a:r>
            <a:r>
              <a:rPr lang="ru-RU" sz="3200" dirty="0" err="1" smtClean="0"/>
              <a:t>Самарского-Быходца</a:t>
            </a:r>
            <a:r>
              <a:rPr lang="ru-RU" sz="3200" dirty="0" smtClean="0"/>
              <a:t>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08036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ЕВРОПИЙ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 ОТКРЫТ   В </a:t>
            </a:r>
            <a:r>
              <a:rPr lang="ru-RU" sz="3600" b="1" dirty="0" smtClean="0"/>
              <a:t>1901 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французский химик</a:t>
            </a:r>
          </a:p>
          <a:p>
            <a:pPr marL="0" indent="0" algn="ctr">
              <a:buNone/>
            </a:pPr>
            <a:r>
              <a:rPr lang="ru-RU" sz="2400" b="1" dirty="0" err="1" smtClean="0"/>
              <a:t>Эже́н</a:t>
            </a:r>
            <a:r>
              <a:rPr lang="ru-RU" sz="2400" b="1" dirty="0" smtClean="0"/>
              <a:t> Анатоль </a:t>
            </a:r>
            <a:r>
              <a:rPr lang="ru-RU" sz="2400" b="1" dirty="0" err="1" smtClean="0"/>
              <a:t>Демарсе</a:t>
            </a:r>
            <a:r>
              <a:rPr lang="ru-RU" sz="2400" b="1" dirty="0" smtClean="0"/>
              <a:t>́</a:t>
            </a:r>
            <a:endParaRPr lang="ru-RU" sz="2400" b="1" dirty="0"/>
          </a:p>
        </p:txBody>
      </p:sp>
      <p:pic>
        <p:nvPicPr>
          <p:cNvPr id="8" name="Picture 11" descr="Файл:Demarc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708920"/>
            <a:ext cx="2649537" cy="3384550"/>
          </a:xfrm>
          <a:prstGeom prst="rect">
            <a:avLst/>
          </a:prstGeom>
          <a:noFill/>
        </p:spPr>
      </p:pic>
      <p:pic>
        <p:nvPicPr>
          <p:cNvPr id="47106" name="Picture 2" descr="http://chemistry-chemists.com/N1_2012/S1/image/europium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2420888"/>
            <a:ext cx="3857625" cy="385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857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ЕВРОПИЙ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ему дали название — в честь Европы.</a:t>
            </a:r>
            <a:endParaRPr lang="ru-RU" sz="3200" b="1" dirty="0"/>
          </a:p>
        </p:txBody>
      </p:sp>
      <p:pic>
        <p:nvPicPr>
          <p:cNvPr id="76802" name="Picture 2" descr="http://upload.wikimedia.org/wikipedia/commons/thumb/c/c6/Europe_%28orthographic_projection%29.svg/250px-Europe_%28orthographic_projection%29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76872"/>
            <a:ext cx="3384376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628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ГАДОЛИНИЙ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>
                <a:latin typeface="Arial" charset="0"/>
              </a:rPr>
              <a:t>1880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39248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французский химик</a:t>
            </a:r>
          </a:p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Жан Шарль </a:t>
            </a:r>
            <a:r>
              <a:rPr lang="ru-RU" sz="2400" b="1" dirty="0" err="1" smtClean="0">
                <a:latin typeface="Arial" charset="0"/>
              </a:rPr>
              <a:t>Галиссар</a:t>
            </a:r>
            <a:r>
              <a:rPr lang="ru-RU" sz="2400" b="1" dirty="0" smtClean="0">
                <a:latin typeface="Arial" charset="0"/>
              </a:rPr>
              <a:t> </a:t>
            </a:r>
          </a:p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де </a:t>
            </a:r>
            <a:r>
              <a:rPr lang="ru-RU" sz="2400" b="1" dirty="0" err="1" smtClean="0">
                <a:latin typeface="Arial" charset="0"/>
              </a:rPr>
              <a:t>Мариньяк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8" name="Picture 9" descr="File:Gadolinium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986" y="2348881"/>
            <a:ext cx="4216215" cy="3168351"/>
          </a:xfrm>
          <a:prstGeom prst="rect">
            <a:avLst/>
          </a:prstGeom>
          <a:noFill/>
        </p:spPr>
      </p:pic>
      <p:pic>
        <p:nvPicPr>
          <p:cNvPr id="9" name="Picture 11" descr="File:Galissard de Marignac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2996952"/>
            <a:ext cx="2376264" cy="3608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532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ГАДОЛИНИЙ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назван по имени финского химика </a:t>
            </a:r>
            <a:br>
              <a:rPr lang="ru-RU" sz="3200" dirty="0" smtClean="0"/>
            </a:br>
            <a:r>
              <a:rPr lang="ru-RU" sz="3200" dirty="0" smtClean="0"/>
              <a:t>Ю. </a:t>
            </a:r>
            <a:r>
              <a:rPr lang="ru-RU" sz="3200" dirty="0" err="1" smtClean="0"/>
              <a:t>Гадолина</a:t>
            </a:r>
            <a:r>
              <a:rPr lang="ru-RU" sz="3200" dirty="0" smtClean="0"/>
              <a:t>.</a:t>
            </a:r>
            <a:endParaRPr lang="ru-RU" sz="3200" b="1" dirty="0"/>
          </a:p>
        </p:txBody>
      </p:sp>
      <p:pic>
        <p:nvPicPr>
          <p:cNvPr id="70658" name="Picture 2" descr="Johan Gadol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88840"/>
            <a:ext cx="3600400" cy="4371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380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ТЕРБИЙ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>
                <a:latin typeface="Arial" charset="0"/>
              </a:rPr>
              <a:t>1843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шведский химик </a:t>
            </a:r>
          </a:p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Карл Густав </a:t>
            </a:r>
            <a:r>
              <a:rPr lang="ru-RU" sz="2400" b="1" dirty="0" err="1" smtClean="0">
                <a:latin typeface="Arial" charset="0"/>
              </a:rPr>
              <a:t>Мосандер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8" name="Picture 12" descr="File:Mosander Carl Gustav 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037428" cy="3712412"/>
          </a:xfrm>
          <a:prstGeom prst="rect">
            <a:avLst/>
          </a:prstGeom>
          <a:noFill/>
        </p:spPr>
      </p:pic>
      <p:pic>
        <p:nvPicPr>
          <p:cNvPr id="9" name="Picture 10" descr="File:Terbium-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2348880"/>
            <a:ext cx="4104456" cy="3232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6137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ТЕРБИЙ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получил название в честь села </a:t>
            </a:r>
            <a:r>
              <a:rPr lang="ru-RU" sz="3200" dirty="0" err="1" smtClean="0"/>
              <a:t>Иттербю</a:t>
            </a:r>
            <a:r>
              <a:rPr lang="ru-RU" sz="3200" dirty="0" smtClean="0"/>
              <a:t>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4" name="Рисунок 3" descr="http://chemistry-chemists.com/N3_2012/U3/img/Ytterby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55272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4748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ФТОР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1771</a:t>
            </a:r>
            <a:r>
              <a:rPr lang="ru-RU" dirty="0" smtClean="0"/>
              <a:t>   ГОДУ</a:t>
            </a:r>
            <a:endParaRPr lang="ru-RU" dirty="0"/>
          </a:p>
        </p:txBody>
      </p:sp>
      <p:sp>
        <p:nvSpPr>
          <p:cNvPr id="18436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smtClean="0"/>
              <a:t>Карл  Вильгельм  </a:t>
            </a:r>
            <a:r>
              <a:rPr lang="ru-RU" dirty="0" err="1" smtClean="0"/>
              <a:t>Шееле</a:t>
            </a:r>
            <a:endParaRPr lang="ru-RU" dirty="0" smtClean="0"/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708275"/>
            <a:ext cx="31750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Содержимое 9"/>
          <p:cNvSpPr>
            <a:spLocks noGrp="1"/>
          </p:cNvSpPr>
          <p:nvPr>
            <p:ph sz="quarter" idx="4"/>
          </p:nvPr>
        </p:nvSpPr>
        <p:spPr>
          <a:xfrm>
            <a:off x="4645025" y="2636838"/>
            <a:ext cx="3959225" cy="3489325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8439" name="Содержимое 11" descr="ФТОР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2276475"/>
            <a:ext cx="3519487" cy="3168650"/>
          </a:xfrm>
        </p:spPr>
      </p:pic>
    </p:spTree>
    <p:extLst>
      <p:ext uri="{BB962C8B-B14F-4D97-AF65-F5344CB8AC3E}">
        <p14:creationId xmlns:p14="http://schemas.microsoft.com/office/powerpoint/2010/main" xmlns="" val="355050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ДИСПРОЗИЙ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</a:t>
            </a:r>
            <a:r>
              <a:rPr lang="ru-RU" sz="2400" b="1" dirty="0" smtClean="0"/>
              <a:t>В </a:t>
            </a:r>
            <a:r>
              <a:rPr lang="ru-RU" sz="3600" b="1" dirty="0" smtClean="0"/>
              <a:t>1886 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charset="0"/>
              </a:rPr>
              <a:t>французский химик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Arial" charset="0"/>
              </a:rPr>
              <a:t>Поль Эмиль </a:t>
            </a:r>
            <a:r>
              <a:rPr lang="ru-RU" sz="2400" b="1" dirty="0" err="1" smtClean="0">
                <a:latin typeface="Arial" charset="0"/>
              </a:rPr>
              <a:t>Лекок</a:t>
            </a:r>
            <a:r>
              <a:rPr lang="ru-RU" sz="2400" b="1" dirty="0" smtClean="0">
                <a:latin typeface="Arial" charset="0"/>
              </a:rPr>
              <a:t> де </a:t>
            </a:r>
            <a:r>
              <a:rPr lang="ru-RU" sz="2400" b="1" dirty="0" err="1" smtClean="0">
                <a:latin typeface="Arial" charset="0"/>
              </a:rPr>
              <a:t>Буабодран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8" name="Picture 12" descr="File:Lecoq de Boisbaudr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3091" y="2996952"/>
            <a:ext cx="3019104" cy="3472185"/>
          </a:xfrm>
          <a:prstGeom prst="rect">
            <a:avLst/>
          </a:prstGeom>
          <a:noFill/>
        </p:spPr>
      </p:pic>
      <p:pic>
        <p:nvPicPr>
          <p:cNvPr id="9" name="Picture 10" descr="File:Dyspros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3338513" cy="3671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198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ДИСПРОЗИЙ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назван от </a:t>
            </a:r>
            <a:r>
              <a:rPr lang="ru-RU" sz="3200" dirty="0" err="1" smtClean="0">
                <a:solidFill>
                  <a:schemeClr val="tx1">
                    <a:lumMod val="95000"/>
                  </a:schemeClr>
                </a:solidFill>
              </a:rPr>
              <a:t>древне-греческого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 ― «труднодоступный».</a:t>
            </a:r>
            <a:endParaRPr lang="ru-RU" sz="3200" dirty="0"/>
          </a:p>
        </p:txBody>
      </p:sp>
      <p:pic>
        <p:nvPicPr>
          <p:cNvPr id="39938" name="Picture 2" descr="http://aleksandr-kovalevski.narod.ru/goru/Ush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5400600" cy="454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598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ГОЛЬМИЙ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 ОТКРЫТ   В  </a:t>
            </a:r>
            <a:r>
              <a:rPr lang="ru-RU" sz="3600" b="1" dirty="0" smtClean="0">
                <a:latin typeface="Arial" charset="0"/>
              </a:rPr>
              <a:t>1879</a:t>
            </a:r>
            <a:r>
              <a:rPr lang="ru-RU" sz="2400" b="1" dirty="0" smtClean="0">
                <a:latin typeface="Arial" charset="0"/>
              </a:rPr>
              <a:t> 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076056" y="1556792"/>
            <a:ext cx="3600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швейцарский химик </a:t>
            </a:r>
          </a:p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Дж. Л. Соре</a:t>
            </a:r>
            <a:r>
              <a:rPr lang="ru-RU" sz="2000" b="1" dirty="0" smtClean="0">
                <a:latin typeface="Arial" charset="0"/>
              </a:rPr>
              <a:t> </a:t>
            </a:r>
            <a:endParaRPr lang="ru-RU" sz="2000" b="1" dirty="0"/>
          </a:p>
        </p:txBody>
      </p:sp>
      <p:pic>
        <p:nvPicPr>
          <p:cNvPr id="8" name="Picture 10" descr="File:Holmium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2492897"/>
            <a:ext cx="4259871" cy="3384376"/>
          </a:xfrm>
          <a:prstGeom prst="rect">
            <a:avLst/>
          </a:prstGeom>
          <a:noFill/>
        </p:spPr>
      </p:pic>
      <p:pic>
        <p:nvPicPr>
          <p:cNvPr id="5122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86498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770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ГОЛЬМИЙ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назван </a:t>
            </a:r>
            <a:r>
              <a:rPr lang="ru-RU" sz="3200" dirty="0" smtClean="0"/>
              <a:t>в честь Стокгольма.</a:t>
            </a:r>
            <a:endParaRPr lang="ru-RU" sz="3200" b="1" dirty="0"/>
          </a:p>
        </p:txBody>
      </p:sp>
      <p:pic>
        <p:nvPicPr>
          <p:cNvPr id="75778" name="Picture 2" descr="Stockholm Montag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687144"/>
            <a:ext cx="4237636" cy="479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374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ЭРБИЙ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>
                <a:latin typeface="Arial" charset="0"/>
              </a:rPr>
              <a:t>1843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88024" y="1628800"/>
            <a:ext cx="4038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шведский химик</a:t>
            </a:r>
          </a:p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Карл Густав </a:t>
            </a:r>
            <a:r>
              <a:rPr lang="ru-RU" sz="2400" b="1" dirty="0" err="1" smtClean="0">
                <a:latin typeface="Arial" charset="0"/>
              </a:rPr>
              <a:t>Мосандер</a:t>
            </a:r>
            <a:r>
              <a:rPr lang="ru-RU" sz="2400" b="1" dirty="0" smtClean="0"/>
              <a:t> </a:t>
            </a:r>
          </a:p>
          <a:p>
            <a:pPr>
              <a:buNone/>
            </a:pPr>
            <a:endParaRPr lang="ru-RU" sz="2000" dirty="0" smtClean="0"/>
          </a:p>
        </p:txBody>
      </p:sp>
      <p:pic>
        <p:nvPicPr>
          <p:cNvPr id="8" name="Picture 16" descr="Mosander Carl Gustav 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36912"/>
            <a:ext cx="3024708" cy="3697539"/>
          </a:xfrm>
          <a:prstGeom prst="rect">
            <a:avLst/>
          </a:prstGeom>
          <a:noFill/>
        </p:spPr>
      </p:pic>
      <p:pic>
        <p:nvPicPr>
          <p:cNvPr id="9" name="Picture 14" descr="File:Erbium-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3893850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788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ЭРБИЙ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получил название в честь села </a:t>
            </a:r>
            <a:r>
              <a:rPr lang="ru-RU" sz="3200" dirty="0" err="1" smtClean="0"/>
              <a:t>Иттербю</a:t>
            </a:r>
            <a:r>
              <a:rPr lang="ru-RU" sz="3200" dirty="0" smtClean="0"/>
              <a:t>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5" name="Рисунок 4" descr="http://chemistry-chemists.com/N3_2012/U3/img/Ytterby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55272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7901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В  </a:t>
            </a:r>
            <a:r>
              <a:rPr lang="ru-RU" sz="3600" b="1" dirty="0" smtClean="0">
                <a:latin typeface="Arial" charset="0"/>
              </a:rPr>
              <a:t>1879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charset="0"/>
              </a:rPr>
              <a:t>шведский химик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Arial" charset="0"/>
              </a:rPr>
              <a:t>Пер Теодор Клеве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8" name="Picture 12" descr="Cleve Per Theod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708920"/>
            <a:ext cx="2685465" cy="3659818"/>
          </a:xfrm>
          <a:prstGeom prst="rect">
            <a:avLst/>
          </a:prstGeom>
          <a:noFill/>
        </p:spPr>
      </p:pic>
      <p:pic>
        <p:nvPicPr>
          <p:cNvPr id="9" name="Picture 10" descr="File:Thulium sublimed dendritic and 1cm3 cub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2348880"/>
            <a:ext cx="4241710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709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ТУЛИЙ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 в честь расположенного на севере Европы легендарного острова Туле.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ru-RU" sz="3200" b="1" dirty="0"/>
          </a:p>
        </p:txBody>
      </p:sp>
      <p:pic>
        <p:nvPicPr>
          <p:cNvPr id="93186" name="Picture 2" descr="http://upload.wikimedia.org/wikipedia/ru/thumb/3/3d/Thule1.jpg/300px-Thule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276872"/>
            <a:ext cx="4824536" cy="3923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6380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ИТТЕРБИЙ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 smtClean="0"/>
              <a:t>ОТКРЫТ   В  </a:t>
            </a:r>
            <a:r>
              <a:rPr lang="ru-RU" sz="3600" b="1" dirty="0" smtClean="0">
                <a:latin typeface="Arial" charset="0"/>
              </a:rPr>
              <a:t>1843</a:t>
            </a:r>
            <a:r>
              <a:rPr lang="ru-RU" sz="2400" b="1" dirty="0" smtClean="0"/>
              <a:t> </a:t>
            </a:r>
            <a:r>
              <a:rPr lang="ru-RU" b="1" dirty="0" smtClean="0"/>
              <a:t>ГОДУ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шведский химик </a:t>
            </a:r>
          </a:p>
          <a:p>
            <a:pPr algn="ctr">
              <a:buNone/>
            </a:pPr>
            <a:r>
              <a:rPr lang="ru-RU" sz="2400" b="1" dirty="0" smtClean="0">
                <a:latin typeface="Arial" charset="0"/>
              </a:rPr>
              <a:t>Карл Густав </a:t>
            </a:r>
            <a:r>
              <a:rPr lang="ru-RU" sz="2400" b="1" dirty="0" err="1" smtClean="0">
                <a:latin typeface="Arial" charset="0"/>
              </a:rPr>
              <a:t>Мосандер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8" name="Picture 10" descr="File:Ytterbium-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3" y="2420888"/>
            <a:ext cx="4136342" cy="3490789"/>
          </a:xfrm>
          <a:prstGeom prst="rect">
            <a:avLst/>
          </a:prstGeom>
          <a:noFill/>
        </p:spPr>
      </p:pic>
      <p:pic>
        <p:nvPicPr>
          <p:cNvPr id="6" name="Picture 12" descr="File:Mosander Carl Gustav 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36912"/>
            <a:ext cx="3037428" cy="3712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0931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ИТТЕРБИЙ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получил название в честь села </a:t>
            </a:r>
            <a:r>
              <a:rPr lang="ru-RU" sz="3200" dirty="0" err="1" smtClean="0"/>
              <a:t>Иттербю</a:t>
            </a:r>
            <a:r>
              <a:rPr lang="ru-RU" sz="3200" dirty="0" smtClean="0"/>
              <a:t>.</a:t>
            </a:r>
            <a:endParaRPr lang="ru-RU" sz="3200" b="1" dirty="0"/>
          </a:p>
        </p:txBody>
      </p:sp>
      <p:pic>
        <p:nvPicPr>
          <p:cNvPr id="4" name="Рисунок 3" descr="http://chemistry-chemists.com/N3_2012/U3/img/Ytterby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55272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0640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ФТОР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</a:t>
            </a:r>
            <a:br>
              <a:rPr lang="ru-RU" sz="3200" dirty="0" smtClean="0"/>
            </a:br>
            <a:r>
              <a:rPr lang="ru-RU" sz="3200" dirty="0" smtClean="0"/>
              <a:t>от древнегреческого— «разрушение». </a:t>
            </a:r>
            <a:endParaRPr lang="ru-RU" sz="3200" dirty="0"/>
          </a:p>
        </p:txBody>
      </p:sp>
      <p:sp>
        <p:nvSpPr>
          <p:cNvPr id="19459" name="Содержимое 3"/>
          <p:cNvSpPr>
            <a:spLocks noGrp="1"/>
          </p:cNvSpPr>
          <p:nvPr>
            <p:ph idx="1"/>
          </p:nvPr>
        </p:nvSpPr>
        <p:spPr>
          <a:xfrm>
            <a:off x="457200" y="2355075"/>
            <a:ext cx="8229600" cy="3771088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026" name="Picture 2" descr="C:\Users\Спорт-зал\Downloads\фтор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55075"/>
            <a:ext cx="5688940" cy="378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754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ЛЮТЕЦИЙ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</a:t>
            </a:r>
            <a:r>
              <a:rPr lang="ru-RU" sz="2400" b="1" dirty="0" smtClean="0"/>
              <a:t>В  </a:t>
            </a:r>
            <a:r>
              <a:rPr lang="ru-RU" sz="3600" b="1" dirty="0" smtClean="0">
                <a:latin typeface="Arial" charset="0"/>
              </a:rPr>
              <a:t>1907</a:t>
            </a:r>
            <a:r>
              <a:rPr lang="ru-RU" sz="2400" b="1" dirty="0" smtClean="0">
                <a:latin typeface="Arial" charset="0"/>
              </a:rPr>
              <a:t> 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французский химик </a:t>
            </a:r>
          </a:p>
          <a:p>
            <a:pPr marL="0" indent="0" algn="ctr">
              <a:buNone/>
            </a:pPr>
            <a:r>
              <a:rPr lang="ru-RU" sz="2400" b="1" dirty="0" smtClean="0"/>
              <a:t>Жорж </a:t>
            </a:r>
            <a:r>
              <a:rPr lang="ru-RU" sz="2400" b="1" dirty="0" err="1" smtClean="0"/>
              <a:t>Урбэн</a:t>
            </a:r>
            <a:endParaRPr lang="ru-RU" sz="2400" b="1" dirty="0"/>
          </a:p>
        </p:txBody>
      </p:sp>
      <p:pic>
        <p:nvPicPr>
          <p:cNvPr id="8" name="Picture 14" descr="File:Auer von Welsb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2958117" cy="3744416"/>
          </a:xfrm>
          <a:prstGeom prst="rect">
            <a:avLst/>
          </a:prstGeom>
          <a:noFill/>
        </p:spPr>
      </p:pic>
      <p:pic>
        <p:nvPicPr>
          <p:cNvPr id="9" name="Picture 12" descr="File:Lutetium sublimed dendritic and 1cm3 cub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2276872"/>
            <a:ext cx="4176464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153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ЛЮТЕЦИЙ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 от латинского названия Парижа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29698" name="Picture 2" descr="http://im2-tub-ru.yandex.net/i?id=262804119-14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7232963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0817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 ОТКРЫТ   </a:t>
            </a:r>
            <a:r>
              <a:rPr lang="ru-RU" sz="2400" b="1" dirty="0" smtClean="0"/>
              <a:t>В </a:t>
            </a:r>
            <a:r>
              <a:rPr lang="ru-RU" sz="3600" b="1" dirty="0" smtClean="0"/>
              <a:t>1828 </a:t>
            </a:r>
            <a:r>
              <a:rPr lang="ru-RU" sz="2400" b="1" dirty="0" smtClean="0"/>
              <a:t>ГОДУ 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шведский химик</a:t>
            </a:r>
          </a:p>
          <a:p>
            <a:pPr algn="ctr">
              <a:buNone/>
            </a:pPr>
            <a:r>
              <a:rPr lang="ru-RU" sz="2400" b="1" dirty="0" err="1" smtClean="0"/>
              <a:t>Йёнс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Якоб</a:t>
            </a:r>
            <a:r>
              <a:rPr lang="ru-RU" sz="2400" b="1" dirty="0" smtClean="0"/>
              <a:t> Берцелиус</a:t>
            </a:r>
          </a:p>
        </p:txBody>
      </p:sp>
      <p:pic>
        <p:nvPicPr>
          <p:cNvPr id="108546" name="Picture 2" descr="Очищенный торий">
            <a:hlinkClick r:id="rId2" tooltip="Очищенный торий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0888"/>
            <a:ext cx="3456384" cy="3168352"/>
          </a:xfrm>
          <a:prstGeom prst="rect">
            <a:avLst/>
          </a:prstGeom>
          <a:noFill/>
        </p:spPr>
      </p:pic>
      <p:pic>
        <p:nvPicPr>
          <p:cNvPr id="7" name="Picture 2" descr="http://www.vokrugsveta.ru/encyclopedia/images/a/a3/Berzeli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0440" y="2636912"/>
            <a:ext cx="3021313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806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9036496" cy="15841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ТОРИЙ 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 по имени бога грома Тора </a:t>
            </a:r>
            <a:br>
              <a:rPr lang="ru-RU" sz="3200" dirty="0" smtClean="0"/>
            </a:br>
            <a:r>
              <a:rPr lang="ru-RU" sz="3200" dirty="0" smtClean="0"/>
              <a:t>скандинавской мифологии. </a:t>
            </a:r>
            <a:endParaRPr lang="ru-RU" sz="3200" b="1" dirty="0"/>
          </a:p>
        </p:txBody>
      </p:sp>
      <p:pic>
        <p:nvPicPr>
          <p:cNvPr id="88066" name="Picture 2" descr="http://upload.wikimedia.org/wikipedia/commons/thumb/2/23/Thor.jpg/288px-Th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060848"/>
            <a:ext cx="3168352" cy="4391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3520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ПРОАКТИНИЙ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</a:t>
            </a:r>
            <a:r>
              <a:rPr lang="ru-RU" sz="2400" b="1" dirty="0" smtClean="0"/>
              <a:t>В</a:t>
            </a:r>
            <a:r>
              <a:rPr lang="ru-RU" sz="2400" dirty="0" smtClean="0"/>
              <a:t> </a:t>
            </a:r>
            <a:r>
              <a:rPr lang="ru-RU" sz="3600" b="1" dirty="0" smtClean="0"/>
              <a:t>1913</a:t>
            </a:r>
            <a:r>
              <a:rPr lang="ru-RU" sz="2400" dirty="0" smtClean="0"/>
              <a:t> 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американские химики</a:t>
            </a:r>
          </a:p>
          <a:p>
            <a:pPr marL="0" indent="0" algn="ctr">
              <a:buNone/>
            </a:pPr>
            <a:r>
              <a:rPr lang="ru-RU" sz="2400" b="1" dirty="0" smtClean="0"/>
              <a:t>Казимир Фаянс </a:t>
            </a:r>
          </a:p>
          <a:p>
            <a:pPr marL="0" indent="0" algn="ctr">
              <a:buNone/>
            </a:pPr>
            <a:r>
              <a:rPr lang="ru-RU" sz="2400" b="1" dirty="0" smtClean="0"/>
              <a:t>и  О. Гёринг</a:t>
            </a:r>
            <a:endParaRPr lang="ru-RU" sz="2400" b="1" dirty="0"/>
          </a:p>
        </p:txBody>
      </p:sp>
      <p:pic>
        <p:nvPicPr>
          <p:cNvPr id="107522" name="Picture 2" descr="Kazimierz Fajan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2300920" cy="3347840"/>
          </a:xfrm>
          <a:prstGeom prst="rect">
            <a:avLst/>
          </a:prstGeom>
          <a:noFill/>
        </p:spPr>
      </p:pic>
      <p:pic>
        <p:nvPicPr>
          <p:cNvPr id="107524" name="Picture 4" descr="http://chemistry-chemists.com/N1_2012/S1/image/protact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31" y="2492896"/>
            <a:ext cx="3880968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344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8002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ПРОТАКТИНИЙ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 назван так потому, что он являлся предшественником актиния. </a:t>
            </a:r>
            <a:endParaRPr lang="ru-RU" sz="3200" b="1" dirty="0"/>
          </a:p>
        </p:txBody>
      </p:sp>
      <p:pic>
        <p:nvPicPr>
          <p:cNvPr id="25602" name="Picture 2" descr="http://www.gumer.info/bibliotek_Buks/Science/kart_mir/bio_kart_clip_image003_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16832"/>
            <a:ext cx="3074743" cy="4392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457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УРАН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</a:t>
            </a:r>
            <a:r>
              <a:rPr lang="ru-RU" sz="2400" b="1" dirty="0" smtClean="0"/>
              <a:t> В</a:t>
            </a:r>
            <a:r>
              <a:rPr lang="ru-RU" sz="2400" dirty="0" smtClean="0"/>
              <a:t> </a:t>
            </a:r>
            <a:r>
              <a:rPr lang="ru-RU" sz="3600" b="1" dirty="0" smtClean="0"/>
              <a:t>1789 </a:t>
            </a: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немецкий химик</a:t>
            </a:r>
          </a:p>
          <a:p>
            <a:pPr marL="0" indent="0" algn="ctr">
              <a:buNone/>
            </a:pPr>
            <a:r>
              <a:rPr lang="ru-RU" sz="2400" b="1" dirty="0" err="1" smtClean="0"/>
              <a:t>Клапрот</a:t>
            </a:r>
            <a:r>
              <a:rPr lang="ru-RU" sz="2400" b="1" dirty="0" smtClean="0"/>
              <a:t> Мартин Генрих</a:t>
            </a:r>
            <a:endParaRPr lang="ru-RU" sz="2400" b="1" dirty="0"/>
          </a:p>
        </p:txBody>
      </p:sp>
      <p:pic>
        <p:nvPicPr>
          <p:cNvPr id="106500" name="Picture 4" descr="http://upload.wikimedia.org/wikipedia/commons/thumb/d/db/UraniumUSGOV.jpg/200px-UraniumUSGOV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492896"/>
            <a:ext cx="3732069" cy="2880320"/>
          </a:xfrm>
          <a:prstGeom prst="rect">
            <a:avLst/>
          </a:prstGeom>
          <a:noFill/>
        </p:spPr>
      </p:pic>
      <p:pic>
        <p:nvPicPr>
          <p:cNvPr id="106502" name="Picture 6" descr="Martin Heinrich Klaprot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577145"/>
            <a:ext cx="2999190" cy="3913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3046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УРАН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 назван честь самой далёкой </a:t>
            </a:r>
            <a:br>
              <a:rPr lang="ru-RU" sz="3200" dirty="0" smtClean="0"/>
            </a:br>
            <a:r>
              <a:rPr lang="ru-RU" sz="3200" dirty="0" smtClean="0"/>
              <a:t>из известных тогда планет.</a:t>
            </a:r>
            <a:endParaRPr lang="ru-RU" sz="3200" b="1" dirty="0"/>
          </a:p>
        </p:txBody>
      </p:sp>
      <p:pic>
        <p:nvPicPr>
          <p:cNvPr id="23554" name="Picture 2" descr="http://im2-tub-ru.yandex.net/i?id=642692751-15-72&amp;n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276872"/>
            <a:ext cx="6437514" cy="4126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740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НЕПТУНИЙ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 ОТКРЫТ   </a:t>
            </a:r>
            <a:r>
              <a:rPr lang="ru-RU" sz="2400" b="1" dirty="0" smtClean="0"/>
              <a:t>В </a:t>
            </a:r>
            <a:r>
              <a:rPr lang="ru-RU" sz="3600" b="1" dirty="0" smtClean="0"/>
              <a:t>1940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американские физики</a:t>
            </a:r>
          </a:p>
          <a:p>
            <a:pPr marL="0" indent="0" algn="ctr">
              <a:buNone/>
            </a:pPr>
            <a:r>
              <a:rPr lang="ru-RU" sz="2400" b="1" dirty="0" smtClean="0"/>
              <a:t>Эдвин </a:t>
            </a:r>
            <a:r>
              <a:rPr lang="ru-RU" sz="2400" b="1" dirty="0" err="1" smtClean="0"/>
              <a:t>Маттисон</a:t>
            </a:r>
            <a:r>
              <a:rPr lang="ru-RU" sz="2400" b="1" dirty="0" smtClean="0"/>
              <a:t> Макмиллан</a:t>
            </a:r>
            <a:r>
              <a:rPr lang="ru-RU" sz="2400" dirty="0" smtClean="0"/>
              <a:t> </a:t>
            </a:r>
          </a:p>
          <a:p>
            <a:pPr marL="0" indent="0" algn="ctr">
              <a:buNone/>
            </a:pPr>
            <a:r>
              <a:rPr lang="ru-RU" sz="2400" dirty="0" smtClean="0"/>
              <a:t>и </a:t>
            </a:r>
            <a:r>
              <a:rPr lang="ru-RU" sz="2400" b="1" dirty="0" smtClean="0"/>
              <a:t>Филипп </a:t>
            </a:r>
            <a:r>
              <a:rPr lang="ru-RU" sz="2400" b="1" dirty="0" err="1" smtClean="0"/>
              <a:t>Хауге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Абельсон</a:t>
            </a:r>
            <a:r>
              <a:rPr lang="ru-RU" sz="2400" dirty="0" smtClean="0"/>
              <a:t> </a:t>
            </a:r>
            <a:endParaRPr lang="ru-RU" sz="2400" b="1" dirty="0"/>
          </a:p>
        </p:txBody>
      </p:sp>
      <p:pic>
        <p:nvPicPr>
          <p:cNvPr id="105474" name="Picture 2" descr="Philip Hauge Abel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3284984"/>
            <a:ext cx="1905000" cy="2691383"/>
          </a:xfrm>
          <a:prstGeom prst="rect">
            <a:avLst/>
          </a:prstGeom>
          <a:noFill/>
        </p:spPr>
      </p:pic>
      <p:pic>
        <p:nvPicPr>
          <p:cNvPr id="105476" name="Picture 4" descr="Макмиллан, Эдвин Маттисон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84984"/>
            <a:ext cx="1905000" cy="2695576"/>
          </a:xfrm>
          <a:prstGeom prst="rect">
            <a:avLst/>
          </a:prstGeom>
          <a:noFill/>
        </p:spPr>
      </p:pic>
      <p:pic>
        <p:nvPicPr>
          <p:cNvPr id="105478" name="Picture 6" descr="Шарик из нептуния-237">
            <a:hlinkClick r:id="rId6" tooltip="Шарик из нептуния-237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492896"/>
            <a:ext cx="3669308" cy="313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915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НЕПТУНИЙ -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название образовано от планеты Нептун.</a:t>
            </a:r>
            <a:endParaRPr lang="ru-RU" sz="3200" b="1" dirty="0"/>
          </a:p>
        </p:txBody>
      </p:sp>
      <p:pic>
        <p:nvPicPr>
          <p:cNvPr id="90114" name="Picture 2" descr="Neptune Ful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1772816"/>
            <a:ext cx="4536503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885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ВОДОРОД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1766</a:t>
            </a:r>
            <a:r>
              <a:rPr lang="ru-RU" dirty="0" smtClean="0"/>
              <a:t>   ГОДУ</a:t>
            </a:r>
            <a:endParaRPr lang="ru-RU" dirty="0"/>
          </a:p>
        </p:txBody>
      </p:sp>
      <p:pic>
        <p:nvPicPr>
          <p:cNvPr id="2052" name="Содержимое 9" descr="ДИРИЖАБЛЬ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2349500"/>
            <a:ext cx="3668712" cy="3671888"/>
          </a:xfrm>
        </p:spPr>
      </p:pic>
      <p:sp>
        <p:nvSpPr>
          <p:cNvPr id="2053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английский физик и химик</a:t>
            </a:r>
          </a:p>
          <a:p>
            <a:pPr algn="ctr"/>
            <a:r>
              <a:rPr lang="ru-RU" dirty="0" smtClean="0"/>
              <a:t>Генри   </a:t>
            </a:r>
            <a:r>
              <a:rPr lang="ru-RU" dirty="0" err="1" smtClean="0"/>
              <a:t>Кавендыш</a:t>
            </a:r>
            <a:r>
              <a:rPr lang="ru-RU" dirty="0" smtClean="0"/>
              <a:t> </a:t>
            </a:r>
          </a:p>
        </p:txBody>
      </p:sp>
      <p:pic>
        <p:nvPicPr>
          <p:cNvPr id="2054" name="Содержимое 8" descr="ГЕНРИ КАВ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36096" y="2780928"/>
            <a:ext cx="2532062" cy="3275013"/>
          </a:xfrm>
        </p:spPr>
      </p:pic>
    </p:spTree>
    <p:extLst>
      <p:ext uri="{BB962C8B-B14F-4D97-AF65-F5344CB8AC3E}">
        <p14:creationId xmlns:p14="http://schemas.microsoft.com/office/powerpoint/2010/main" xmlns="" val="76994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НЕОН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1898</a:t>
            </a:r>
            <a:r>
              <a:rPr lang="ru-RU" dirty="0" smtClean="0"/>
              <a:t>   ГОДУ</a:t>
            </a:r>
            <a:endParaRPr lang="ru-RU" dirty="0"/>
          </a:p>
        </p:txBody>
      </p:sp>
      <p:sp>
        <p:nvSpPr>
          <p:cNvPr id="20484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шотландский химик</a:t>
            </a:r>
          </a:p>
          <a:p>
            <a:pPr algn="ctr"/>
            <a:r>
              <a:rPr lang="ru-RU" dirty="0" smtClean="0"/>
              <a:t>Уильям  Рамзай</a:t>
            </a:r>
          </a:p>
        </p:txBody>
      </p:sp>
      <p:pic>
        <p:nvPicPr>
          <p:cNvPr id="2048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36096" y="2780928"/>
            <a:ext cx="2400300" cy="3673475"/>
          </a:xfrm>
          <a:noFill/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36838"/>
            <a:ext cx="39592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Содержимое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96637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ПЛУТОНИЙ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 ОТКРЫТ   </a:t>
            </a:r>
            <a:r>
              <a:rPr lang="ru-RU" sz="2400" b="1" dirty="0" smtClean="0"/>
              <a:t>В  </a:t>
            </a:r>
            <a:r>
              <a:rPr lang="ru-RU" sz="3600" b="1" dirty="0" smtClean="0"/>
              <a:t>1934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в лаборатории </a:t>
            </a:r>
          </a:p>
          <a:p>
            <a:pPr marL="0" indent="0" algn="ctr">
              <a:buNone/>
            </a:pPr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marL="0" indent="0" algn="ctr">
              <a:buNone/>
            </a:pPr>
            <a:r>
              <a:rPr lang="ru-RU" sz="2400" b="1" dirty="0" smtClean="0"/>
              <a:t>в г. Беркли</a:t>
            </a:r>
          </a:p>
          <a:p>
            <a:pPr marL="0" indent="0" algn="ctr">
              <a:buNone/>
            </a:pPr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r>
              <a:rPr lang="ru-RU" sz="2400" b="1" dirty="0" smtClean="0"/>
              <a:t> </a:t>
            </a:r>
          </a:p>
        </p:txBody>
      </p:sp>
      <p:pic>
        <p:nvPicPr>
          <p:cNvPr id="104450" name="Picture 2" descr="Plutonium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36621"/>
          <a:stretch/>
        </p:blipFill>
        <p:spPr bwMode="auto">
          <a:xfrm>
            <a:off x="539552" y="2559667"/>
            <a:ext cx="3571875" cy="2695865"/>
          </a:xfrm>
          <a:prstGeom prst="rect">
            <a:avLst/>
          </a:prstGeom>
          <a:noFill/>
        </p:spPr>
      </p:pic>
      <p:pic>
        <p:nvPicPr>
          <p:cNvPr id="20482" name="Picture 2" descr="http://upload.wikimedia.org/wikipedia/commons/thumb/4/47/Glenn_Seaborg_-_1964.jpg/220px-Glenn_Seaborg_-_196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429000"/>
            <a:ext cx="2520280" cy="3115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2835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ПЛУТОНИЙ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/>
              <a:t>название образовано от </a:t>
            </a:r>
            <a:r>
              <a:rPr lang="ru-RU" sz="3200"/>
              <a:t>планеты </a:t>
            </a:r>
            <a:r>
              <a:rPr lang="ru-RU" sz="3200" smtClean="0"/>
              <a:t>Плутон</a:t>
            </a:r>
            <a:endParaRPr lang="ru-RU" sz="3200" b="1" dirty="0"/>
          </a:p>
        </p:txBody>
      </p:sp>
      <p:pic>
        <p:nvPicPr>
          <p:cNvPr id="80898" name="Picture 2" descr="Mars Hubb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0"/>
            <a:ext cx="3870175" cy="3870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202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АМЕРЕЦИЙ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392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1944</a:t>
            </a:r>
            <a:r>
              <a:rPr lang="ru-RU" sz="2400" b="1" dirty="0" smtClean="0"/>
              <a:t> ГОДУ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в лаборатории </a:t>
            </a:r>
          </a:p>
          <a:p>
            <a:pPr marL="0" indent="0" algn="ctr">
              <a:buNone/>
            </a:pPr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marL="0" indent="0" algn="ctr">
              <a:buNone/>
            </a:pPr>
            <a:r>
              <a:rPr lang="ru-RU" sz="2400" b="1" dirty="0" smtClean="0"/>
              <a:t>в г. Беркли</a:t>
            </a:r>
          </a:p>
          <a:p>
            <a:pPr marL="0" indent="0" algn="ctr">
              <a:buNone/>
            </a:pPr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r>
              <a:rPr lang="ru-RU" sz="2400" b="1" dirty="0" smtClean="0"/>
              <a:t> </a:t>
            </a:r>
          </a:p>
        </p:txBody>
      </p:sp>
      <p:pic>
        <p:nvPicPr>
          <p:cNvPr id="103426" name="Picture 2" descr="Glenn Seaborg - 196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501008"/>
            <a:ext cx="2551182" cy="3150710"/>
          </a:xfrm>
          <a:prstGeom prst="rect">
            <a:avLst/>
          </a:prstGeom>
          <a:noFill/>
        </p:spPr>
      </p:pic>
      <p:pic>
        <p:nvPicPr>
          <p:cNvPr id="103428" name="Picture 4" descr="Americium microscop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438169"/>
            <a:ext cx="3525180" cy="3384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980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АМЕРИЦИЙ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 назвали в честь Америки.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78850" name="Picture 2" descr="http://upload.wikimedia.org/wikipedia/commons/thumb/c/ca/Americas_%28orthographic_projection%29.svg/300px-Americas_%28orthographic_projection%29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556792"/>
            <a:ext cx="4752528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624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КЮРИЙ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392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1944</a:t>
            </a:r>
            <a:r>
              <a:rPr lang="ru-RU" sz="2400" b="1" dirty="0" smtClean="0"/>
              <a:t> ГОДУ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в лаборатории </a:t>
            </a:r>
          </a:p>
          <a:p>
            <a:pPr marL="0" indent="0" algn="ctr">
              <a:buNone/>
            </a:pPr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marL="0" indent="0" algn="ctr">
              <a:buNone/>
            </a:pPr>
            <a:r>
              <a:rPr lang="ru-RU" sz="2400" b="1" dirty="0" smtClean="0"/>
              <a:t>в г. Беркли</a:t>
            </a:r>
          </a:p>
          <a:p>
            <a:pPr marL="0" indent="0" algn="ctr">
              <a:buNone/>
            </a:pPr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r>
              <a:rPr lang="ru-RU" sz="2400" b="1" dirty="0" smtClean="0"/>
              <a:t> </a:t>
            </a:r>
          </a:p>
        </p:txBody>
      </p:sp>
      <p:pic>
        <p:nvPicPr>
          <p:cNvPr id="102402" name="Picture 2" descr="Кюрий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36912"/>
            <a:ext cx="3767559" cy="2808312"/>
          </a:xfrm>
          <a:prstGeom prst="rect">
            <a:avLst/>
          </a:prstGeom>
          <a:noFill/>
        </p:spPr>
      </p:pic>
      <p:pic>
        <p:nvPicPr>
          <p:cNvPr id="102404" name="Picture 4" descr="Glenn Seaborg - 196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73016"/>
            <a:ext cx="2398863" cy="2962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280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КЮРИЙ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 в честь Пьера и Марии Кюри.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83970" name="Picture 2" descr="Pierrecuri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44824"/>
            <a:ext cx="2635516" cy="3637012"/>
          </a:xfrm>
          <a:prstGeom prst="rect">
            <a:avLst/>
          </a:prstGeom>
          <a:noFill/>
        </p:spPr>
      </p:pic>
      <p:pic>
        <p:nvPicPr>
          <p:cNvPr id="83972" name="Picture 4" descr="Curie-nobel-portrait-2-6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72816"/>
            <a:ext cx="2664296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40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БЕРКЛИЙ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46449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1949</a:t>
            </a:r>
            <a:r>
              <a:rPr lang="ru-RU" sz="2400" b="1" dirty="0" smtClean="0"/>
              <a:t> ГОДУ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в лаборатории </a:t>
            </a:r>
          </a:p>
          <a:p>
            <a:pPr marL="0" indent="0" algn="ctr">
              <a:buNone/>
            </a:pPr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marL="0" indent="0" algn="ctr">
              <a:buNone/>
            </a:pPr>
            <a:r>
              <a:rPr lang="ru-RU" sz="2400" b="1" dirty="0" smtClean="0"/>
              <a:t>в г. Беркли</a:t>
            </a:r>
          </a:p>
          <a:p>
            <a:pPr marL="0" indent="0" algn="ctr">
              <a:buNone/>
            </a:pPr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r>
              <a:rPr lang="ru-RU" sz="2000" b="1" dirty="0" smtClean="0"/>
              <a:t> </a:t>
            </a:r>
          </a:p>
        </p:txBody>
      </p:sp>
      <p:pic>
        <p:nvPicPr>
          <p:cNvPr id="101378" name="Picture 2" descr="Berkelium met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924944"/>
            <a:ext cx="3419953" cy="2165970"/>
          </a:xfrm>
          <a:prstGeom prst="rect">
            <a:avLst/>
          </a:prstGeom>
          <a:noFill/>
        </p:spPr>
      </p:pic>
      <p:pic>
        <p:nvPicPr>
          <p:cNvPr id="101380" name="Picture 4" descr="Glenn Seaborg - 196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429000"/>
            <a:ext cx="2429755" cy="3000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163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БЕРКЛИЙ - 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 </a:t>
            </a:r>
            <a:r>
              <a:rPr lang="ru-RU" sz="3200" dirty="0"/>
              <a:t>по названию города Беркли, в котором он был впервые получен</a:t>
            </a:r>
            <a:r>
              <a:rPr lang="ru-RU" sz="3200" dirty="0" smtClean="0"/>
              <a:t>.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3432485"/>
              </p:ext>
            </p:extLst>
          </p:nvPr>
        </p:nvGraphicFramePr>
        <p:xfrm>
          <a:off x="2429762" y="5589240"/>
          <a:ext cx="4212468" cy="1008112"/>
        </p:xfrm>
        <a:graphic>
          <a:graphicData uri="http://schemas.openxmlformats.org/drawingml/2006/table">
            <a:tbl>
              <a:tblPr/>
              <a:tblGrid>
                <a:gridCol w="4212468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Калифорнийский университет в Беркли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147" name="Picture 3" descr="University of California Seal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895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КАЛИФОРНИЙ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392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1950</a:t>
            </a:r>
            <a:r>
              <a:rPr lang="ru-RU" sz="2400" b="1" dirty="0" smtClean="0"/>
              <a:t> ГОДУ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в лаборатории </a:t>
            </a:r>
          </a:p>
          <a:p>
            <a:pPr marL="0" indent="0" algn="ctr">
              <a:buNone/>
            </a:pPr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marL="0" indent="0" algn="ctr">
              <a:buNone/>
            </a:pPr>
            <a:r>
              <a:rPr lang="ru-RU" sz="2400" b="1" dirty="0" smtClean="0"/>
              <a:t>в г. Беркли</a:t>
            </a:r>
          </a:p>
          <a:p>
            <a:pPr marL="0" indent="0" algn="ctr">
              <a:buNone/>
            </a:pPr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r>
              <a:rPr lang="ru-RU" sz="2400" b="1" dirty="0" smtClean="0"/>
              <a:t> </a:t>
            </a:r>
          </a:p>
        </p:txBody>
      </p:sp>
      <p:pic>
        <p:nvPicPr>
          <p:cNvPr id="100354" name="Picture 2" descr="Californi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708920"/>
            <a:ext cx="3234668" cy="2911203"/>
          </a:xfrm>
          <a:prstGeom prst="rect">
            <a:avLst/>
          </a:prstGeom>
          <a:noFill/>
        </p:spPr>
      </p:pic>
      <p:pic>
        <p:nvPicPr>
          <p:cNvPr id="100356" name="Picture 4" descr="Glenn Seaborg - 196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501008"/>
            <a:ext cx="2390549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492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КАЛИФОРНИЙ - 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dirty="0" smtClean="0"/>
              <a:t>назван в честь Калифорнийского университета в Беркли.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65538" name="Picture 2" descr="http://upload.wikimedia.org/wikipedia/commons/thumb/7/70/South_Hall--UC_Berkeley--Panoramic.jpg/350px-South_Hall--UC_Berkeley--Panorami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988840"/>
            <a:ext cx="6554108" cy="3370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297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</a:rPr>
              <a:t>НЕОН  -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получил название </a:t>
            </a:r>
            <a:br>
              <a:rPr lang="ru-RU" sz="3600" dirty="0" smtClean="0"/>
            </a:br>
            <a:r>
              <a:rPr lang="ru-RU" sz="3600" dirty="0" smtClean="0"/>
              <a:t>от греческого – «новый». </a:t>
            </a:r>
            <a:endParaRPr lang="ru-RU" sz="3600" dirty="0"/>
          </a:p>
        </p:txBody>
      </p:sp>
      <p:sp>
        <p:nvSpPr>
          <p:cNvPr id="21507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50" name="Picture 2" descr="C:\Users\Спорт-зал\Downloads\неон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741682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620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ЭЙНШТЕЙНИЙ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/>
              <a:t>ОТКРЫТ   </a:t>
            </a:r>
            <a:r>
              <a:rPr lang="ru-RU" sz="2400" b="1" dirty="0" smtClean="0"/>
              <a:t>В </a:t>
            </a:r>
            <a:r>
              <a:rPr lang="ru-RU" sz="2400" dirty="0" smtClean="0"/>
              <a:t>декабре 1952 </a:t>
            </a:r>
            <a:endParaRPr lang="ru-RU" sz="2400" b="1" dirty="0" smtClean="0"/>
          </a:p>
          <a:p>
            <a:pPr marL="0" indent="0" algn="ctr">
              <a:buNone/>
            </a:pPr>
            <a:r>
              <a:rPr lang="ru-RU" sz="2400" b="1" dirty="0" smtClean="0"/>
              <a:t>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в лаборатории </a:t>
            </a:r>
          </a:p>
          <a:p>
            <a:pPr marL="0" indent="0" algn="ctr">
              <a:buNone/>
            </a:pPr>
            <a:r>
              <a:rPr lang="ru-RU" sz="2400" b="1" dirty="0" smtClean="0"/>
              <a:t>им </a:t>
            </a:r>
            <a:r>
              <a:rPr lang="ru-RU" sz="2400" b="1" dirty="0" err="1" smtClean="0"/>
              <a:t>Лоуренса</a:t>
            </a:r>
            <a:r>
              <a:rPr lang="ru-RU" sz="2400" b="1" dirty="0" smtClean="0"/>
              <a:t>  </a:t>
            </a:r>
          </a:p>
          <a:p>
            <a:pPr marL="0" indent="0" algn="ctr">
              <a:buNone/>
            </a:pPr>
            <a:r>
              <a:rPr lang="ru-RU" sz="2400" b="1" dirty="0" smtClean="0"/>
              <a:t>в г. Беркли</a:t>
            </a:r>
          </a:p>
          <a:p>
            <a:pPr marL="0" indent="0" algn="ctr">
              <a:buNone/>
            </a:pPr>
            <a:r>
              <a:rPr lang="ru-RU" sz="2400" b="1" dirty="0" err="1" smtClean="0"/>
              <a:t>Гленн</a:t>
            </a:r>
            <a:r>
              <a:rPr lang="ru-RU" sz="2400" b="1" dirty="0" smtClean="0"/>
              <a:t> Теодор </a:t>
            </a:r>
            <a:r>
              <a:rPr lang="ru-RU" sz="2400" b="1" dirty="0" err="1" smtClean="0"/>
              <a:t>Сиборг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r>
              <a:rPr lang="ru-RU" sz="2000" dirty="0" smtClean="0"/>
              <a:t>.</a:t>
            </a:r>
            <a:endParaRPr lang="ru-RU" sz="2000" b="1" dirty="0"/>
          </a:p>
        </p:txBody>
      </p:sp>
      <p:pic>
        <p:nvPicPr>
          <p:cNvPr id="99330" name="Picture 2" descr="Einsteini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780928"/>
            <a:ext cx="1976276" cy="2859013"/>
          </a:xfrm>
          <a:prstGeom prst="rect">
            <a:avLst/>
          </a:prstGeom>
          <a:noFill/>
        </p:spPr>
      </p:pic>
      <p:pic>
        <p:nvPicPr>
          <p:cNvPr id="7" name="Picture 4" descr="Glenn Seaborg - 196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501008"/>
            <a:ext cx="2390549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544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ЭЙНТЕЙНИЙ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назвали в честь ученого А. </a:t>
            </a:r>
            <a:r>
              <a:rPr lang="ru-RU" sz="3200" b="1" dirty="0" err="1" smtClean="0">
                <a:solidFill>
                  <a:schemeClr val="tx1">
                    <a:lumMod val="95000"/>
                  </a:schemeClr>
                </a:solidFill>
              </a:rPr>
              <a:t>Энштейна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4" name="Picture 4" descr="Einstein 1921 by F Schmutz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570390"/>
            <a:ext cx="3730179" cy="4905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181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ФЕРМИЙ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392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1952</a:t>
            </a:r>
            <a:r>
              <a:rPr lang="ru-RU" sz="2400" b="1" dirty="0" smtClean="0"/>
              <a:t> ГОДУ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американский физик</a:t>
            </a:r>
          </a:p>
          <a:p>
            <a:pPr marL="0" indent="0" algn="ctr">
              <a:buNone/>
            </a:pPr>
            <a:r>
              <a:rPr lang="ru-RU" sz="2400" b="1" dirty="0" smtClean="0"/>
              <a:t>Альберт </a:t>
            </a:r>
            <a:r>
              <a:rPr lang="ru-RU" sz="2400" b="1" dirty="0" err="1" smtClean="0"/>
              <a:t>Гиорсо</a:t>
            </a:r>
            <a:endParaRPr lang="ru-RU" sz="2400" b="1" dirty="0"/>
          </a:p>
        </p:txBody>
      </p:sp>
      <p:pic>
        <p:nvPicPr>
          <p:cNvPr id="98306" name="Picture 2" descr="Albert Ghiorso ca 197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41952"/>
            <a:ext cx="2670703" cy="3498623"/>
          </a:xfrm>
          <a:prstGeom prst="rect">
            <a:avLst/>
          </a:prstGeom>
          <a:noFill/>
        </p:spPr>
      </p:pic>
      <p:pic>
        <p:nvPicPr>
          <p:cNvPr id="98308" name="Picture 4" descr="http://en.academic.ru/pictures/enwiki/70/Fermium-Ytterbium_Allo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708920"/>
            <a:ext cx="3042385" cy="2819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0556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ФЕРМИЙ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 по имени </a:t>
            </a:r>
            <a:br>
              <a:rPr lang="ru-RU" sz="3200" dirty="0" smtClean="0"/>
            </a:br>
            <a:r>
              <a:rPr lang="ru-RU" sz="3200" dirty="0" smtClean="0"/>
              <a:t>итало-американского физика </a:t>
            </a:r>
            <a:r>
              <a:rPr lang="ru-RU" sz="3200" dirty="0" err="1" smtClean="0"/>
              <a:t>Энрико</a:t>
            </a:r>
            <a:r>
              <a:rPr lang="ru-RU" sz="3200" dirty="0" smtClean="0"/>
              <a:t> Ферми.</a:t>
            </a:r>
            <a:endParaRPr lang="ru-RU" sz="3200" b="1" dirty="0"/>
          </a:p>
        </p:txBody>
      </p:sp>
      <p:pic>
        <p:nvPicPr>
          <p:cNvPr id="66562" name="Picture 2" descr="Enrico Fermi 1943-4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060848"/>
            <a:ext cx="3456384" cy="4285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972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МЕНДЕЛЕВИЙ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46449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1955</a:t>
            </a:r>
            <a:r>
              <a:rPr lang="ru-RU" sz="2400" b="1" dirty="0" smtClean="0"/>
              <a:t> ГОДУ</a:t>
            </a: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/>
              <a:t>американские ученые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/>
              <a:t>Альфред </a:t>
            </a:r>
            <a:r>
              <a:rPr lang="ru-RU" sz="2400" b="1" dirty="0" err="1" smtClean="0"/>
              <a:t>Гиорсо</a:t>
            </a:r>
            <a:r>
              <a:rPr lang="ru-RU" sz="2400" b="1" dirty="0" smtClean="0"/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err="1" smtClean="0"/>
              <a:t>Беруэлл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Харви</a:t>
            </a:r>
            <a:r>
              <a:rPr lang="ru-RU" sz="2400" b="1" dirty="0" smtClean="0"/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/>
              <a:t>Грегори </a:t>
            </a:r>
            <a:r>
              <a:rPr lang="ru-RU" sz="2400" b="1" dirty="0" err="1" smtClean="0"/>
              <a:t>Чоппин</a:t>
            </a:r>
            <a:r>
              <a:rPr lang="ru-RU" sz="2400" b="1" dirty="0" smtClean="0"/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/>
              <a:t>и   </a:t>
            </a:r>
            <a:r>
              <a:rPr lang="ru-RU" sz="2400" b="1" dirty="0" err="1" smtClean="0"/>
              <a:t>Стенли</a:t>
            </a:r>
            <a:r>
              <a:rPr lang="ru-RU" sz="2400" b="1" dirty="0" smtClean="0"/>
              <a:t> Томпсон.</a:t>
            </a:r>
            <a:endParaRPr lang="ru-RU" sz="2400" b="1" dirty="0"/>
          </a:p>
        </p:txBody>
      </p:sp>
      <p:pic>
        <p:nvPicPr>
          <p:cNvPr id="97282" name="Picture 2" descr="http://www.images-of-elements.com/s/mendeleviu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2564904"/>
            <a:ext cx="3168352" cy="3168352"/>
          </a:xfrm>
          <a:prstGeom prst="rect">
            <a:avLst/>
          </a:prstGeom>
          <a:noFill/>
        </p:spPr>
      </p:pic>
      <p:pic>
        <p:nvPicPr>
          <p:cNvPr id="6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915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МЕНДЕЛЕВИЙ –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назван в честь </a:t>
            </a:r>
            <a:br>
              <a:rPr lang="ru-RU" sz="3200" dirty="0" smtClean="0"/>
            </a:br>
            <a:r>
              <a:rPr lang="ru-RU" sz="3200" dirty="0" smtClean="0"/>
              <a:t>Дмитрия Ивановича Менделеева.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67586" name="Picture 2" descr="DIMendeleevCab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44824"/>
            <a:ext cx="3312368" cy="4651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9555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НОБЕЛИЙ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3924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1957</a:t>
            </a:r>
            <a:r>
              <a:rPr lang="ru-RU" sz="2400" b="1" dirty="0" smtClean="0"/>
              <a:t> ГОДУ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группа учёных, </a:t>
            </a:r>
          </a:p>
          <a:p>
            <a:pPr marL="0" indent="0" algn="ctr">
              <a:buNone/>
            </a:pPr>
            <a:r>
              <a:rPr lang="ru-RU" sz="2400" b="1" dirty="0" smtClean="0"/>
              <a:t>работавших в Стокгольме (Швеция).</a:t>
            </a:r>
            <a:endParaRPr lang="ru-RU" sz="2400" b="1" dirty="0"/>
          </a:p>
        </p:txBody>
      </p:sp>
      <p:pic>
        <p:nvPicPr>
          <p:cNvPr id="96262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1295" y="2708920"/>
            <a:ext cx="3550329" cy="2808312"/>
          </a:xfrm>
          <a:prstGeom prst="rect">
            <a:avLst/>
          </a:prstGeom>
          <a:noFill/>
        </p:spPr>
      </p:pic>
      <p:pic>
        <p:nvPicPr>
          <p:cNvPr id="6" name="Picture 2" descr="C:\Users\Химия\Desktop\химик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24574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542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НОБЕЛИЙ – 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назвали элемент в честь Альфреда Нобеля.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92162" name="Picture 2" descr="AlfredNobel adjust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0154" y="1556791"/>
            <a:ext cx="3548029" cy="4878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0558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ЛОУРЕНЦИЙ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46449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400" b="1" dirty="0" smtClean="0"/>
              <a:t>СИНТЕЗИРОВАН В </a:t>
            </a:r>
            <a:r>
              <a:rPr lang="ru-RU" sz="3600" b="1" dirty="0" smtClean="0"/>
              <a:t>1965</a:t>
            </a:r>
            <a:r>
              <a:rPr lang="ru-RU" sz="2400" b="1" dirty="0" smtClean="0"/>
              <a:t> ГОДУ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33082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советские учёные</a:t>
            </a:r>
          </a:p>
          <a:p>
            <a:pPr marL="0" indent="0" algn="ctr">
              <a:buNone/>
            </a:pPr>
            <a:r>
              <a:rPr lang="ru-RU" sz="2400" b="1" dirty="0" smtClean="0"/>
              <a:t>под руководством </a:t>
            </a:r>
          </a:p>
          <a:p>
            <a:pPr marL="0" indent="0" algn="ctr">
              <a:buNone/>
            </a:pPr>
            <a:r>
              <a:rPr lang="ru-RU" sz="2400" b="1" dirty="0" smtClean="0"/>
              <a:t>Георгия  Николаевича Флёрова</a:t>
            </a:r>
          </a:p>
        </p:txBody>
      </p:sp>
      <p:pic>
        <p:nvPicPr>
          <p:cNvPr id="95234" name="Picture 2" descr="Флёров Георгий Николаевич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3068960"/>
            <a:ext cx="2088232" cy="3449723"/>
          </a:xfrm>
          <a:prstGeom prst="rect">
            <a:avLst/>
          </a:prstGeom>
          <a:noFill/>
        </p:spPr>
      </p:pic>
      <p:pic>
        <p:nvPicPr>
          <p:cNvPr id="7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1295" y="2708920"/>
            <a:ext cx="3550329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517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ЛОУРЕНСИЙ – 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3200" dirty="0" smtClean="0"/>
              <a:t>в честь Эрнеста </a:t>
            </a:r>
            <a:r>
              <a:rPr lang="ru-RU" sz="3200" dirty="0" err="1" smtClean="0"/>
              <a:t>Лоуренса</a:t>
            </a:r>
            <a:r>
              <a:rPr lang="ru-RU" sz="3200" dirty="0" smtClean="0"/>
              <a:t>.</a:t>
            </a:r>
            <a:endParaRPr lang="ru-RU" sz="3200" b="1" dirty="0"/>
          </a:p>
        </p:txBody>
      </p:sp>
      <p:pic>
        <p:nvPicPr>
          <p:cNvPr id="86020" name="Picture 4" descr="Ernest Orlando Lawrenc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72187"/>
            <a:ext cx="3312368" cy="4587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6702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НАТРИЙ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1807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22532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smtClean="0"/>
              <a:t>Дэви  </a:t>
            </a:r>
            <a:r>
              <a:rPr lang="ru-RU" dirty="0" err="1" smtClean="0"/>
              <a:t>Гемфри</a:t>
            </a:r>
            <a:endParaRPr lang="ru-RU" dirty="0" smtClean="0"/>
          </a:p>
        </p:txBody>
      </p:sp>
      <p:pic>
        <p:nvPicPr>
          <p:cNvPr id="22533" name="Picture 5" descr="File:Nametal.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276475"/>
            <a:ext cx="4040188" cy="3389313"/>
          </a:xfrm>
          <a:noFill/>
        </p:spPr>
      </p:pic>
      <p:pic>
        <p:nvPicPr>
          <p:cNvPr id="22534" name="Picture 6" descr="Humphrydav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08275"/>
            <a:ext cx="254158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Содержимое 9"/>
          <p:cNvSpPr>
            <a:spLocks noGrp="1"/>
          </p:cNvSpPr>
          <p:nvPr>
            <p:ph sz="quarter" idx="4"/>
          </p:nvPr>
        </p:nvSpPr>
        <p:spPr>
          <a:xfrm>
            <a:off x="4788024" y="2780928"/>
            <a:ext cx="4032001" cy="3672409"/>
          </a:xfrm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38096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2290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НАТРИЙ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</a:t>
            </a:r>
            <a:br>
              <a:rPr lang="ru-RU" sz="3200" dirty="0" smtClean="0"/>
            </a:br>
            <a:r>
              <a:rPr lang="ru-RU" sz="3200" dirty="0" smtClean="0"/>
              <a:t>от латинского слова – «сода»</a:t>
            </a:r>
            <a:endParaRPr lang="ru-RU" sz="3200" dirty="0"/>
          </a:p>
        </p:txBody>
      </p:sp>
      <p:pic>
        <p:nvPicPr>
          <p:cNvPr id="23555" name="Содержимое 8" descr="http://im3-tub-ru.yandex.net/i?id=215227830-15-72&amp;n=17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913" y="2492375"/>
            <a:ext cx="6624637" cy="4032250"/>
          </a:xfrm>
        </p:spPr>
      </p:pic>
    </p:spTree>
    <p:extLst>
      <p:ext uri="{BB962C8B-B14F-4D97-AF65-F5344CB8AC3E}">
        <p14:creationId xmlns:p14="http://schemas.microsoft.com/office/powerpoint/2010/main" xmlns="" val="102687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1792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24580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немецкий химик</a:t>
            </a:r>
          </a:p>
          <a:p>
            <a:pPr algn="ctr" eaLnBrk="1" hangingPunct="1"/>
            <a:r>
              <a:rPr lang="ru-RU" dirty="0" smtClean="0"/>
              <a:t>Антон фон </a:t>
            </a:r>
            <a:r>
              <a:rPr lang="ru-RU" dirty="0" err="1" smtClean="0"/>
              <a:t>Рупрехт</a:t>
            </a:r>
            <a:endParaRPr lang="ru-RU" dirty="0" smtClean="0"/>
          </a:p>
        </p:txBody>
      </p:sp>
      <p:sp>
        <p:nvSpPr>
          <p:cNvPr id="24583" name="Содержимое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0706" name="Picture 2" descr="File:Magnesium elemen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2204864"/>
            <a:ext cx="2950765" cy="3936544"/>
          </a:xfrm>
          <a:prstGeom prst="rect">
            <a:avLst/>
          </a:prstGeom>
          <a:noFill/>
        </p:spPr>
      </p:pic>
      <p:pic>
        <p:nvPicPr>
          <p:cNvPr id="8" name="Picture 2" descr="C:\Users\Химия\Desktop\химик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150394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884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МАГНИЙ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латинского названия древнего города Магнезия, 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окрестностях которого имеются залежи минерала магнезита.</a:t>
            </a:r>
            <a:endParaRPr lang="ru-RU" dirty="0"/>
          </a:p>
        </p:txBody>
      </p:sp>
      <p:pic>
        <p:nvPicPr>
          <p:cNvPr id="25603" name="Рисунок 5" descr="Magnesit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785926"/>
            <a:ext cx="4429156" cy="41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458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АЛЮМИНИЙ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1825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26628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датский физик</a:t>
            </a:r>
          </a:p>
          <a:p>
            <a:pPr algn="ctr"/>
            <a:r>
              <a:rPr lang="ru-RU" dirty="0" err="1" smtClean="0"/>
              <a:t>Ганс</a:t>
            </a:r>
            <a:r>
              <a:rPr lang="ru-RU" dirty="0" smtClean="0"/>
              <a:t>  Эрстед</a:t>
            </a:r>
          </a:p>
        </p:txBody>
      </p:sp>
      <p:pic>
        <p:nvPicPr>
          <p:cNvPr id="26629" name="Picture 5" descr="File:Aluminium-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1650" y="2174875"/>
            <a:ext cx="3951288" cy="3951288"/>
          </a:xfrm>
          <a:noFill/>
        </p:spPr>
      </p:pic>
      <p:pic>
        <p:nvPicPr>
          <p:cNvPr id="26630" name="Picture 6" descr="File:Ørste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36096" y="2780928"/>
            <a:ext cx="2795588" cy="3600450"/>
          </a:xfrm>
          <a:noFill/>
        </p:spPr>
      </p:pic>
    </p:spTree>
    <p:extLst>
      <p:ext uri="{BB962C8B-B14F-4D97-AF65-F5344CB8AC3E}">
        <p14:creationId xmlns:p14="http://schemas.microsoft.com/office/powerpoint/2010/main" xmlns="" val="201028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АЛЮМИНИЙ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</a:t>
            </a:r>
            <a:br>
              <a:rPr lang="ru-RU" sz="3200" dirty="0" smtClean="0"/>
            </a:br>
            <a:r>
              <a:rPr lang="ru-RU" sz="3200" dirty="0" smtClean="0"/>
              <a:t>от латинского — «квасцы» . </a:t>
            </a:r>
            <a:endParaRPr lang="ru-RU" sz="3200" dirty="0"/>
          </a:p>
        </p:txBody>
      </p:sp>
      <p:pic>
        <p:nvPicPr>
          <p:cNvPr id="27651" name="Содержимое 4" descr="http://upload.wikimedia.org/wikipedia/commons/thumb/7/77/Alum.jpg/220px-Alum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76375" y="2349500"/>
            <a:ext cx="6335713" cy="4175125"/>
          </a:xfrm>
        </p:spPr>
      </p:pic>
    </p:spTree>
    <p:extLst>
      <p:ext uri="{BB962C8B-B14F-4D97-AF65-F5344CB8AC3E}">
        <p14:creationId xmlns:p14="http://schemas.microsoft.com/office/powerpoint/2010/main" xmlns="" val="45192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КРЕМНИЙ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675" name="Текст 4"/>
          <p:cNvSpPr>
            <a:spLocks noGrp="1"/>
          </p:cNvSpPr>
          <p:nvPr>
            <p:ph type="body" idx="1"/>
          </p:nvPr>
        </p:nvSpPr>
        <p:spPr>
          <a:xfrm>
            <a:off x="457200" y="2565400"/>
            <a:ext cx="4040188" cy="3959225"/>
          </a:xfrm>
        </p:spPr>
        <p:txBody>
          <a:bodyPr/>
          <a:lstStyle/>
          <a:p>
            <a:r>
              <a:rPr lang="ru-RU" dirty="0" smtClean="0"/>
              <a:t> ОТКРЫТ   В   </a:t>
            </a:r>
            <a:r>
              <a:rPr lang="ru-RU" sz="4000" dirty="0" smtClean="0"/>
              <a:t>1811</a:t>
            </a:r>
            <a:r>
              <a:rPr lang="ru-RU" dirty="0" smtClean="0"/>
              <a:t>   ГОДУ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8676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367606"/>
          </a:xfrm>
        </p:spPr>
        <p:txBody>
          <a:bodyPr/>
          <a:lstStyle/>
          <a:p>
            <a:pPr algn="ctr"/>
            <a:r>
              <a:rPr lang="ru-RU" dirty="0" smtClean="0"/>
              <a:t>французские ученые</a:t>
            </a:r>
          </a:p>
          <a:p>
            <a:pPr algn="ctr"/>
            <a:r>
              <a:rPr lang="ru-RU" dirty="0" err="1" smtClean="0"/>
              <a:t>Жозеф</a:t>
            </a:r>
            <a:r>
              <a:rPr lang="ru-RU" dirty="0" smtClean="0"/>
              <a:t> Луи Гей-Люссак     </a:t>
            </a:r>
          </a:p>
          <a:p>
            <a:pPr algn="ctr"/>
            <a:r>
              <a:rPr lang="ru-RU" dirty="0" smtClean="0"/>
              <a:t>Луи Жак </a:t>
            </a:r>
            <a:r>
              <a:rPr lang="ru-RU" dirty="0" err="1" smtClean="0"/>
              <a:t>Тенар</a:t>
            </a:r>
            <a:endParaRPr lang="ru-RU" dirty="0" smtClean="0"/>
          </a:p>
        </p:txBody>
      </p:sp>
      <p:pic>
        <p:nvPicPr>
          <p:cNvPr id="2867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6100" y="3789363"/>
            <a:ext cx="2232025" cy="2670175"/>
          </a:xfrm>
          <a:noFill/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89363"/>
            <a:ext cx="237013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" descr="File:SiliconCro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750" y="2636838"/>
            <a:ext cx="3667125" cy="2543175"/>
          </a:xfrm>
          <a:noFill/>
        </p:spPr>
      </p:pic>
    </p:spTree>
    <p:extLst>
      <p:ext uri="{BB962C8B-B14F-4D97-AF65-F5344CB8AC3E}">
        <p14:creationId xmlns:p14="http://schemas.microsoft.com/office/powerpoint/2010/main" xmlns="" val="333331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2232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КРЕМНИЙ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с древнегреческого</a:t>
            </a:r>
            <a:r>
              <a:rPr lang="la-Latn" sz="3200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— «утёс, гора». </a:t>
            </a:r>
            <a:endParaRPr lang="ru-RU" sz="3200" dirty="0"/>
          </a:p>
        </p:txBody>
      </p:sp>
      <p:pic>
        <p:nvPicPr>
          <p:cNvPr id="29699" name="Рисунок 3" descr="http://im4-tub-ru.yandex.net/i?id=41695436-1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14625"/>
            <a:ext cx="640873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Содержимое 5"/>
          <p:cNvSpPr>
            <a:spLocks noGrp="1"/>
          </p:cNvSpPr>
          <p:nvPr>
            <p:ph idx="1"/>
          </p:nvPr>
        </p:nvSpPr>
        <p:spPr>
          <a:xfrm>
            <a:off x="457200" y="2852738"/>
            <a:ext cx="8229600" cy="3273425"/>
          </a:xfrm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45022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07424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ВОДОРОД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  -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получил название от древнегреческого  — «рождающий воду». </a:t>
            </a:r>
            <a:endParaRPr lang="ru-RU" sz="3200" dirty="0"/>
          </a:p>
        </p:txBody>
      </p:sp>
      <p:pic>
        <p:nvPicPr>
          <p:cNvPr id="3075" name="Содержимое 8" descr="vod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750" y="2348880"/>
            <a:ext cx="8064500" cy="4175745"/>
          </a:xfrm>
        </p:spPr>
      </p:pic>
    </p:spTree>
    <p:extLst>
      <p:ext uri="{BB962C8B-B14F-4D97-AF65-F5344CB8AC3E}">
        <p14:creationId xmlns:p14="http://schemas.microsoft.com/office/powerpoint/2010/main" xmlns="" val="169138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ФОСФОР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1669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30724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935558"/>
          </a:xfrm>
        </p:spPr>
        <p:txBody>
          <a:bodyPr/>
          <a:lstStyle/>
          <a:p>
            <a:pPr algn="ctr"/>
            <a:r>
              <a:rPr lang="ru-RU" dirty="0" smtClean="0"/>
              <a:t>немецкий алхимик</a:t>
            </a:r>
          </a:p>
          <a:p>
            <a:pPr algn="ctr"/>
            <a:r>
              <a:rPr lang="ru-RU" dirty="0" err="1" smtClean="0"/>
              <a:t>Хенинг</a:t>
            </a:r>
            <a:r>
              <a:rPr lang="ru-RU" dirty="0" smtClean="0"/>
              <a:t>  </a:t>
            </a:r>
            <a:r>
              <a:rPr lang="ru-RU" dirty="0" err="1" smtClean="0"/>
              <a:t>Бранд</a:t>
            </a:r>
            <a:endParaRPr lang="ru-RU" dirty="0" smtClean="0"/>
          </a:p>
        </p:txBody>
      </p:sp>
      <p:pic>
        <p:nvPicPr>
          <p:cNvPr id="30725" name="Picture 6" descr="Файл:Brandt-Phosphoru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163" y="2674938"/>
            <a:ext cx="2976562" cy="3768725"/>
          </a:xfrm>
          <a:noFill/>
        </p:spPr>
      </p:pic>
      <p:pic>
        <p:nvPicPr>
          <p:cNvPr id="30726" name="Содержимое 9" descr="ФОСФОР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2276475"/>
            <a:ext cx="4040187" cy="3225800"/>
          </a:xfrm>
        </p:spPr>
      </p:pic>
    </p:spTree>
    <p:extLst>
      <p:ext uri="{BB962C8B-B14F-4D97-AF65-F5344CB8AC3E}">
        <p14:creationId xmlns:p14="http://schemas.microsoft.com/office/powerpoint/2010/main" xmlns="" val="32362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23764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ФОСФОР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греческих слов</a:t>
            </a:r>
            <a:br>
              <a:rPr lang="ru-RU" sz="3200" dirty="0" smtClean="0"/>
            </a:br>
            <a:r>
              <a:rPr lang="ru-RU" sz="3200" dirty="0" smtClean="0"/>
              <a:t>— «свет» и «несу». </a:t>
            </a:r>
            <a:endParaRPr lang="ru-RU" sz="3200" dirty="0"/>
          </a:p>
        </p:txBody>
      </p:sp>
      <p:pic>
        <p:nvPicPr>
          <p:cNvPr id="31747" name="Содержимое 8" descr="ФОСФОР СВЕТ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47813" y="2565400"/>
            <a:ext cx="6034087" cy="3876675"/>
          </a:xfrm>
        </p:spPr>
      </p:pic>
    </p:spTree>
    <p:extLst>
      <p:ext uri="{BB962C8B-B14F-4D97-AF65-F5344CB8AC3E}">
        <p14:creationId xmlns:p14="http://schemas.microsoft.com/office/powerpoint/2010/main" xmlns="" val="295539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885825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2772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endParaRPr lang="ru-RU" smtClean="0"/>
          </a:p>
        </p:txBody>
      </p:sp>
      <p:sp>
        <p:nvSpPr>
          <p:cNvPr id="32773" name="Содержимое 6"/>
          <p:cNvSpPr>
            <a:spLocks noGrp="1"/>
          </p:cNvSpPr>
          <p:nvPr>
            <p:ph sz="quarter" idx="4"/>
          </p:nvPr>
        </p:nvSpPr>
        <p:spPr>
          <a:xfrm>
            <a:off x="4645025" y="2420938"/>
            <a:ext cx="4041775" cy="3705225"/>
          </a:xfrm>
        </p:spPr>
        <p:txBody>
          <a:bodyPr/>
          <a:lstStyle/>
          <a:p>
            <a:pPr>
              <a:buNone/>
              <a:defRPr/>
            </a:pPr>
            <a:endParaRPr lang="ru-RU" sz="4400" dirty="0" smtClean="0"/>
          </a:p>
          <a:p>
            <a:pPr>
              <a:buNone/>
              <a:defRPr/>
            </a:pPr>
            <a:r>
              <a:rPr lang="ru-RU" sz="4400" b="1" dirty="0" smtClean="0"/>
              <a:t>ИЗВЕСТНА </a:t>
            </a:r>
          </a:p>
          <a:p>
            <a:pPr>
              <a:buNone/>
              <a:defRPr/>
            </a:pPr>
            <a:r>
              <a:rPr lang="ru-RU" sz="4400" b="1" dirty="0" smtClean="0"/>
              <a:t>С   ДРЕВНИХ   </a:t>
            </a:r>
          </a:p>
          <a:p>
            <a:pPr>
              <a:buNone/>
              <a:defRPr/>
            </a:pPr>
            <a:r>
              <a:rPr lang="ru-RU" sz="4400" b="1" dirty="0" smtClean="0"/>
              <a:t>ВРЕМЕН</a:t>
            </a:r>
          </a:p>
          <a:p>
            <a:endParaRPr lang="ru-RU" dirty="0" smtClean="0"/>
          </a:p>
        </p:txBody>
      </p:sp>
      <p:pic>
        <p:nvPicPr>
          <p:cNvPr id="32774" name="Picture 5" descr="File:Sulfur-samp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636838"/>
            <a:ext cx="4040188" cy="3529012"/>
          </a:xfrm>
          <a:noFill/>
        </p:spPr>
      </p:pic>
    </p:spTree>
    <p:extLst>
      <p:ext uri="{BB962C8B-B14F-4D97-AF65-F5344CB8AC3E}">
        <p14:creationId xmlns:p14="http://schemas.microsoft.com/office/powerpoint/2010/main" xmlns="" val="120999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СЕРА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получила название из </a:t>
            </a:r>
            <a:r>
              <a:rPr lang="ru-RU" sz="3200" dirty="0" err="1" smtClean="0"/>
              <a:t>старословянского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— «смола». </a:t>
            </a:r>
            <a:endParaRPr lang="ru-RU" sz="3200" dirty="0"/>
          </a:p>
        </p:txBody>
      </p:sp>
      <p:pic>
        <p:nvPicPr>
          <p:cNvPr id="33795" name="Содержимое 4" descr="http://im5-tub-ru.yandex.net/i?id=193187315-01-72&amp;n=2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03350" y="2420938"/>
            <a:ext cx="6553200" cy="4032250"/>
          </a:xfrm>
        </p:spPr>
      </p:pic>
    </p:spTree>
    <p:extLst>
      <p:ext uri="{BB962C8B-B14F-4D97-AF65-F5344CB8AC3E}">
        <p14:creationId xmlns:p14="http://schemas.microsoft.com/office/powerpoint/2010/main" xmlns="" val="123795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ХЛОР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1774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34820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smtClean="0"/>
              <a:t>Карл Вильгельм </a:t>
            </a:r>
            <a:r>
              <a:rPr lang="ru-RU" dirty="0" err="1" smtClean="0"/>
              <a:t>Шееле</a:t>
            </a:r>
            <a:endParaRPr lang="ru-RU" dirty="0" smtClean="0"/>
          </a:p>
        </p:txBody>
      </p:sp>
      <p:sp>
        <p:nvSpPr>
          <p:cNvPr id="34822" name="Содержимое 8"/>
          <p:cNvSpPr>
            <a:spLocks noGrp="1"/>
          </p:cNvSpPr>
          <p:nvPr>
            <p:ph sz="quarter" idx="4"/>
          </p:nvPr>
        </p:nvSpPr>
        <p:spPr>
          <a:xfrm>
            <a:off x="4645025" y="2492895"/>
            <a:ext cx="4041775" cy="363326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4823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24" name="Picture 9" descr="C:\Users\Химия\Desktop\хлор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032250" cy="374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6" name="Picture 2" descr="File:Carl Wilhelm Scheele from Familj-Journalen1874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8064" y="2708920"/>
            <a:ext cx="3260916" cy="3837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154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ХЛОР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</a:t>
            </a:r>
            <a:br>
              <a:rPr lang="ru-RU" sz="3200" dirty="0" smtClean="0"/>
            </a:br>
            <a:r>
              <a:rPr lang="ru-RU" sz="3200" dirty="0" smtClean="0"/>
              <a:t>из греческого — «зеленый». </a:t>
            </a:r>
            <a:endParaRPr lang="ru-RU" sz="3200" dirty="0"/>
          </a:p>
        </p:txBody>
      </p:sp>
      <p:sp>
        <p:nvSpPr>
          <p:cNvPr id="35843" name="Объект 1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35844" name="Рисунок 4" descr="http://upload.wikimedia.org/wikipedia/commons/thumb/9/96/Dwarf_cavendish_leaf.JPG/200px-Dwarf_cavendish_lea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20938"/>
            <a:ext cx="71294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517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АРГОН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1785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36868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британский физик и химик</a:t>
            </a:r>
          </a:p>
          <a:p>
            <a:pPr algn="ctr"/>
            <a:r>
              <a:rPr lang="ru-RU" dirty="0" smtClean="0"/>
              <a:t>Генри  </a:t>
            </a:r>
            <a:r>
              <a:rPr lang="ru-RU" dirty="0" err="1" smtClean="0"/>
              <a:t>Кавендыш</a:t>
            </a:r>
            <a:endParaRPr lang="ru-RU" dirty="0" smtClean="0"/>
          </a:p>
        </p:txBody>
      </p:sp>
      <p:pic>
        <p:nvPicPr>
          <p:cNvPr id="36869" name="Picture 6" descr="File:Cavendish Henry signatur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19700" y="2708275"/>
            <a:ext cx="2984500" cy="3633788"/>
          </a:xfrm>
          <a:noFill/>
        </p:spPr>
      </p:pic>
      <p:pic>
        <p:nvPicPr>
          <p:cNvPr id="36870" name="Picture 5" descr="File:Argon ice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9113" y="2401888"/>
            <a:ext cx="3914775" cy="3495675"/>
          </a:xfrm>
          <a:noFill/>
        </p:spPr>
      </p:pic>
    </p:spTree>
    <p:extLst>
      <p:ext uri="{BB962C8B-B14F-4D97-AF65-F5344CB8AC3E}">
        <p14:creationId xmlns:p14="http://schemas.microsoft.com/office/powerpoint/2010/main" xmlns="" val="134655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АРГОН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</a:t>
            </a:r>
            <a:r>
              <a:rPr lang="ru-RU" sz="3200" dirty="0" err="1" smtClean="0"/>
              <a:t>древне-греческого</a:t>
            </a:r>
            <a:r>
              <a:rPr lang="ru-RU" sz="3200" dirty="0" smtClean="0"/>
              <a:t> -</a:t>
            </a:r>
            <a:br>
              <a:rPr lang="ru-RU" sz="3200" dirty="0" smtClean="0"/>
            </a:br>
            <a:r>
              <a:rPr lang="ru-RU" sz="3200" dirty="0" smtClean="0"/>
              <a:t>«ленивый, медлительный». </a:t>
            </a:r>
            <a:endParaRPr lang="ru-RU" sz="3200" dirty="0"/>
          </a:p>
        </p:txBody>
      </p:sp>
      <p:sp>
        <p:nvSpPr>
          <p:cNvPr id="37891" name="Объект 1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87394" name="Picture 2" descr="http://www.fresher.ru/images8/znakomtes-lenivec/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2276872"/>
            <a:ext cx="6153150" cy="4095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004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1807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38916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935558"/>
          </a:xfrm>
        </p:spPr>
        <p:txBody>
          <a:bodyPr/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err="1" smtClean="0"/>
              <a:t>Гемфри</a:t>
            </a:r>
            <a:r>
              <a:rPr lang="ru-RU" dirty="0" smtClean="0"/>
              <a:t>  Дэви</a:t>
            </a:r>
          </a:p>
        </p:txBody>
      </p:sp>
      <p:pic>
        <p:nvPicPr>
          <p:cNvPr id="38917" name="Picture 5" descr="File:Potassiu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2205038"/>
            <a:ext cx="4040187" cy="3030537"/>
          </a:xfrm>
          <a:noFill/>
        </p:spPr>
      </p:pic>
      <p:pic>
        <p:nvPicPr>
          <p:cNvPr id="38918" name="Picture 6" descr="Humphrydav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92080" y="2564904"/>
            <a:ext cx="2736304" cy="3694010"/>
          </a:xfrm>
          <a:noFill/>
        </p:spPr>
      </p:pic>
    </p:spTree>
    <p:extLst>
      <p:ext uri="{BB962C8B-B14F-4D97-AF65-F5344CB8AC3E}">
        <p14:creationId xmlns:p14="http://schemas.microsoft.com/office/powerpoint/2010/main" xmlns="" val="260264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КАЛИЙ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арабского </a:t>
            </a:r>
            <a:br>
              <a:rPr lang="ru-RU" sz="3200" dirty="0" smtClean="0"/>
            </a:br>
            <a:r>
              <a:rPr lang="ru-RU" sz="3200" dirty="0" smtClean="0"/>
              <a:t>«аль - кали» — «поташ». </a:t>
            </a:r>
            <a:endParaRPr lang="ru-RU" sz="3200" dirty="0"/>
          </a:p>
        </p:txBody>
      </p:sp>
      <p:sp>
        <p:nvSpPr>
          <p:cNvPr id="39939" name="Объект 1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60575"/>
            <a:ext cx="67691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410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2564903"/>
            <a:ext cx="4040188" cy="39597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1868</a:t>
            </a:r>
            <a:r>
              <a:rPr lang="ru-RU" dirty="0" smtClean="0"/>
              <a:t>   ГОДУ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  <p:pic>
        <p:nvPicPr>
          <p:cNvPr id="4100" name="Содержимое 9" descr="ДИРИЖАБЛЬ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584" y="2708920"/>
            <a:ext cx="3313112" cy="3311525"/>
          </a:xfrm>
        </p:spPr>
      </p:pic>
      <p:sp>
        <p:nvSpPr>
          <p:cNvPr id="4101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8716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французский ученый</a:t>
            </a:r>
          </a:p>
          <a:p>
            <a:pPr algn="ctr"/>
            <a:r>
              <a:rPr lang="ru-RU" dirty="0" smtClean="0"/>
              <a:t>Пьер </a:t>
            </a:r>
            <a:r>
              <a:rPr lang="ru-RU" dirty="0" err="1" smtClean="0"/>
              <a:t>Жюль</a:t>
            </a:r>
            <a:r>
              <a:rPr lang="ru-RU" dirty="0" smtClean="0"/>
              <a:t> </a:t>
            </a:r>
            <a:r>
              <a:rPr lang="ru-RU" dirty="0" err="1" smtClean="0"/>
              <a:t>Сезар</a:t>
            </a:r>
            <a:r>
              <a:rPr lang="ru-RU" dirty="0" smtClean="0"/>
              <a:t> </a:t>
            </a:r>
            <a:r>
              <a:rPr lang="ru-RU" dirty="0" err="1" smtClean="0"/>
              <a:t>Жансен</a:t>
            </a:r>
            <a:endParaRPr lang="ru-RU" dirty="0" smtClean="0"/>
          </a:p>
          <a:p>
            <a:pPr algn="ctr"/>
            <a:r>
              <a:rPr lang="ru-RU" dirty="0" smtClean="0"/>
              <a:t>английский ученый     </a:t>
            </a:r>
          </a:p>
          <a:p>
            <a:pPr algn="ctr"/>
            <a:r>
              <a:rPr lang="ru-RU" dirty="0" smtClean="0"/>
              <a:t>Джозеф </a:t>
            </a:r>
            <a:r>
              <a:rPr lang="ru-RU" dirty="0" err="1" smtClean="0"/>
              <a:t>Норман</a:t>
            </a:r>
            <a:r>
              <a:rPr lang="ru-RU" dirty="0" smtClean="0"/>
              <a:t> </a:t>
            </a:r>
            <a:r>
              <a:rPr lang="ru-RU" dirty="0" err="1" smtClean="0"/>
              <a:t>Локьер</a:t>
            </a:r>
            <a:endParaRPr lang="ru-RU" dirty="0" smtClean="0"/>
          </a:p>
        </p:txBody>
      </p:sp>
      <p:pic>
        <p:nvPicPr>
          <p:cNvPr id="4102" name="Содержимое 8" descr="ГЕНРИ КАВ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0563" y="3860800"/>
            <a:ext cx="1981200" cy="2627313"/>
          </a:xfrm>
        </p:spPr>
      </p:pic>
      <p:pic>
        <p:nvPicPr>
          <p:cNvPr id="4103" name="Picture 2" descr="C:\Users\Вова\Pictures\Lockyer-Norm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860800"/>
            <a:ext cx="218916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847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КАЛЬЦИЙ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1808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40964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1007566"/>
          </a:xfrm>
        </p:spPr>
        <p:txBody>
          <a:bodyPr/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err="1" smtClean="0"/>
              <a:t>Гемфри</a:t>
            </a:r>
            <a:r>
              <a:rPr lang="ru-RU" dirty="0" smtClean="0"/>
              <a:t>  Дэви</a:t>
            </a:r>
          </a:p>
        </p:txBody>
      </p:sp>
      <p:pic>
        <p:nvPicPr>
          <p:cNvPr id="40965" name="Picture 6" descr="Humphrydav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089" y="2684388"/>
            <a:ext cx="2664704" cy="3597350"/>
          </a:xfrm>
          <a:noFill/>
        </p:spPr>
      </p:pic>
      <p:pic>
        <p:nvPicPr>
          <p:cNvPr id="40966" name="Picture 5" descr="File:Calcium unter Argon Schutzgasatmosphä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41275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18292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КАЛЬЦИЙ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латинского </a:t>
            </a:r>
            <a:br>
              <a:rPr lang="ru-RU" sz="3200" dirty="0" smtClean="0"/>
            </a:br>
            <a:r>
              <a:rPr lang="ru-RU" sz="3200" dirty="0" smtClean="0"/>
              <a:t>«известь», «мягкий камень» — «поташ».  </a:t>
            </a:r>
            <a:endParaRPr lang="ru-RU" sz="3200" dirty="0"/>
          </a:p>
        </p:txBody>
      </p:sp>
      <p:sp>
        <p:nvSpPr>
          <p:cNvPr id="41987" name="Объект 1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49500"/>
            <a:ext cx="70580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840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СКАНДИЙ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1879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43012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100756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smtClean="0"/>
              <a:t>Ларс  </a:t>
            </a:r>
            <a:r>
              <a:rPr lang="ru-RU" dirty="0" err="1" smtClean="0"/>
              <a:t>Нильсон</a:t>
            </a:r>
            <a:endParaRPr lang="ru-RU" dirty="0" smtClean="0"/>
          </a:p>
        </p:txBody>
      </p:sp>
      <p:sp>
        <p:nvSpPr>
          <p:cNvPr id="43013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4" name="Picture 6" descr="File:Nilson Lars Fredr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36838"/>
            <a:ext cx="32369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Содержимое 9"/>
          <p:cNvSpPr>
            <a:spLocks noGrp="1"/>
          </p:cNvSpPr>
          <p:nvPr>
            <p:ph sz="quarter" idx="4"/>
          </p:nvPr>
        </p:nvSpPr>
        <p:spPr>
          <a:xfrm>
            <a:off x="4645025" y="2492895"/>
            <a:ext cx="4041775" cy="3633267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3016" name="Picture 5" descr="File:Scandium sublimed dendritic and 1cm3 cub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3959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232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СКАНДИЙ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</a:t>
            </a:r>
            <a:r>
              <a:rPr lang="ru-RU" sz="3200" dirty="0"/>
              <a:t>в честь </a:t>
            </a:r>
            <a:r>
              <a:rPr lang="ru-RU" sz="3200" dirty="0" smtClean="0"/>
              <a:t>СКАНДИНАВИИ  </a:t>
            </a:r>
            <a:endParaRPr lang="ru-RU" sz="3200" dirty="0"/>
          </a:p>
        </p:txBody>
      </p:sp>
      <p:sp>
        <p:nvSpPr>
          <p:cNvPr id="44035" name="Объект 1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6538" y="2349500"/>
            <a:ext cx="35242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345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ТИТАН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1795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45060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немецкий химик</a:t>
            </a:r>
          </a:p>
          <a:p>
            <a:pPr algn="ctr"/>
            <a:r>
              <a:rPr lang="ru-RU" dirty="0" smtClean="0"/>
              <a:t>Мартин </a:t>
            </a:r>
            <a:r>
              <a:rPr lang="ru-RU" dirty="0" err="1" smtClean="0"/>
              <a:t>Клапрот</a:t>
            </a:r>
            <a:endParaRPr lang="ru-RU" dirty="0" smtClean="0"/>
          </a:p>
        </p:txBody>
      </p:sp>
      <p:pic>
        <p:nvPicPr>
          <p:cNvPr id="45061" name="Picture 6" descr="File:Martin Heinrich Klaproth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19700" y="2636838"/>
            <a:ext cx="3024188" cy="3849687"/>
          </a:xfrm>
          <a:noFill/>
        </p:spPr>
      </p:pic>
      <p:pic>
        <p:nvPicPr>
          <p:cNvPr id="45062" name="Picture 5" descr="File:Ti,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2174875"/>
            <a:ext cx="2952750" cy="3486150"/>
          </a:xfrm>
          <a:noFill/>
        </p:spPr>
      </p:pic>
    </p:spTree>
    <p:extLst>
      <p:ext uri="{BB962C8B-B14F-4D97-AF65-F5344CB8AC3E}">
        <p14:creationId xmlns:p14="http://schemas.microsoft.com/office/powerpoint/2010/main" xmlns="" val="429177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59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ТИТАН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назван </a:t>
            </a:r>
            <a:r>
              <a:rPr lang="ru-RU" sz="3200" dirty="0"/>
              <a:t>в честь </a:t>
            </a:r>
            <a:r>
              <a:rPr lang="ru-RU" sz="3200" dirty="0" smtClean="0"/>
              <a:t>Титанов, </a:t>
            </a:r>
            <a:r>
              <a:rPr lang="ru-RU" sz="3200" dirty="0"/>
              <a:t>персонажей древнегреческой мифологии, детей </a:t>
            </a:r>
            <a:r>
              <a:rPr lang="ru-RU" sz="3200" dirty="0" smtClean="0"/>
              <a:t>Геи</a:t>
            </a:r>
            <a:endParaRPr lang="ru-RU" sz="3200" dirty="0"/>
          </a:p>
        </p:txBody>
      </p:sp>
      <p:sp>
        <p:nvSpPr>
          <p:cNvPr id="46083" name="Объект 1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024063"/>
            <a:ext cx="3335337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119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ВАНАДИЙ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1830</a:t>
            </a:r>
            <a:r>
              <a:rPr lang="ru-RU" dirty="0" smtClean="0"/>
              <a:t>  ГОДУ</a:t>
            </a:r>
            <a:endParaRPr lang="ru-RU" dirty="0"/>
          </a:p>
        </p:txBody>
      </p:sp>
      <p:sp>
        <p:nvSpPr>
          <p:cNvPr id="47108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10795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dirty="0" smtClean="0"/>
              <a:t>шведский химик</a:t>
            </a:r>
          </a:p>
          <a:p>
            <a:pPr algn="ctr" eaLnBrk="1" hangingPunct="1"/>
            <a:r>
              <a:rPr lang="ru-RU" dirty="0" smtClean="0"/>
              <a:t>Нильс  </a:t>
            </a:r>
            <a:r>
              <a:rPr lang="ru-RU" dirty="0" err="1" smtClean="0"/>
              <a:t>Сефстрём</a:t>
            </a:r>
            <a:endParaRPr lang="ru-RU" dirty="0" smtClean="0"/>
          </a:p>
        </p:txBody>
      </p:sp>
      <p:pic>
        <p:nvPicPr>
          <p:cNvPr id="47109" name="Picture 5" descr="File:Vanadium crystal bar and 1cm3 cub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2276475"/>
            <a:ext cx="3887787" cy="3092450"/>
          </a:xfrm>
          <a:noFill/>
        </p:spPr>
      </p:pic>
      <p:pic>
        <p:nvPicPr>
          <p:cNvPr id="47110" name="Picture 6" descr="rio_andres_manue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46663" y="2697163"/>
            <a:ext cx="3624262" cy="3252787"/>
          </a:xfrm>
          <a:noFill/>
        </p:spPr>
      </p:pic>
    </p:spTree>
    <p:extLst>
      <p:ext uri="{BB962C8B-B14F-4D97-AF65-F5344CB8AC3E}">
        <p14:creationId xmlns:p14="http://schemas.microsoft.com/office/powerpoint/2010/main" xmlns="" val="390904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476672"/>
            <a:ext cx="8405074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ВАНАДИЙ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название </a:t>
            </a:r>
            <a:r>
              <a:rPr lang="ru-RU" sz="3200" dirty="0"/>
              <a:t>элемента, </a:t>
            </a:r>
            <a:r>
              <a:rPr lang="ru-RU" sz="3200" dirty="0" smtClean="0"/>
              <a:t>связано </a:t>
            </a:r>
            <a:r>
              <a:rPr lang="ru-RU" sz="3200" dirty="0"/>
              <a:t>с именем скандинавской богини любви и красоты </a:t>
            </a:r>
            <a:r>
              <a:rPr lang="ru-RU" sz="3200" dirty="0" err="1" smtClean="0"/>
              <a:t>Фрейи</a:t>
            </a:r>
            <a:endParaRPr lang="ru-RU" sz="3200" dirty="0"/>
          </a:p>
        </p:txBody>
      </p:sp>
      <p:sp>
        <p:nvSpPr>
          <p:cNvPr id="48131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674938" cy="4525963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48132" name="Объект 3"/>
          <p:cNvSpPr>
            <a:spLocks noGrp="1"/>
          </p:cNvSpPr>
          <p:nvPr>
            <p:ph sz="half" idx="2"/>
          </p:nvPr>
        </p:nvSpPr>
        <p:spPr>
          <a:xfrm>
            <a:off x="3419475" y="2000240"/>
            <a:ext cx="5267325" cy="412592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dirty="0" smtClean="0"/>
          </a:p>
          <a:p>
            <a:pPr marL="0" indent="0">
              <a:buFont typeface="Arial" charset="0"/>
              <a:buNone/>
            </a:pPr>
            <a:r>
              <a:rPr lang="ru-RU" u="sng" dirty="0" smtClean="0"/>
              <a:t>(</a:t>
            </a:r>
            <a:r>
              <a:rPr lang="ru-RU" i="1" dirty="0" err="1" smtClean="0"/>
              <a:t>Vanadís</a:t>
            </a:r>
            <a:r>
              <a:rPr lang="ru-RU" dirty="0" smtClean="0"/>
              <a:t> — дочь </a:t>
            </a:r>
            <a:r>
              <a:rPr lang="ru-RU" dirty="0" err="1" smtClean="0"/>
              <a:t>Ванов</a:t>
            </a:r>
            <a:r>
              <a:rPr lang="ru-RU" dirty="0" smtClean="0"/>
              <a:t>).</a:t>
            </a:r>
          </a:p>
          <a:p>
            <a:pPr marL="0" indent="0">
              <a:buFont typeface="Arial" charset="0"/>
              <a:buNone/>
            </a:pPr>
            <a:endParaRPr lang="ru-RU" dirty="0" smtClean="0"/>
          </a:p>
          <a:p>
            <a:pPr marL="0" indent="0">
              <a:buFont typeface="Arial" charset="0"/>
              <a:buNone/>
            </a:pPr>
            <a:endParaRPr lang="ru-RU" dirty="0" smtClean="0"/>
          </a:p>
          <a:p>
            <a:pPr marL="0" indent="0">
              <a:buFont typeface="Arial" charset="0"/>
              <a:buNone/>
            </a:pPr>
            <a:endParaRPr lang="ru-RU" dirty="0" smtClean="0"/>
          </a:p>
          <a:p>
            <a:pPr marL="0" indent="0">
              <a:buFont typeface="Arial" charset="0"/>
              <a:buNone/>
            </a:pPr>
            <a:endParaRPr lang="ru-RU" dirty="0" smtClean="0"/>
          </a:p>
          <a:p>
            <a:pPr marL="0" indent="0">
              <a:buFont typeface="Arial" charset="0"/>
              <a:buNone/>
            </a:pPr>
            <a:r>
              <a:rPr lang="ru-RU" dirty="0" smtClean="0"/>
              <a:t>элемент образует соединения </a:t>
            </a:r>
          </a:p>
          <a:p>
            <a:pPr marL="0" indent="0">
              <a:buFont typeface="Arial" charset="0"/>
              <a:buNone/>
            </a:pPr>
            <a:r>
              <a:rPr lang="ru-RU" dirty="0" smtClean="0"/>
              <a:t>с красивой окраской</a:t>
            </a: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848"/>
            <a:ext cx="2376488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258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ХРОМ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/>
              <a:t>1797</a:t>
            </a:r>
            <a:r>
              <a:rPr lang="ru-RU" dirty="0"/>
              <a:t>  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французский химик </a:t>
            </a:r>
          </a:p>
          <a:p>
            <a:pPr algn="ctr"/>
            <a:r>
              <a:rPr lang="ru-RU" dirty="0" smtClean="0"/>
              <a:t>Луи Никола </a:t>
            </a:r>
            <a:r>
              <a:rPr lang="ru-RU" dirty="0" err="1" smtClean="0"/>
              <a:t>Воклен</a:t>
            </a:r>
            <a:endParaRPr lang="ru-RU" dirty="0"/>
          </a:p>
        </p:txBody>
      </p:sp>
      <p:pic>
        <p:nvPicPr>
          <p:cNvPr id="8" name="Picture 6" descr="File:Louis Nicolas Vauquelin 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20072" y="2564904"/>
            <a:ext cx="3010505" cy="3951288"/>
          </a:xfrm>
          <a:noFill/>
        </p:spPr>
      </p:pic>
      <p:pic>
        <p:nvPicPr>
          <p:cNvPr id="13" name="Picture 5" descr="File:Chromium crystals and 1cm3 cub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6872"/>
            <a:ext cx="4040188" cy="30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089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ХРОМ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от греческого </a:t>
            </a:r>
            <a:r>
              <a:rPr lang="ru-RU" sz="3200" dirty="0"/>
              <a:t>— </a:t>
            </a:r>
            <a:r>
              <a:rPr lang="ru-RU" sz="3200" dirty="0" smtClean="0"/>
              <a:t>«цвет»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83968" y="1600200"/>
            <a:ext cx="4402832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из-за </a:t>
            </a:r>
            <a:r>
              <a:rPr lang="ru-RU" dirty="0"/>
              <a:t>разнообразия окраски своих соединений.</a:t>
            </a:r>
          </a:p>
        </p:txBody>
      </p:sp>
      <p:pic>
        <p:nvPicPr>
          <p:cNvPr id="7" name="Объект 6" descr="http://im3-tub-ru.yandex.net/i?id=651384563-55-72&amp;n=21">
            <a:hlinkClick r:id="rId2" tgtFrame="&quot;_blank&quot;"/>
          </p:cNvPr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52" y="1988840"/>
            <a:ext cx="189359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6-tub-ru.yandex.net/i?id=545219748-28-72&amp;n=21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00250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0-tub-ru.yandex.net/i?id=162218561-39-72&amp;n=21">
            <a:hlinkClick r:id="rId6" tgtFrame="&quot;_blank&quot;"/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61657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im0-tub-ru.yandex.net/i?id=220678251-41-72&amp;n=21">
            <a:hlinkClick r:id="rId8" tgtFrame="&quot;_blank&quot;"/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52" y="3441687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im3-tub-ru.yandex.net/i?id=146278853-41-72&amp;n=21">
            <a:hlinkClick r:id="rId10" tgtFrame="&quot;_blank&quot;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53" y="4870437"/>
            <a:ext cx="3810000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627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684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ГЕЛИЙ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греческого </a:t>
            </a:r>
            <a:br>
              <a:rPr lang="ru-RU" sz="3200" dirty="0" smtClean="0"/>
            </a:br>
            <a:r>
              <a:rPr lang="ru-RU" sz="3200" dirty="0" err="1" smtClean="0"/>
              <a:t>гелиос</a:t>
            </a:r>
            <a:r>
              <a:rPr lang="ru-RU" sz="3200" dirty="0" smtClean="0"/>
              <a:t> — «Солнце» . </a:t>
            </a:r>
            <a:endParaRPr lang="ru-RU" sz="3200" dirty="0"/>
          </a:p>
        </p:txBody>
      </p:sp>
      <p:pic>
        <p:nvPicPr>
          <p:cNvPr id="5123" name="Содержимое 8" descr="vod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2781300"/>
            <a:ext cx="8353425" cy="3743325"/>
          </a:xfrm>
        </p:spPr>
      </p:pic>
    </p:spTree>
    <p:extLst>
      <p:ext uri="{BB962C8B-B14F-4D97-AF65-F5344CB8AC3E}">
        <p14:creationId xmlns:p14="http://schemas.microsoft.com/office/powerpoint/2010/main" xmlns="" val="53828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МАРГАНЕЦ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/>
              <a:t>1797</a:t>
            </a:r>
            <a:r>
              <a:rPr lang="ru-RU" dirty="0"/>
              <a:t>  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smtClean="0"/>
              <a:t>Карл Вильгельм </a:t>
            </a:r>
            <a:r>
              <a:rPr lang="ru-RU" dirty="0" err="1" smtClean="0"/>
              <a:t>Шее́ле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C:\Users\Химия\Desktop\ШЕЕЛ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492896"/>
            <a:ext cx="3394323" cy="39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Химия\Desktop\мн м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96044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125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МАРГАНЕЦ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от немецкого </a:t>
            </a:r>
            <a:r>
              <a:rPr lang="ru-RU" sz="3200" dirty="0"/>
              <a:t>— </a:t>
            </a:r>
            <a:r>
              <a:rPr lang="ru-RU" sz="3200" dirty="0" smtClean="0"/>
              <a:t>«марганцевая руда»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" name="Рисунок 11" descr="http://im8-tub-ru.yandex.net/i?id=143399283-42-72&amp;n=21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96744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7514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ЖЕЛЕЗО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ИЗВЕСТНО</a:t>
            </a:r>
          </a:p>
          <a:p>
            <a:pPr marL="0" indent="0">
              <a:buNone/>
            </a:pPr>
            <a:r>
              <a:rPr lang="ru-RU" sz="4400" b="1" dirty="0" smtClean="0"/>
              <a:t>С ДРЕВНИХ</a:t>
            </a:r>
          </a:p>
          <a:p>
            <a:pPr marL="0" indent="0">
              <a:buNone/>
            </a:pPr>
            <a:r>
              <a:rPr lang="ru-RU" sz="4400" b="1" dirty="0" smtClean="0"/>
              <a:t>ВРЕМЕН</a:t>
            </a:r>
            <a:endParaRPr lang="ru-RU" sz="4400" b="1" dirty="0"/>
          </a:p>
        </p:txBody>
      </p:sp>
      <p:pic>
        <p:nvPicPr>
          <p:cNvPr id="10" name="Рисунок 9" descr="File:Iron electrolytic and 1cm3 cube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32448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4565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ЖЕЛЕЗО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получило название от латинского «</a:t>
            </a:r>
            <a:r>
              <a:rPr lang="ru-RU" sz="3200" dirty="0" err="1" smtClean="0"/>
              <a:t>феррум</a:t>
            </a:r>
            <a:r>
              <a:rPr lang="ru-RU" sz="3200" dirty="0" smtClean="0"/>
              <a:t>» </a:t>
            </a:r>
            <a:r>
              <a:rPr lang="ru-RU" sz="3200" dirty="0"/>
              <a:t>— </a:t>
            </a:r>
            <a:r>
              <a:rPr lang="ru-RU" sz="3200" dirty="0" smtClean="0"/>
              <a:t>«скала» или «камень».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Химия\Desktop\камень ска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9847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329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КОБАЛЬТ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ОТКРЫТ   В   </a:t>
            </a:r>
            <a:r>
              <a:rPr lang="ru-RU" sz="4000" dirty="0" smtClean="0"/>
              <a:t>1735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3663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шведский </a:t>
            </a:r>
            <a:r>
              <a:rPr lang="ru-RU" dirty="0" smtClean="0"/>
              <a:t>минеролог</a:t>
            </a:r>
          </a:p>
          <a:p>
            <a:pPr algn="ctr"/>
            <a:r>
              <a:rPr lang="ru-RU" dirty="0" smtClean="0"/>
              <a:t>Георг  </a:t>
            </a:r>
            <a:r>
              <a:rPr lang="ru-RU" dirty="0" err="1" smtClean="0"/>
              <a:t>Бранд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36258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/>
          </a:p>
        </p:txBody>
      </p:sp>
      <p:pic>
        <p:nvPicPr>
          <p:cNvPr id="6150" name="Picture 6" descr="http://im5-tub-ru.yandex.net/i?id=234785208-38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72281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Химия\Desktop\георг бранд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8310" y="2571744"/>
            <a:ext cx="2580265" cy="36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780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КОБАЛЬТ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название происходит </a:t>
            </a:r>
            <a:r>
              <a:rPr lang="ru-RU" sz="3200" dirty="0"/>
              <a:t>от </a:t>
            </a:r>
            <a:r>
              <a:rPr lang="ru-RU" sz="3200" dirty="0" smtClean="0"/>
              <a:t> немецкого </a:t>
            </a:r>
            <a:br>
              <a:rPr lang="ru-RU" sz="3200" dirty="0" smtClean="0"/>
            </a:br>
            <a:r>
              <a:rPr lang="ru-RU" sz="3200" dirty="0" smtClean="0"/>
              <a:t>«</a:t>
            </a:r>
            <a:r>
              <a:rPr lang="de-DE" sz="3200" i="1" dirty="0" smtClean="0"/>
              <a:t>Kobold</a:t>
            </a:r>
            <a:r>
              <a:rPr lang="ru-RU" sz="3200" i="1" dirty="0" smtClean="0"/>
              <a:t>»</a:t>
            </a:r>
            <a:r>
              <a:rPr lang="ru-RU" sz="3200" dirty="0" smtClean="0"/>
              <a:t> </a:t>
            </a:r>
            <a:r>
              <a:rPr lang="ru-RU" sz="3200" dirty="0"/>
              <a:t>— </a:t>
            </a:r>
            <a:r>
              <a:rPr lang="ru-RU" sz="3200" dirty="0" smtClean="0"/>
              <a:t>«домовой</a:t>
            </a:r>
            <a:r>
              <a:rPr lang="ru-RU" sz="3200" dirty="0"/>
              <a:t>, </a:t>
            </a:r>
            <a:r>
              <a:rPr lang="ru-RU" sz="3200" dirty="0" smtClean="0"/>
              <a:t>гном»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C:\Users\Химия\Desktop\дом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55771"/>
            <a:ext cx="4072528" cy="41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786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НИКЕЛЬ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ИЗВЕСТЕН</a:t>
            </a:r>
          </a:p>
          <a:p>
            <a:pPr marL="0" indent="0">
              <a:buNone/>
            </a:pPr>
            <a:r>
              <a:rPr lang="ru-RU" sz="4400" b="1" dirty="0" smtClean="0"/>
              <a:t>С ДРЕВНИХ</a:t>
            </a:r>
          </a:p>
          <a:p>
            <a:pPr marL="0" indent="0">
              <a:buNone/>
            </a:pPr>
            <a:r>
              <a:rPr lang="ru-RU" sz="4400" b="1" dirty="0" smtClean="0"/>
              <a:t>ВРЕМЕН</a:t>
            </a:r>
          </a:p>
        </p:txBody>
      </p:sp>
      <p:pic>
        <p:nvPicPr>
          <p:cNvPr id="10" name="Рисунок 9" descr="http://im2-tub-ru.yandex.net/i?id=251132859-16-72&amp;n=21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816423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2011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НИКЕЛЬ –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немецкого -</a:t>
            </a:r>
            <a:br>
              <a:rPr lang="ru-RU" sz="3200" dirty="0" smtClean="0"/>
            </a:br>
            <a:r>
              <a:rPr lang="ru-RU" sz="3200" dirty="0" smtClean="0"/>
              <a:t> «озорной маленький дух»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2348880"/>
            <a:ext cx="5688632" cy="3777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6914" name="Picture 2" descr="http://img0.liveinternet.ru/images/attach/c/1/57/928/57928484_1271586007_4913918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04864"/>
            <a:ext cx="5472608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099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МЕДЬ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ИЗВЕСТНА </a:t>
            </a:r>
          </a:p>
          <a:p>
            <a:pPr marL="0" indent="0">
              <a:buNone/>
            </a:pPr>
            <a:r>
              <a:rPr lang="ru-RU" sz="4400" b="1" dirty="0" smtClean="0"/>
              <a:t>С ДРЕВНИХ</a:t>
            </a:r>
          </a:p>
          <a:p>
            <a:pPr marL="0" indent="0">
              <a:buNone/>
            </a:pPr>
            <a:r>
              <a:rPr lang="ru-RU" sz="4400" b="1" dirty="0" smtClean="0"/>
              <a:t>ВРЕМЕН</a:t>
            </a:r>
            <a:endParaRPr lang="ru-RU" sz="4400" b="1" dirty="0"/>
          </a:p>
        </p:txBody>
      </p:sp>
      <p:pic>
        <p:nvPicPr>
          <p:cNvPr id="8" name="Рисунок 7" descr="File:Cuivre Michigan.jpg">
            <a:hlinkClick r:id="rId2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244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6587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МЕДЬ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латинское название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«С</a:t>
            </a:r>
            <a:r>
              <a:rPr lang="en-US" sz="3200" dirty="0" err="1" smtClean="0"/>
              <a:t>uprum</a:t>
            </a:r>
            <a:r>
              <a:rPr lang="ru-RU" sz="3200" dirty="0" smtClean="0"/>
              <a:t>» – от острова Кипр.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C:\Users\Химия\Desktop\кип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772816"/>
            <a:ext cx="706158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254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ЛИТИЙ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1817</a:t>
            </a:r>
            <a:r>
              <a:rPr lang="ru-RU" dirty="0" smtClean="0"/>
              <a:t>   ГОДУ</a:t>
            </a:r>
            <a:endParaRPr lang="ru-RU" dirty="0"/>
          </a:p>
        </p:txBody>
      </p:sp>
      <p:sp>
        <p:nvSpPr>
          <p:cNvPr id="6148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err="1" smtClean="0"/>
              <a:t>Иоган</a:t>
            </a:r>
            <a:r>
              <a:rPr lang="ru-RU" dirty="0" smtClean="0"/>
              <a:t>   </a:t>
            </a:r>
            <a:r>
              <a:rPr lang="ru-RU" dirty="0" err="1" smtClean="0"/>
              <a:t>Арфведсон</a:t>
            </a:r>
            <a:endParaRPr lang="ru-RU" dirty="0" smtClean="0"/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0322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Содержимое 11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349750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</p:txBody>
      </p:sp>
      <p:pic>
        <p:nvPicPr>
          <p:cNvPr id="61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8064" y="2852936"/>
            <a:ext cx="3195638" cy="3529013"/>
          </a:xfrm>
          <a:noFill/>
        </p:spPr>
      </p:pic>
    </p:spTree>
    <p:extLst>
      <p:ext uri="{BB962C8B-B14F-4D97-AF65-F5344CB8AC3E}">
        <p14:creationId xmlns:p14="http://schemas.microsoft.com/office/powerpoint/2010/main" xmlns="" val="196925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ЦИНК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7544" y="2174875"/>
            <a:ext cx="4029844" cy="3951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b="1" dirty="0" smtClean="0"/>
              <a:t>ИЗВЕСТЕН </a:t>
            </a:r>
          </a:p>
          <a:p>
            <a:pPr marL="0" indent="0">
              <a:buNone/>
            </a:pPr>
            <a:r>
              <a:rPr lang="ru-RU" sz="4400" b="1" dirty="0" smtClean="0"/>
              <a:t>С ДРЕВНИХ</a:t>
            </a:r>
          </a:p>
          <a:p>
            <a:pPr marL="0" indent="0">
              <a:buNone/>
            </a:pPr>
            <a:r>
              <a:rPr lang="ru-RU" sz="4400" b="1" dirty="0" smtClean="0"/>
              <a:t>ВРЕМЕН</a:t>
            </a:r>
            <a:endParaRPr lang="ru-RU" sz="4400" b="1" dirty="0"/>
          </a:p>
        </p:txBody>
      </p:sp>
      <p:pic>
        <p:nvPicPr>
          <p:cNvPr id="1026" name="Picture 2" descr="Zinc fragment sublimed and 1cm3 cu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2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636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ЦИНК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 от немецкого </a:t>
            </a:r>
            <a:r>
              <a:rPr lang="ru-RU" sz="3200" dirty="0"/>
              <a:t> </a:t>
            </a:r>
            <a:r>
              <a:rPr lang="ru-RU" sz="3200" i="1" dirty="0" err="1" smtClean="0"/>
              <a:t>Zinke</a:t>
            </a:r>
            <a:r>
              <a:rPr lang="ru-RU" sz="3200" i="1" dirty="0" smtClean="0"/>
              <a:t> </a:t>
            </a:r>
            <a:r>
              <a:rPr lang="ru-RU" sz="3200" dirty="0" smtClean="0"/>
              <a:t>- «</a:t>
            </a:r>
            <a:r>
              <a:rPr lang="ru-RU" sz="3200" dirty="0"/>
              <a:t>зубец</a:t>
            </a:r>
            <a:r>
              <a:rPr lang="ru-RU" sz="3200" dirty="0" smtClean="0"/>
              <a:t>»,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кристаллиты металлического цинка похожи на иглы</a:t>
            </a:r>
          </a:p>
        </p:txBody>
      </p:sp>
      <p:pic>
        <p:nvPicPr>
          <p:cNvPr id="7170" name="Picture 2" descr="C:\Users\Химия\Desktop\цинк иг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68617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001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ГАЛЛИЙ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ОТКРЫТ   В   </a:t>
            </a:r>
            <a:r>
              <a:rPr lang="ru-RU" sz="4000" dirty="0" smtClean="0"/>
              <a:t>1875 году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716016" y="1535112"/>
            <a:ext cx="4104456" cy="102979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французский химик</a:t>
            </a:r>
          </a:p>
          <a:p>
            <a:pPr algn="ctr"/>
            <a:r>
              <a:rPr lang="ru-RU" dirty="0" err="1" smtClean="0"/>
              <a:t>Поль-Эмиль</a:t>
            </a:r>
            <a:r>
              <a:rPr lang="ru-RU" dirty="0" smtClean="0"/>
              <a:t> </a:t>
            </a:r>
            <a:r>
              <a:rPr lang="ru-RU" dirty="0" err="1" smtClean="0"/>
              <a:t>Лекок</a:t>
            </a:r>
            <a:r>
              <a:rPr lang="ru-RU" dirty="0" smtClean="0"/>
              <a:t> де </a:t>
            </a:r>
            <a:r>
              <a:rPr lang="ru-RU" dirty="0" err="1" smtClean="0"/>
              <a:t>Буабодран</a:t>
            </a:r>
            <a:endParaRPr lang="ru-RU" dirty="0" smtClean="0"/>
          </a:p>
        </p:txBody>
      </p:sp>
      <p:pic>
        <p:nvPicPr>
          <p:cNvPr id="14" name="Содержимое 13" descr="галли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4104456" cy="3240360"/>
          </a:xfrm>
        </p:spPr>
      </p:pic>
      <p:pic>
        <p:nvPicPr>
          <p:cNvPr id="13" name="Picture 2" descr="Поль Эмиль Лекок де Буабодран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780928"/>
            <a:ext cx="2808312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165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ГАЛЛИЙ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 в честь Франции, </a:t>
            </a:r>
            <a:br>
              <a:rPr lang="ru-RU" sz="3200" dirty="0" smtClean="0"/>
            </a:br>
            <a:r>
              <a:rPr lang="ru-RU" sz="3200" dirty="0" smtClean="0"/>
              <a:t>по её латинскому названию — Галлия (</a:t>
            </a:r>
            <a:r>
              <a:rPr lang="la-Latn" sz="3200" i="1" dirty="0" smtClean="0"/>
              <a:t>Gallia</a:t>
            </a:r>
            <a:r>
              <a:rPr lang="ru-RU" sz="3200" dirty="0" smtClean="0"/>
              <a:t>).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6565" name="Picture 5" descr="C:\Users\Вова\Pictures\ф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756271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8103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ГЕРМАНИЙ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1886 году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577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немецкий химик</a:t>
            </a:r>
          </a:p>
          <a:p>
            <a:pPr algn="ctr"/>
            <a:r>
              <a:rPr lang="ru-RU" dirty="0" err="1" smtClean="0"/>
              <a:t>Клеменс</a:t>
            </a:r>
            <a:r>
              <a:rPr lang="ru-RU" dirty="0" smtClean="0"/>
              <a:t> Александр </a:t>
            </a:r>
            <a:r>
              <a:rPr lang="ru-RU" dirty="0" err="1" smtClean="0"/>
              <a:t>Винклер</a:t>
            </a:r>
            <a:endParaRPr lang="ru-RU" dirty="0" smtClean="0"/>
          </a:p>
        </p:txBody>
      </p:sp>
      <p:pic>
        <p:nvPicPr>
          <p:cNvPr id="10" name="Содержимое 9" descr="герм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284785"/>
            <a:ext cx="3744416" cy="3744416"/>
          </a:xfrm>
        </p:spPr>
      </p:pic>
      <p:pic>
        <p:nvPicPr>
          <p:cNvPr id="14" name="Содержимое 13" descr="винклер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20072" y="2636912"/>
            <a:ext cx="2686442" cy="3681421"/>
          </a:xfrm>
        </p:spPr>
      </p:pic>
    </p:spTree>
    <p:extLst>
      <p:ext uri="{BB962C8B-B14F-4D97-AF65-F5344CB8AC3E}">
        <p14:creationId xmlns:p14="http://schemas.microsoft.com/office/powerpoint/2010/main" xmlns="" val="335851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ГЕРМАНИЙ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 в честь Германии, родины </a:t>
            </a:r>
            <a:r>
              <a:rPr lang="ru-RU" sz="3200" dirty="0" err="1" smtClean="0"/>
              <a:t>Винклера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4516" name="Picture 4" descr="http://www.cullens.ru/_fr/5/08002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664" y="1772816"/>
            <a:ext cx="6188186" cy="4644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7770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МЫШЬЯК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ОТКРЫТ   В   </a:t>
            </a:r>
            <a:r>
              <a:rPr lang="ru-RU" sz="4000" dirty="0" smtClean="0"/>
              <a:t>1789 году</a:t>
            </a:r>
            <a:endParaRPr lang="ru-RU" dirty="0" smtClean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8577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французский химик</a:t>
            </a:r>
          </a:p>
          <a:p>
            <a:pPr algn="ctr"/>
            <a:r>
              <a:rPr lang="ru-RU" dirty="0" err="1" smtClean="0"/>
              <a:t>Антуан</a:t>
            </a:r>
            <a:r>
              <a:rPr lang="ru-RU" dirty="0" smtClean="0"/>
              <a:t> Лавуазье</a:t>
            </a:r>
            <a:endParaRPr lang="ru-RU" dirty="0"/>
          </a:p>
        </p:txBody>
      </p:sp>
      <p:pic>
        <p:nvPicPr>
          <p:cNvPr id="63490" name="Picture 2" descr="Arsen 1a.jpg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65" y="2348880"/>
            <a:ext cx="3979109" cy="2808312"/>
          </a:xfrm>
          <a:prstGeom prst="rect">
            <a:avLst/>
          </a:prstGeom>
          <a:noFill/>
        </p:spPr>
      </p:pic>
      <p:pic>
        <p:nvPicPr>
          <p:cNvPr id="10" name="Содержимое 9" descr="ЛАВУАЗЬЕ.jpg"/>
          <p:cNvPicPr>
            <a:picLocks noGrp="1" noChangeAspect="1"/>
          </p:cNvPicPr>
          <p:nvPr>
            <p:ph sz="quarter" idx="4"/>
          </p:nvPr>
        </p:nvPicPr>
        <p:blipFill>
          <a:blip r:embed="rId4" cstate="email"/>
          <a:stretch>
            <a:fillRect/>
          </a:stretch>
        </p:blipFill>
        <p:spPr>
          <a:xfrm>
            <a:off x="5148064" y="2492896"/>
            <a:ext cx="2996393" cy="3951288"/>
          </a:xfrm>
        </p:spPr>
      </p:pic>
    </p:spTree>
    <p:extLst>
      <p:ext uri="{BB962C8B-B14F-4D97-AF65-F5344CB8AC3E}">
        <p14:creationId xmlns:p14="http://schemas.microsoft.com/office/powerpoint/2010/main" xmlns="" val="13687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МЫШЬЯК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название в русском языке связывают с употреблением его соединений для истребления мышей и крыс.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2466" name="Picture 2" descr="http://im5-tub-ru.yandex.net/i?id=320075063-61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636912"/>
            <a:ext cx="5616624" cy="3708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760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СЕЛЕН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1817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577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Шведский химик</a:t>
            </a:r>
          </a:p>
          <a:p>
            <a:pPr algn="ctr"/>
            <a:r>
              <a:rPr lang="ru-RU" dirty="0" err="1" smtClean="0"/>
              <a:t>Йёнс</a:t>
            </a:r>
            <a:r>
              <a:rPr lang="ru-RU" dirty="0" smtClean="0"/>
              <a:t> </a:t>
            </a:r>
            <a:r>
              <a:rPr lang="ru-RU" dirty="0" err="1" smtClean="0"/>
              <a:t>Якоб</a:t>
            </a:r>
            <a:r>
              <a:rPr lang="ru-RU" dirty="0" smtClean="0"/>
              <a:t> Берцелиус</a:t>
            </a:r>
            <a:endParaRPr lang="ru-RU" dirty="0"/>
          </a:p>
        </p:txBody>
      </p:sp>
      <p:pic>
        <p:nvPicPr>
          <p:cNvPr id="13" name="Содержимое 12" descr="БЕРЦЕЛИУС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76056" y="2564904"/>
            <a:ext cx="3222631" cy="3915498"/>
          </a:xfrm>
        </p:spPr>
      </p:pic>
      <p:pic>
        <p:nvPicPr>
          <p:cNvPr id="16" name="Содержимое 15" descr="СЕЛЕН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2348880"/>
            <a:ext cx="4227514" cy="3312368"/>
          </a:xfrm>
        </p:spPr>
      </p:pic>
    </p:spTree>
    <p:extLst>
      <p:ext uri="{BB962C8B-B14F-4D97-AF65-F5344CB8AC3E}">
        <p14:creationId xmlns:p14="http://schemas.microsoft.com/office/powerpoint/2010/main" xmlns="" val="131545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СЕЛЕН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название происходит от греческого — Луна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://taina-mir.ru/img/497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968552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954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ЛИТИЙ  -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получил название от греческого  – камень, </a:t>
            </a:r>
            <a:br>
              <a:rPr lang="ru-RU" sz="3200" dirty="0" smtClean="0"/>
            </a:br>
            <a:r>
              <a:rPr lang="ru-RU" sz="3200" dirty="0" smtClean="0"/>
              <a:t>из-за того, что был обнаружен в «камнях». </a:t>
            </a:r>
            <a:endParaRPr lang="ru-RU" sz="3200" dirty="0"/>
          </a:p>
        </p:txBody>
      </p:sp>
      <p:pic>
        <p:nvPicPr>
          <p:cNvPr id="7171" name="Содержимое 8" descr="vod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450" y="2276872"/>
            <a:ext cx="6840538" cy="4247753"/>
          </a:xfrm>
        </p:spPr>
      </p:pic>
    </p:spTree>
    <p:extLst>
      <p:ext uri="{BB962C8B-B14F-4D97-AF65-F5344CB8AC3E}">
        <p14:creationId xmlns:p14="http://schemas.microsoft.com/office/powerpoint/2010/main" xmlns="" val="224273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БРОМ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1826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137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французский химик,</a:t>
            </a:r>
          </a:p>
          <a:p>
            <a:pPr algn="ctr"/>
            <a:r>
              <a:rPr lang="ru-RU" dirty="0" err="1" smtClean="0"/>
              <a:t>Антуан</a:t>
            </a:r>
            <a:r>
              <a:rPr lang="ru-RU" dirty="0" smtClean="0"/>
              <a:t> </a:t>
            </a:r>
            <a:r>
              <a:rPr lang="ru-RU" dirty="0" err="1" smtClean="0"/>
              <a:t>Жером</a:t>
            </a:r>
            <a:r>
              <a:rPr lang="ru-RU" dirty="0" smtClean="0"/>
              <a:t> </a:t>
            </a:r>
            <a:r>
              <a:rPr lang="ru-RU" dirty="0" err="1" smtClean="0"/>
              <a:t>Балар</a:t>
            </a:r>
            <a:endParaRPr lang="ru-RU" dirty="0"/>
          </a:p>
        </p:txBody>
      </p:sp>
      <p:pic>
        <p:nvPicPr>
          <p:cNvPr id="10" name="Содержимое 9" descr="File:Brom amp.jpg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2348879"/>
            <a:ext cx="3816424" cy="377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Содержимое 13" descr="БАЛАР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238342" y="2530632"/>
            <a:ext cx="3006066" cy="3793751"/>
          </a:xfrm>
        </p:spPr>
      </p:pic>
    </p:spTree>
    <p:extLst>
      <p:ext uri="{BB962C8B-B14F-4D97-AF65-F5344CB8AC3E}">
        <p14:creationId xmlns:p14="http://schemas.microsoft.com/office/powerpoint/2010/main" xmlns="" val="315344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БРОМ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название элемента происходит от древне-греческого — «дурной запах, зловонье».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8370" name="Picture 2" descr="http://im6-tub-ru.yandex.net/i?id=136261695-38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16832"/>
            <a:ext cx="4536504" cy="4476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790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КРИПТОН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1898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577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английский ученый</a:t>
            </a:r>
          </a:p>
          <a:p>
            <a:pPr algn="ctr"/>
            <a:r>
              <a:rPr lang="ru-RU" dirty="0" smtClean="0"/>
              <a:t>Уильям Рамзай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402" y="2204864"/>
            <a:ext cx="4089254" cy="398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 descr="File:William Ramsay workin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6096" y="2492896"/>
            <a:ext cx="2788171" cy="4055370"/>
          </a:xfrm>
          <a:prstGeom prst="rect">
            <a:avLst/>
          </a:prstGeom>
          <a:noFill/>
        </p:spPr>
      </p:pic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735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КРИПТОН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от греческого — «скрытый»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6321" name="Picture 1" descr="C:\Users\Вова\Pictures\скры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44824"/>
            <a:ext cx="3679170" cy="4676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396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РУБИДИЙ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1861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53384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немецкие ученые</a:t>
            </a:r>
          </a:p>
          <a:p>
            <a:pPr algn="ctr"/>
            <a:r>
              <a:rPr lang="ru-RU" dirty="0" smtClean="0"/>
              <a:t>Роберт Вильгельм Бунзен</a:t>
            </a:r>
          </a:p>
          <a:p>
            <a:pPr algn="ctr"/>
            <a:r>
              <a:rPr lang="ru-RU" dirty="0" smtClean="0"/>
              <a:t>Густав Роберт Кирхгоф</a:t>
            </a:r>
            <a:endParaRPr lang="ru-RU" dirty="0"/>
          </a:p>
        </p:txBody>
      </p:sp>
      <p:pic>
        <p:nvPicPr>
          <p:cNvPr id="10" name="Содержимое 9" descr="бунзен.jpg"/>
          <p:cNvPicPr>
            <a:picLocks noGrp="1" noChangeAspect="1"/>
          </p:cNvPicPr>
          <p:nvPr>
            <p:ph sz="quarter" idx="4"/>
          </p:nvPr>
        </p:nvPicPr>
        <p:blipFill>
          <a:blip r:embed="rId2" cstate="email"/>
          <a:stretch>
            <a:fillRect/>
          </a:stretch>
        </p:blipFill>
        <p:spPr>
          <a:xfrm>
            <a:off x="4572000" y="3573016"/>
            <a:ext cx="2062588" cy="2592288"/>
          </a:xfrm>
        </p:spPr>
      </p:pic>
      <p:pic>
        <p:nvPicPr>
          <p:cNvPr id="55298" name="Picture 2" descr="File:Gustav Robert Kirchhoff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29624" y="3573015"/>
            <a:ext cx="1818840" cy="2569541"/>
          </a:xfrm>
          <a:prstGeom prst="rect">
            <a:avLst/>
          </a:prstGeom>
          <a:noFill/>
        </p:spPr>
      </p:pic>
      <p:pic>
        <p:nvPicPr>
          <p:cNvPr id="14" name="Содержимое 13" descr="Rb.jpg"/>
          <p:cNvPicPr>
            <a:picLocks noGrp="1" noChangeAspect="1"/>
          </p:cNvPicPr>
          <p:nvPr>
            <p:ph sz="half" idx="2"/>
          </p:nvPr>
        </p:nvPicPr>
        <p:blipFill>
          <a:blip r:embed="rId5" cstate="email"/>
          <a:stretch>
            <a:fillRect/>
          </a:stretch>
        </p:blipFill>
        <p:spPr>
          <a:xfrm>
            <a:off x="457200" y="2276872"/>
            <a:ext cx="3898776" cy="3388717"/>
          </a:xfrm>
        </p:spPr>
      </p:pic>
    </p:spTree>
    <p:extLst>
      <p:ext uri="{BB962C8B-B14F-4D97-AF65-F5344CB8AC3E}">
        <p14:creationId xmlns:p14="http://schemas.microsoft.com/office/powerpoint/2010/main" xmlns="" val="227656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РУБИДИЙ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получил название </a:t>
            </a:r>
            <a:br>
              <a:rPr lang="ru-RU" sz="3200" dirty="0" smtClean="0"/>
            </a:br>
            <a:r>
              <a:rPr lang="ru-RU" sz="3200" dirty="0" smtClean="0"/>
              <a:t>от латинского — «красный».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по цвету наиболее </a:t>
            </a:r>
          </a:p>
          <a:p>
            <a:pPr>
              <a:buNone/>
            </a:pPr>
            <a:r>
              <a:rPr lang="ru-RU" dirty="0" smtClean="0"/>
              <a:t>характерных красных </a:t>
            </a:r>
          </a:p>
          <a:p>
            <a:pPr>
              <a:buNone/>
            </a:pPr>
            <a:r>
              <a:rPr lang="ru-RU" dirty="0" smtClean="0"/>
              <a:t>линий спектра</a:t>
            </a:r>
            <a:endParaRPr lang="ru-RU" dirty="0"/>
          </a:p>
        </p:txBody>
      </p:sp>
      <p:pic>
        <p:nvPicPr>
          <p:cNvPr id="54276" name="Picture 4" descr="http://im8-tub-ru.yandex.net/i?id=134632325-27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96952"/>
            <a:ext cx="2857500" cy="1028701"/>
          </a:xfrm>
          <a:prstGeom prst="rect">
            <a:avLst/>
          </a:prstGeom>
          <a:noFill/>
        </p:spPr>
      </p:pic>
      <p:pic>
        <p:nvPicPr>
          <p:cNvPr id="148482" name="Picture 2" descr="http://www.xa-xa.org/uploads/posts/2010-07/thumbs/1277962917_1277870297_maki-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1988840"/>
            <a:ext cx="377190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56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СТРОНЦИЙ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1764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74987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smtClean="0"/>
              <a:t>Уильям </a:t>
            </a:r>
            <a:r>
              <a:rPr lang="ru-RU" dirty="0" err="1" smtClean="0"/>
              <a:t>Крюйкшенк</a:t>
            </a:r>
            <a:endParaRPr lang="ru-RU" dirty="0" smtClean="0"/>
          </a:p>
          <a:p>
            <a:pPr algn="ctr"/>
            <a:r>
              <a:rPr lang="ru-RU" dirty="0" smtClean="0"/>
              <a:t>шотландский химик </a:t>
            </a:r>
          </a:p>
          <a:p>
            <a:pPr algn="ctr"/>
            <a:r>
              <a:rPr lang="ru-RU" dirty="0" err="1" smtClean="0"/>
              <a:t>Адер</a:t>
            </a:r>
            <a:r>
              <a:rPr lang="ru-RU" dirty="0" smtClean="0"/>
              <a:t> </a:t>
            </a:r>
            <a:r>
              <a:rPr lang="ru-RU" dirty="0" err="1" smtClean="0"/>
              <a:t>Кроуфорд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Содержимое 14" descr="стронций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3960440" cy="2952327"/>
          </a:xfrm>
        </p:spPr>
      </p:pic>
      <p:pic>
        <p:nvPicPr>
          <p:cNvPr id="8" name="Picture 2" descr="C:\Users\Химия\Desktop\химик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582194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40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СТРОНЦИЙ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 от шотландской деревни </a:t>
            </a:r>
            <a:r>
              <a:rPr lang="ru-RU" sz="3200" dirty="0" err="1" smtClean="0"/>
              <a:t>Строншиан</a:t>
            </a:r>
            <a:r>
              <a:rPr lang="ru-RU" sz="3200" dirty="0" smtClean="0"/>
              <a:t>, где в минерале был найден новый элемент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564904"/>
            <a:ext cx="5400600" cy="399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6391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ИТТРИЙ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1794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076056" y="1535112"/>
            <a:ext cx="3610744" cy="9577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финский химик </a:t>
            </a:r>
          </a:p>
          <a:p>
            <a:pPr algn="ctr"/>
            <a:r>
              <a:rPr lang="ru-RU" dirty="0" err="1" smtClean="0"/>
              <a:t>Юхан</a:t>
            </a:r>
            <a:r>
              <a:rPr lang="ru-RU" dirty="0" smtClean="0"/>
              <a:t> </a:t>
            </a:r>
            <a:r>
              <a:rPr lang="ru-RU" dirty="0" err="1" smtClean="0"/>
              <a:t>Гадолин</a:t>
            </a:r>
            <a:endParaRPr lang="ru-RU" dirty="0"/>
          </a:p>
        </p:txBody>
      </p:sp>
      <p:pic>
        <p:nvPicPr>
          <p:cNvPr id="10" name="Содержимое 9" descr="Yttrium sublimed dendritic and 1cm3 cube.jpg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3888432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10" name="Picture 2" descr="http://upload.wikimedia.org/wikipedia/commons/f/fb/Johan_Gadolin.jpg?uselang=ru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64088" y="2564904"/>
            <a:ext cx="3069944" cy="3724672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794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ИТТРИЙ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по названию шведского населённого пункта </a:t>
            </a:r>
            <a:r>
              <a:rPr lang="ru-RU" sz="3200" dirty="0" err="1" smtClean="0"/>
              <a:t>Иттербю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://chemistry-chemists.com/N3_2012/U3/img/Ytterby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55272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8200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БЕРИЛЛИЙ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dirty="0" smtClean="0"/>
              <a:t> ОТКРЫТ   В   </a:t>
            </a:r>
            <a:r>
              <a:rPr lang="ru-RU" sz="4000" dirty="0" smtClean="0"/>
              <a:t>1798</a:t>
            </a:r>
            <a:r>
              <a:rPr lang="ru-RU" dirty="0" smtClean="0"/>
              <a:t>   ГОДУ</a:t>
            </a:r>
            <a:endParaRPr lang="ru-RU" dirty="0"/>
          </a:p>
        </p:txBody>
      </p:sp>
      <p:sp>
        <p:nvSpPr>
          <p:cNvPr id="8196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57338"/>
            <a:ext cx="4041775" cy="1079500"/>
          </a:xfrm>
        </p:spPr>
        <p:txBody>
          <a:bodyPr/>
          <a:lstStyle/>
          <a:p>
            <a:pPr algn="ctr"/>
            <a:r>
              <a:rPr lang="ru-RU" dirty="0" smtClean="0"/>
              <a:t>французский химик</a:t>
            </a:r>
          </a:p>
          <a:p>
            <a:pPr algn="ctr"/>
            <a:r>
              <a:rPr lang="ru-RU" dirty="0" smtClean="0"/>
              <a:t>Луи  Никола </a:t>
            </a:r>
            <a:r>
              <a:rPr lang="ru-RU" dirty="0" err="1" smtClean="0"/>
              <a:t>Воклен</a:t>
            </a:r>
            <a:r>
              <a:rPr lang="ru-RU" dirty="0" smtClean="0"/>
              <a:t> </a:t>
            </a:r>
          </a:p>
        </p:txBody>
      </p:sp>
      <p:pic>
        <p:nvPicPr>
          <p:cNvPr id="819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2335213"/>
            <a:ext cx="3384550" cy="3109912"/>
          </a:xfrm>
          <a:noFill/>
        </p:spPr>
      </p:pic>
      <p:pic>
        <p:nvPicPr>
          <p:cNvPr id="819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163" y="2754313"/>
            <a:ext cx="3144837" cy="3371850"/>
          </a:xfrm>
          <a:noFill/>
        </p:spPr>
      </p:pic>
    </p:spTree>
    <p:extLst>
      <p:ext uri="{BB962C8B-B14F-4D97-AF65-F5344CB8AC3E}">
        <p14:creationId xmlns:p14="http://schemas.microsoft.com/office/powerpoint/2010/main" xmlns="" val="34941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ЦИРКОНИЙ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1789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932040" y="1535112"/>
            <a:ext cx="3754760" cy="1029791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немецкиЙ</a:t>
            </a:r>
            <a:r>
              <a:rPr lang="ru-RU" dirty="0" smtClean="0"/>
              <a:t> химик</a:t>
            </a:r>
          </a:p>
          <a:p>
            <a:pPr algn="ctr"/>
            <a:r>
              <a:rPr lang="ru-RU" dirty="0" smtClean="0"/>
              <a:t> Мартин Генрих </a:t>
            </a:r>
            <a:r>
              <a:rPr lang="ru-RU" dirty="0" err="1" smtClean="0"/>
              <a:t>Клапрот</a:t>
            </a:r>
            <a:endParaRPr lang="ru-RU" dirty="0"/>
          </a:p>
        </p:txBody>
      </p:sp>
      <p:pic>
        <p:nvPicPr>
          <p:cNvPr id="10" name="Содержимое 9" descr="Zirconium crystal bar and 1cm3 cube.jpg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410445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Содержимое 13" descr="КЛАПРОТ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436096" y="2708920"/>
            <a:ext cx="3022735" cy="3951288"/>
          </a:xfrm>
        </p:spPr>
      </p:pic>
    </p:spTree>
    <p:extLst>
      <p:ext uri="{BB962C8B-B14F-4D97-AF65-F5344CB8AC3E}">
        <p14:creationId xmlns:p14="http://schemas.microsoft.com/office/powerpoint/2010/main" xmlns="" val="264835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ЦИРКОНИЙ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</a:t>
            </a:r>
            <a:br>
              <a:rPr lang="ru-RU" sz="3200" dirty="0" smtClean="0"/>
            </a:br>
            <a:r>
              <a:rPr lang="ru-RU" sz="3200" dirty="0" smtClean="0"/>
              <a:t>от персидского - «золотистый цвет».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394989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8130" name="Picture 2" descr="http://soznanie.ucoz.lv/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20888"/>
            <a:ext cx="3929633" cy="3929633"/>
          </a:xfrm>
          <a:prstGeom prst="rect">
            <a:avLst/>
          </a:prstGeom>
          <a:noFill/>
        </p:spPr>
      </p:pic>
      <p:pic>
        <p:nvPicPr>
          <p:cNvPr id="48134" name="Picture 6" descr="http://www.kamen-znak.ru/upload/kamni/ru/0_94401400_1261588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76364"/>
            <a:ext cx="3960440" cy="3960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4794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НИОБИЙ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1801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297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английский ученый</a:t>
            </a:r>
          </a:p>
          <a:p>
            <a:pPr algn="ctr"/>
            <a:r>
              <a:rPr lang="ru-RU" dirty="0" smtClean="0"/>
              <a:t>Чарльз </a:t>
            </a:r>
            <a:r>
              <a:rPr lang="ru-RU" dirty="0" err="1" smtClean="0"/>
              <a:t>Хатчет</a:t>
            </a:r>
            <a:endParaRPr lang="ru-RU" dirty="0"/>
          </a:p>
        </p:txBody>
      </p:sp>
      <p:pic>
        <p:nvPicPr>
          <p:cNvPr id="47106" name="Picture 2" descr="http://0.tqn.com/d/chemistry/1/0/J/q/Niobium_crystal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2308113"/>
            <a:ext cx="4040188" cy="3284761"/>
          </a:xfrm>
          <a:prstGeom prst="rect">
            <a:avLst/>
          </a:prstGeom>
          <a:noFill/>
        </p:spPr>
      </p:pic>
      <p:pic>
        <p:nvPicPr>
          <p:cNvPr id="10" name="Picture 2" descr="C:\Users\Химия\Desktop\химик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6099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90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НИОБИЙ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назван в честь дочери Тантала </a:t>
            </a:r>
            <a:br>
              <a:rPr lang="ru-RU" sz="3200" dirty="0" smtClean="0"/>
            </a:br>
            <a:r>
              <a:rPr lang="ru-RU" sz="3200" dirty="0" smtClean="0"/>
              <a:t>Ниобы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6082" name="Picture 2" descr="http://m.blog.hu/nn/nn11/image/niob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700808"/>
            <a:ext cx="3713981" cy="4738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887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МОЛИБДЕН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1778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02979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шведский химик </a:t>
            </a:r>
          </a:p>
          <a:p>
            <a:pPr algn="ctr"/>
            <a:r>
              <a:rPr lang="ru-RU" sz="2800" dirty="0" smtClean="0"/>
              <a:t>Карл Вильгельм </a:t>
            </a:r>
            <a:r>
              <a:rPr lang="ru-RU" sz="2800" dirty="0" err="1" smtClean="0"/>
              <a:t>Шееле</a:t>
            </a:r>
            <a:endParaRPr lang="ru-RU" sz="2800" dirty="0"/>
          </a:p>
        </p:txBody>
      </p:sp>
      <p:pic>
        <p:nvPicPr>
          <p:cNvPr id="45060" name="Picture 4" descr="http://0.tqn.com/d/chemistry/1/7/J/4/1/molybdenu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2508648"/>
            <a:ext cx="3816424" cy="2999147"/>
          </a:xfrm>
          <a:prstGeom prst="rect">
            <a:avLst/>
          </a:prstGeom>
          <a:noFill/>
        </p:spPr>
      </p:pic>
      <p:pic>
        <p:nvPicPr>
          <p:cNvPr id="45062" name="Picture 6" descr="File:Carl Wilhelm Scheele from Familj-Journalen1874.png">
            <a:hlinkClick r:id="rId3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6056" y="2708920"/>
            <a:ext cx="3249071" cy="3823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096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МОЛИБДЕН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название происходит </a:t>
            </a:r>
            <a:br>
              <a:rPr lang="ru-RU" sz="3200" dirty="0" smtClean="0"/>
            </a:br>
            <a:r>
              <a:rPr lang="ru-RU" sz="3200" dirty="0" smtClean="0"/>
              <a:t>от </a:t>
            </a:r>
            <a:r>
              <a:rPr lang="ru-RU" sz="3200" dirty="0" err="1" smtClean="0"/>
              <a:t>древне-греческого</a:t>
            </a:r>
            <a:r>
              <a:rPr lang="ru-RU" sz="3200" dirty="0" smtClean="0"/>
              <a:t> «свинец».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572000" y="1844824"/>
            <a:ext cx="4248472" cy="428133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дано из-за внешнего</a:t>
            </a:r>
          </a:p>
          <a:p>
            <a:pPr>
              <a:buNone/>
            </a:pPr>
            <a:r>
              <a:rPr lang="ru-RU" dirty="0" smtClean="0"/>
              <a:t> сходства</a:t>
            </a:r>
            <a:r>
              <a:rPr lang="ru-RU" u="sng" dirty="0" smtClean="0">
                <a:hlinkClick r:id=""/>
              </a:rPr>
              <a:t> </a:t>
            </a:r>
          </a:p>
          <a:p>
            <a:pPr>
              <a:buNone/>
            </a:pPr>
            <a:r>
              <a:rPr lang="ru-RU" u="sng" dirty="0" smtClean="0"/>
              <a:t>молибденита</a:t>
            </a:r>
            <a:r>
              <a:rPr lang="ru-RU" dirty="0" smtClean="0"/>
              <a:t> (MoS</a:t>
            </a:r>
            <a:r>
              <a:rPr lang="ru-RU" baseline="-25000" dirty="0" smtClean="0"/>
              <a:t>2</a:t>
            </a:r>
            <a:r>
              <a:rPr lang="ru-RU" dirty="0" smtClean="0"/>
              <a:t>) </a:t>
            </a:r>
          </a:p>
          <a:p>
            <a:pPr>
              <a:buNone/>
            </a:pPr>
            <a:r>
              <a:rPr lang="ru-RU" dirty="0" smtClean="0"/>
              <a:t>со </a:t>
            </a:r>
          </a:p>
          <a:p>
            <a:pPr>
              <a:buNone/>
            </a:pPr>
            <a:r>
              <a:rPr lang="ru-RU" u="sng" dirty="0" smtClean="0"/>
              <a:t>свинцовым блеском </a:t>
            </a:r>
            <a:r>
              <a:rPr lang="ru-RU" dirty="0" smtClean="0"/>
              <a:t>(</a:t>
            </a:r>
            <a:r>
              <a:rPr lang="ru-RU" dirty="0" err="1" smtClean="0"/>
              <a:t>PbS</a:t>
            </a:r>
            <a:r>
              <a:rPr lang="ru-RU" dirty="0" smtClean="0"/>
              <a:t>). </a:t>
            </a:r>
            <a:endParaRPr lang="ru-RU" dirty="0"/>
          </a:p>
        </p:txBody>
      </p:sp>
      <p:pic>
        <p:nvPicPr>
          <p:cNvPr id="44034" name="Picture 2" descr="http://www.nanotehnology.biz/sites/default/files/styles/large/public/field/image/vjk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7"/>
            <a:ext cx="3857625" cy="2448271"/>
          </a:xfrm>
          <a:prstGeom prst="rect">
            <a:avLst/>
          </a:prstGeom>
          <a:noFill/>
        </p:spPr>
      </p:pic>
      <p:pic>
        <p:nvPicPr>
          <p:cNvPr id="44036" name="Picture 4" descr="http://im0-tub-ru.yandex.net/i?id=106153160-24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8"/>
            <a:ext cx="3888432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353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ТЕХНЕЦИЙ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1937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605855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итальянские химики</a:t>
            </a:r>
          </a:p>
          <a:p>
            <a:pPr algn="r"/>
            <a:r>
              <a:rPr lang="ru-RU" dirty="0" smtClean="0"/>
              <a:t>Карло </a:t>
            </a:r>
            <a:r>
              <a:rPr lang="ru-RU" dirty="0" err="1" smtClean="0"/>
              <a:t>Перрье</a:t>
            </a:r>
            <a:r>
              <a:rPr lang="ru-RU" dirty="0" smtClean="0"/>
              <a:t> </a:t>
            </a:r>
          </a:p>
          <a:p>
            <a:pPr algn="r"/>
            <a:r>
              <a:rPr lang="ru-RU" dirty="0" smtClean="0"/>
              <a:t>и   </a:t>
            </a:r>
            <a:r>
              <a:rPr lang="ru-RU" dirty="0" err="1" smtClean="0"/>
              <a:t>Эмилио</a:t>
            </a:r>
            <a:r>
              <a:rPr lang="ru-RU" dirty="0" smtClean="0"/>
              <a:t> </a:t>
            </a:r>
            <a:r>
              <a:rPr lang="ru-RU" dirty="0" err="1" smtClean="0"/>
              <a:t>Джино</a:t>
            </a:r>
            <a:r>
              <a:rPr lang="ru-RU" dirty="0" smtClean="0"/>
              <a:t> </a:t>
            </a:r>
            <a:r>
              <a:rPr lang="ru-RU" dirty="0" err="1" smtClean="0"/>
              <a:t>Сегре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6" descr="http://www.pozenet.ro/download/nobelium-800x6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2276872"/>
            <a:ext cx="4032447" cy="3384376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644009" y="3933055"/>
            <a:ext cx="4042792" cy="21931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7218" name="Picture 2" descr="File:Segr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32240" y="3429000"/>
            <a:ext cx="2005108" cy="2835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2591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ТЕХНЕЦИЙ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</a:t>
            </a:r>
            <a:br>
              <a:rPr lang="ru-RU" sz="3200" dirty="0" smtClean="0"/>
            </a:br>
            <a:r>
              <a:rPr lang="ru-RU" sz="3200" dirty="0" smtClean="0"/>
              <a:t>от древне – греческого — «искусственный».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6194" name="Picture 2" descr="http://i.haymarket.net.au/News/Satellite_Spac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2060848"/>
            <a:ext cx="6359649" cy="4311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870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РУТЕНИЙ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1844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004048" y="1535112"/>
            <a:ext cx="3682752" cy="10297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российский химик</a:t>
            </a:r>
          </a:p>
          <a:p>
            <a:pPr algn="ctr"/>
            <a:r>
              <a:rPr lang="ru-RU" dirty="0" smtClean="0"/>
              <a:t>Карл Карлович Клаус</a:t>
            </a:r>
            <a:endParaRPr lang="ru-RU" dirty="0"/>
          </a:p>
        </p:txBody>
      </p:sp>
      <p:pic>
        <p:nvPicPr>
          <p:cNvPr id="10" name="Содержимое 9" descr="Ruthenium crystals.jpg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3744416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Содержимое 13" descr="клаус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436096" y="2636912"/>
            <a:ext cx="2815100" cy="3853070"/>
          </a:xfrm>
        </p:spPr>
      </p:pic>
    </p:spTree>
    <p:extLst>
      <p:ext uri="{BB962C8B-B14F-4D97-AF65-F5344CB8AC3E}">
        <p14:creationId xmlns:p14="http://schemas.microsoft.com/office/powerpoint/2010/main" xmlns="" val="203759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РУТЕНИЙ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назван в честь России</a:t>
            </a:r>
            <a:br>
              <a:rPr lang="ru-RU" sz="3200" dirty="0" smtClean="0"/>
            </a:br>
            <a:r>
              <a:rPr lang="ru-RU" sz="3200" dirty="0" err="1" smtClean="0"/>
              <a:t>Ruthenia</a:t>
            </a:r>
            <a:r>
              <a:rPr lang="ru-RU" sz="3200" dirty="0" smtClean="0"/>
              <a:t> — латинское название Руси.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Russian Federation (orthographic projection).sv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432048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4188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6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БЕРИЛЛИЙ  -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получил название от минерала берилла. </a:t>
            </a:r>
            <a:br>
              <a:rPr lang="ru-RU" sz="3200" dirty="0" smtClean="0"/>
            </a:br>
            <a:r>
              <a:rPr lang="ru-RU" sz="3200" dirty="0" smtClean="0"/>
              <a:t>В Ю. Индии близ города </a:t>
            </a:r>
            <a:r>
              <a:rPr lang="ru-RU" sz="3200" dirty="0" err="1" smtClean="0"/>
              <a:t>Белур</a:t>
            </a:r>
            <a:r>
              <a:rPr lang="ru-RU" sz="3200" dirty="0" smtClean="0"/>
              <a:t> находили изумруды - разновидности берилла. </a:t>
            </a:r>
            <a:endParaRPr lang="ru-RU" sz="3200" dirty="0"/>
          </a:p>
        </p:txBody>
      </p:sp>
      <p:pic>
        <p:nvPicPr>
          <p:cNvPr id="9219" name="Picture 4" descr="http://im2-tub-ru.yandex.net/i?id=541970-21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16225"/>
            <a:ext cx="7272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8919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1803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004048" y="1535112"/>
            <a:ext cx="3682752" cy="10297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smtClean="0"/>
              <a:t>Уильям </a:t>
            </a:r>
            <a:r>
              <a:rPr lang="ru-RU" dirty="0" err="1" smtClean="0"/>
              <a:t>Гайд</a:t>
            </a:r>
            <a:r>
              <a:rPr lang="ru-RU" dirty="0" smtClean="0"/>
              <a:t> </a:t>
            </a:r>
            <a:r>
              <a:rPr lang="ru-RU" dirty="0" err="1" smtClean="0"/>
              <a:t>Волластон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 descr="Родий">
            <a:hlinkClick r:id="rId2" tooltip="&quot;Родий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960440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Picture 2" descr="http://upload.wikimedia.org/wikipedia/commons/thumb/7/7d/Wollaston_William_Hyde_Jackson_color.jpg/200px-Wollaston_William_Hyde_Jackson_color.jpg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608108"/>
            <a:ext cx="2974122" cy="386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54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РОДИЙ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</a:t>
            </a:r>
            <a:br>
              <a:rPr lang="ru-RU" sz="3200" dirty="0" smtClean="0"/>
            </a:br>
            <a:r>
              <a:rPr lang="ru-RU" sz="3200" dirty="0" smtClean="0"/>
              <a:t>от </a:t>
            </a:r>
            <a:r>
              <a:rPr lang="ru-RU" sz="3200" dirty="0" err="1" smtClean="0"/>
              <a:t>древне-греческого</a:t>
            </a:r>
            <a:r>
              <a:rPr lang="ru-RU" sz="3200" dirty="0" smtClean="0"/>
              <a:t>— «роза».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соединения родия (III) имеют глубокий тёмно-красный цвет.</a:t>
            </a:r>
            <a:endParaRPr lang="ru-RU" dirty="0"/>
          </a:p>
        </p:txBody>
      </p:sp>
      <p:pic>
        <p:nvPicPr>
          <p:cNvPr id="7" name="Рисунок 6" descr="http://img1.liveinternet.ru/images/attach/c/3/74/916/74916631_large_as__4994_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4032448" cy="439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8519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ПАЛЛАДИЙ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1803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220072" y="1535112"/>
            <a:ext cx="3466728" cy="9577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английский химик</a:t>
            </a:r>
          </a:p>
          <a:p>
            <a:pPr algn="ctr"/>
            <a:r>
              <a:rPr lang="ru-RU" dirty="0" smtClean="0"/>
              <a:t>Уильям </a:t>
            </a:r>
            <a:r>
              <a:rPr lang="ru-RU" dirty="0" err="1" smtClean="0"/>
              <a:t>Гайд</a:t>
            </a:r>
            <a:r>
              <a:rPr lang="ru-RU" dirty="0" smtClean="0"/>
              <a:t> </a:t>
            </a:r>
            <a:r>
              <a:rPr lang="ru-RU" dirty="0" err="1" smtClean="0"/>
              <a:t>Волластон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6866" name="Picture 2" descr="http://upload.wikimedia.org/wikipedia/commons/thumb/7/7d/Wollaston_William_Hyde_Jackson_color.jpg/200px-Wollaston_William_Hyde_Jackson_color.jpg">
            <a:hlinkClick r:id="rId2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64904"/>
            <a:ext cx="2794734" cy="3633153"/>
          </a:xfrm>
          <a:prstGeom prst="rect">
            <a:avLst/>
          </a:prstGeom>
          <a:noFill/>
        </p:spPr>
      </p:pic>
      <p:pic>
        <p:nvPicPr>
          <p:cNvPr id="36868" name="Picture 4" descr="http://top10ofall.com.ribzo.com/wp-content/uploads/2012/10/9c5a0__metal_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544" y="2276872"/>
            <a:ext cx="3964125" cy="3490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84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ПАЛЛАДИЙ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назван по имени астероида Паллада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5842" name="Picture 2" descr="http://sp.rian.ru/images/14974/42/149744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5159" y="1700808"/>
            <a:ext cx="7100615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31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СЕРЕБРО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400" b="1" dirty="0" smtClean="0"/>
          </a:p>
          <a:p>
            <a:pPr>
              <a:buNone/>
            </a:pPr>
            <a:r>
              <a:rPr lang="ru-RU" sz="4400" b="1" dirty="0" smtClean="0"/>
              <a:t>ИЗВЕСТНА </a:t>
            </a:r>
          </a:p>
          <a:p>
            <a:pPr>
              <a:buNone/>
            </a:pPr>
            <a:r>
              <a:rPr lang="ru-RU" sz="4400" b="1" dirty="0" smtClean="0"/>
              <a:t>С ДРЕВНИХ</a:t>
            </a:r>
          </a:p>
          <a:p>
            <a:pPr>
              <a:buNone/>
            </a:pPr>
            <a:r>
              <a:rPr lang="ru-RU" sz="4400" b="1" dirty="0" smtClean="0"/>
              <a:t>ВРЕМЕН</a:t>
            </a:r>
            <a:endParaRPr lang="ru-RU" sz="4400" b="1" dirty="0"/>
          </a:p>
        </p:txBody>
      </p:sp>
      <p:pic>
        <p:nvPicPr>
          <p:cNvPr id="34818" name="Picture 2" descr="http://forexlady.ru/wp-content/uploads/2011/09/vidy-dragocennyh-metallov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2276872"/>
            <a:ext cx="4040188" cy="3099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9126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СЕРЕБРО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получило название от греческого </a:t>
            </a:r>
            <a:r>
              <a:rPr lang="ru-RU" sz="3200" dirty="0"/>
              <a:t>— </a:t>
            </a:r>
            <a:r>
              <a:rPr lang="ru-RU" sz="3200" dirty="0" smtClean="0"/>
              <a:t>«белый», «блистающий» 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3794" name="Picture 2" descr="http://oserebre.info/uploads/posts/2011-12/1322829925_shapeimage_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840" y="1916832"/>
            <a:ext cx="573703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037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КАДМИЙ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1817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004048" y="1535112"/>
            <a:ext cx="3682752" cy="10297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немецкий химик</a:t>
            </a:r>
          </a:p>
          <a:p>
            <a:pPr algn="ctr"/>
            <a:r>
              <a:rPr lang="ru-RU" dirty="0" smtClean="0"/>
              <a:t>Фридрих </a:t>
            </a:r>
            <a:r>
              <a:rPr lang="ru-RU" dirty="0" err="1"/>
              <a:t>Штромейер</a:t>
            </a:r>
            <a:r>
              <a:rPr lang="ru-RU" dirty="0"/>
              <a:t> </a:t>
            </a:r>
          </a:p>
        </p:txBody>
      </p:sp>
      <p:pic>
        <p:nvPicPr>
          <p:cNvPr id="1026" name="Picture 2" descr="http://im5-tub-ru.yandex.net/i?id=550497744-57-72&amp;n=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7881"/>
            <a:ext cx="4024480" cy="295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83568" y="2174875"/>
            <a:ext cx="3813820" cy="3951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Friedrich Strohmey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36912"/>
            <a:ext cx="2448272" cy="357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234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КАДМИЙ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 греческому названию руды, из которой в Германии добывали цинк,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руда </a:t>
            </a:r>
            <a:r>
              <a:rPr lang="ru-RU" dirty="0"/>
              <a:t>получила своё название в честь </a:t>
            </a:r>
            <a:r>
              <a:rPr lang="ru-RU" dirty="0" err="1" smtClean="0"/>
              <a:t>Кадма</a:t>
            </a:r>
            <a:r>
              <a:rPr lang="ru-RU" dirty="0" smtClean="0"/>
              <a:t>, </a:t>
            </a:r>
            <a:r>
              <a:rPr lang="ru-RU" dirty="0"/>
              <a:t>героя древнегреческой мифологии.</a:t>
            </a:r>
          </a:p>
        </p:txBody>
      </p:sp>
      <p:pic>
        <p:nvPicPr>
          <p:cNvPr id="2050" name="Picture 2" descr="http://www.mlahanas.de/Greeks/Mythology/RM/CadmusGoltzi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366" y="1916832"/>
            <a:ext cx="437482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746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ОТКРЫТ   В   </a:t>
            </a:r>
            <a:r>
              <a:rPr lang="ru-RU" sz="4000" dirty="0" smtClean="0"/>
              <a:t>1863</a:t>
            </a:r>
            <a:r>
              <a:rPr lang="ru-RU" dirty="0" smtClean="0"/>
              <a:t>  </a:t>
            </a:r>
            <a:r>
              <a:rPr lang="ru-RU" dirty="0"/>
              <a:t>ГОДУ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38983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немецкие химики </a:t>
            </a:r>
          </a:p>
          <a:p>
            <a:pPr algn="ctr"/>
            <a:r>
              <a:rPr lang="ru-RU" dirty="0" smtClean="0"/>
              <a:t>Фердинанд </a:t>
            </a:r>
            <a:r>
              <a:rPr lang="ru-RU" dirty="0" err="1" smtClean="0"/>
              <a:t>Райх</a:t>
            </a:r>
            <a:endParaRPr lang="ru-RU" dirty="0" smtClean="0"/>
          </a:p>
          <a:p>
            <a:pPr algn="ctr"/>
            <a:r>
              <a:rPr lang="ru-RU" dirty="0" smtClean="0"/>
              <a:t>и      </a:t>
            </a:r>
            <a:r>
              <a:rPr lang="ru-RU" dirty="0"/>
              <a:t>Теодор Рихтер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http://upload.wikimedia.org/wikipedia/commons/thumb/3/35/Reich_Ferdinand.jpg/220px-Reich_Ferdin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20955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4"/>
          </p:nvPr>
        </p:nvSpPr>
        <p:spPr>
          <a:xfrm>
            <a:off x="4645025" y="3068959"/>
            <a:ext cx="4041775" cy="30572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 descr="http://www.oilngases.ru/images/stories/metalli/Indi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85762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4932" name="Picture 4" descr="Иероним Теодор Рихте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0964" y="3933056"/>
            <a:ext cx="1940473" cy="22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215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ИНДИЙ 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получил </a:t>
            </a:r>
            <a:r>
              <a:rPr lang="ru-RU" sz="3200" dirty="0" smtClean="0"/>
              <a:t>название от линии </a:t>
            </a:r>
            <a:r>
              <a:rPr lang="ru-RU" sz="3200" dirty="0"/>
              <a:t>в спектре индия — цвета </a:t>
            </a:r>
            <a:r>
              <a:rPr lang="ru-RU" sz="3200" dirty="0" smtClean="0"/>
              <a:t>индиго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://im7-tub-ru.yandex.net/i?id=310463115-36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51336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272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1859</Words>
  <Application>Microsoft Office PowerPoint</Application>
  <PresentationFormat>Экран (4:3)</PresentationFormat>
  <Paragraphs>1067</Paragraphs>
  <Slides>219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219</vt:i4>
      </vt:variant>
      <vt:variant>
        <vt:lpstr>Произвольные показы</vt:lpstr>
      </vt:variant>
      <vt:variant>
        <vt:i4>112</vt:i4>
      </vt:variant>
    </vt:vector>
  </HeadingPairs>
  <TitlesOfParts>
    <vt:vector size="332" baseType="lpstr">
      <vt:lpstr>Тема Office</vt:lpstr>
      <vt:lpstr>ПЕРИОДИЧЕСКАЯ   СИСТЕМА   ХИМИЧЕСКИХ   ЭЛЕМЕНТОВ   Д.И. МЕНДЕЛЕЕВА</vt:lpstr>
      <vt:lpstr>ВОДОРОД</vt:lpstr>
      <vt:lpstr>ВОДОРОД  -  получил название от древнегреческого  — «рождающий воду». </vt:lpstr>
      <vt:lpstr>ГЕЛИЙ</vt:lpstr>
      <vt:lpstr>ГЕЛИЙ  -  получил название от греческого  гелиос — «Солнце» . </vt:lpstr>
      <vt:lpstr>ЛИТИЙ</vt:lpstr>
      <vt:lpstr>ЛИТИЙ  -  получил название от греческого  – камень,  из-за того, что был обнаружен в «камнях». </vt:lpstr>
      <vt:lpstr>БЕРИЛЛИЙ</vt:lpstr>
      <vt:lpstr>БЕРИЛЛИЙ  -  получил название от минерала берилла.  В Ю. Индии близ города Белур находили изумруды - разновидности берилла. </vt:lpstr>
      <vt:lpstr>БОР</vt:lpstr>
      <vt:lpstr>БОР  -  получил название от арабского  слова бура. </vt:lpstr>
      <vt:lpstr>УГЛЕРОД</vt:lpstr>
      <vt:lpstr>УГЛЕРОД  -  перевод с латинского –  «рождающий уголь». </vt:lpstr>
      <vt:lpstr>АЗОТ</vt:lpstr>
      <vt:lpstr>АЗОТ  -  перевод с древнегреческого –  «безжизненный». </vt:lpstr>
      <vt:lpstr>КИСЛОРОД</vt:lpstr>
      <vt:lpstr>КИСЛОРОД  -  перевод с древнегреческого –  «порождающий кислоту».</vt:lpstr>
      <vt:lpstr>ФТОР</vt:lpstr>
      <vt:lpstr>ФТОР  -  получил название  от древнегреческого— «разрушение». </vt:lpstr>
      <vt:lpstr>НЕОН</vt:lpstr>
      <vt:lpstr>НЕОН  -  получил название  от греческого – «новый». </vt:lpstr>
      <vt:lpstr>НАТРИЙ</vt:lpstr>
      <vt:lpstr>НАТРИЙ  -  получил название  от латинского слова – «сода»</vt:lpstr>
      <vt:lpstr>МАГНИЙ</vt:lpstr>
      <vt:lpstr>МАГНИЙ  -  получил название от латинского названия древнего города Магнезия, </vt:lpstr>
      <vt:lpstr>АЛЮМИНИЙ</vt:lpstr>
      <vt:lpstr>АЛЮМИНИЙ  -  получил название  от латинского — «квасцы» . </vt:lpstr>
      <vt:lpstr>КРЕМНИЙ</vt:lpstr>
      <vt:lpstr>КРЕМНИЙ  -  получил название с древнегреческого  — «утёс, гора». </vt:lpstr>
      <vt:lpstr>ФОСФОР</vt:lpstr>
      <vt:lpstr>ФОСФОР  -  получил название от греческих слов — «свет» и «несу». </vt:lpstr>
      <vt:lpstr>СЕРА</vt:lpstr>
      <vt:lpstr>СЕРА  -  получила название из старословянского  — «смола». </vt:lpstr>
      <vt:lpstr>ХЛОР</vt:lpstr>
      <vt:lpstr>ХЛОР  -  получил название  из греческого — «зеленый». </vt:lpstr>
      <vt:lpstr>АРГОН</vt:lpstr>
      <vt:lpstr>АРГОН  -  получил название от древне-греческого - «ленивый, медлительный». </vt:lpstr>
      <vt:lpstr>КАЛИЙ</vt:lpstr>
      <vt:lpstr>КАЛИЙ  -  получил название от арабского  «аль - кали» — «поташ». </vt:lpstr>
      <vt:lpstr>КАЛЬЦИЙ</vt:lpstr>
      <vt:lpstr>КАЛЬЦИЙ  -  получил название от латинского  «известь», «мягкий камень» — «поташ».  </vt:lpstr>
      <vt:lpstr>СКАНДИЙ</vt:lpstr>
      <vt:lpstr>СКАНДИЙ  -  получил название в честь СКАНДИНАВИИ  </vt:lpstr>
      <vt:lpstr>ТИТАН</vt:lpstr>
      <vt:lpstr>ТИТАН  -  назван в честь Титанов, персонажей древнегреческой мифологии, детей Геи</vt:lpstr>
      <vt:lpstr>ВАНАДИЙ</vt:lpstr>
      <vt:lpstr>ВАНАДИЙ  -  название элемента, связано с именем скандинавской богини любви и красоты Фрейи</vt:lpstr>
      <vt:lpstr>ХРОМ</vt:lpstr>
      <vt:lpstr>ХРОМ  -  получил название от греческого — «цвет» </vt:lpstr>
      <vt:lpstr>МАРГАНЕЦ</vt:lpstr>
      <vt:lpstr>МАРГАНЕЦ  -  получил название от немецкого — «марганцевая руда» </vt:lpstr>
      <vt:lpstr>ЖЕЛЕЗО</vt:lpstr>
      <vt:lpstr>ЖЕЛЕЗО  -  получило название от латинского «феррум» — «скала» или «камень». </vt:lpstr>
      <vt:lpstr>КОБАЛЬТ</vt:lpstr>
      <vt:lpstr>КОБАЛЬТ  -  название происходит от  немецкого  «Kobold» — «домовой, гном»</vt:lpstr>
      <vt:lpstr>НИКЕЛЬ</vt:lpstr>
      <vt:lpstr>НИКЕЛЬ – получил название от немецкого -  «озорной маленький дух»</vt:lpstr>
      <vt:lpstr>МЕДЬ</vt:lpstr>
      <vt:lpstr>МЕДЬ  -  латинское название  «Сuprum» – от острова Кипр.</vt:lpstr>
      <vt:lpstr>ЦИНК</vt:lpstr>
      <vt:lpstr>ЦИНК  -  назван от немецкого  Zinke - «зубец»,</vt:lpstr>
      <vt:lpstr>ГАЛЛИЙ</vt:lpstr>
      <vt:lpstr>ГАЛЛИЙ  -  назван в честь Франции,  по её латинскому названию — Галлия (Gallia).</vt:lpstr>
      <vt:lpstr>ГЕРМАНИЙ</vt:lpstr>
      <vt:lpstr>ГЕРМАНИЙ  -  назван в честь Германии, родины Винклера</vt:lpstr>
      <vt:lpstr>МЫШЬЯК</vt:lpstr>
      <vt:lpstr>МЫШЬЯК  -  название в русском языке связывают с употреблением его соединений для истребления мышей и крыс. </vt:lpstr>
      <vt:lpstr>СЕЛЕН</vt:lpstr>
      <vt:lpstr>СЕЛЕН  -   название происходит от греческого — Луна</vt:lpstr>
      <vt:lpstr>БРОМ</vt:lpstr>
      <vt:lpstr>БРОМ  -   название элемента происходит от древне-греческого — «дурной запах, зловонье».</vt:lpstr>
      <vt:lpstr>КРИПТОН</vt:lpstr>
      <vt:lpstr>КРИПТОН  -  получил название от греческого — «скрытый»</vt:lpstr>
      <vt:lpstr>РУБИДИЙ</vt:lpstr>
      <vt:lpstr>РУБИДИЙ  -  получил название  от латинского — «красный».</vt:lpstr>
      <vt:lpstr>СТРОНЦИЙ</vt:lpstr>
      <vt:lpstr>СТРОНЦИЙ  -  назван от шотландской деревни Строншиан, где в минерале был найден новый элемент</vt:lpstr>
      <vt:lpstr>ИТТРИЙ</vt:lpstr>
      <vt:lpstr>ИТТРИЙ  -  по названию шведского населённого пункта Иттербю</vt:lpstr>
      <vt:lpstr>ЦИРКОНИЙ</vt:lpstr>
      <vt:lpstr>ЦИРКОНИЙ  -  получил название  от персидского - «золотистый цвет».</vt:lpstr>
      <vt:lpstr>НИОБИЙ</vt:lpstr>
      <vt:lpstr>НИОБИЙ  -   назван в честь дочери Тантала  Ниобы</vt:lpstr>
      <vt:lpstr>МОЛИБДЕН</vt:lpstr>
      <vt:lpstr>МОЛИБДЕН  -   название происходит  от древне-греческого «свинец». </vt:lpstr>
      <vt:lpstr>ТЕХНЕЦИЙ</vt:lpstr>
      <vt:lpstr>ТЕХНЕЦИЙ  -  получил название  от древне – греческого — «искусственный».</vt:lpstr>
      <vt:lpstr>РУТЕНИЙ</vt:lpstr>
      <vt:lpstr>РУТЕНИЙ  -   назван в честь России Ruthenia — латинское название Руси.</vt:lpstr>
      <vt:lpstr>РОДИЙ</vt:lpstr>
      <vt:lpstr>РОДИЙ  -  получил название  от древне-греческого— «роза».</vt:lpstr>
      <vt:lpstr>ПАЛЛАДИЙ</vt:lpstr>
      <vt:lpstr>ПАЛЛАДИЙ  -  назван по имени астероида Паллада</vt:lpstr>
      <vt:lpstr>СЕРЕБРО</vt:lpstr>
      <vt:lpstr>СЕРЕБРО  -  получило название от греческого — «белый», «блистающий» </vt:lpstr>
      <vt:lpstr>КАДМИЙ</vt:lpstr>
      <vt:lpstr>КАДМИЙ  -  по греческому названию руды, из которой в Германии добывали цинк,</vt:lpstr>
      <vt:lpstr>ИНДИЙ</vt:lpstr>
      <vt:lpstr>ИНДИЙ  -  получил название от линии в спектре индия — цвета индиго</vt:lpstr>
      <vt:lpstr>ОЛОВО</vt:lpstr>
      <vt:lpstr>ОЛОВО  -  латинское название stannum,  означает «стойкий, прочный»,</vt:lpstr>
      <vt:lpstr>СУРЬМА</vt:lpstr>
      <vt:lpstr>СУРЬМА  -  слово произошло от турецкого sürmä; им обозначался порошок свинцового блеска PbS</vt:lpstr>
      <vt:lpstr>ТЕЛЛУР</vt:lpstr>
      <vt:lpstr>ТЕЛЛУР  -  от латинского – «Земля».</vt:lpstr>
      <vt:lpstr>ЙОД</vt:lpstr>
      <vt:lpstr>ИОД  -  получил название от происходит от древнегреческого «фиалкоподобный»), </vt:lpstr>
      <vt:lpstr>Слайд 108</vt:lpstr>
      <vt:lpstr>КСЕНОН –  назван от греческого – «чужой»</vt:lpstr>
      <vt:lpstr>ЦЕЗИЙ</vt:lpstr>
      <vt:lpstr>ЦЕЗИЙ  -  получил название от немецкого — «марганцевая руда» </vt:lpstr>
      <vt:lpstr>БАРИЙ</vt:lpstr>
      <vt:lpstr>БАРИЙ  -  своё название получил от  древне-греческого — «тяжёлый».</vt:lpstr>
      <vt:lpstr>ЛАНТАН</vt:lpstr>
      <vt:lpstr>ЛАНТАН – происходит от древне – греческого  — «скрываюсь», «таюсь».  </vt:lpstr>
      <vt:lpstr>ГАФНИЙ</vt:lpstr>
      <vt:lpstr>ГАФНИЙ –   </vt:lpstr>
      <vt:lpstr>ТАНТАЛ</vt:lpstr>
      <vt:lpstr>ТАНТАЛ –  назван по имени героя  древнегреческой мифологии Тантала,  </vt:lpstr>
      <vt:lpstr>ВОЛЬФРАМ</vt:lpstr>
      <vt:lpstr>ВОЛЬФРАМ –  назван от немецкого шлаков - «волчья пена». </vt:lpstr>
      <vt:lpstr>РЕНИЙ</vt:lpstr>
      <vt:lpstr>РЕНИЙ –  назван в честь Рейнской провинции Германии</vt:lpstr>
      <vt:lpstr>ОСМИЙ</vt:lpstr>
      <vt:lpstr>ОСМИЙ –  </vt:lpstr>
      <vt:lpstr>ИРИДИЙ</vt:lpstr>
      <vt:lpstr>ИРИДИЙ –   название от древне – греческого — «радуга»,</vt:lpstr>
      <vt:lpstr>ПЛАТИНА</vt:lpstr>
      <vt:lpstr>ПЛАТИНА – получила название от испанского –  «серебришко, маленькое серебро». </vt:lpstr>
      <vt:lpstr>ЗОЛОТО</vt:lpstr>
      <vt:lpstr>ЗОЛОТО  -  получило название от латинского— «утренняя заря»</vt:lpstr>
      <vt:lpstr>РТУТЬ</vt:lpstr>
      <vt:lpstr>РТУТЬ -  происходит от праславянского причастия, связанного с литовским «катиться». </vt:lpstr>
      <vt:lpstr>ТАЛИЙ</vt:lpstr>
      <vt:lpstr>ТАЛИЙ-  получило название от древне-греческого — молодая, зелёная ветвь</vt:lpstr>
      <vt:lpstr>СВИНЕЦ</vt:lpstr>
      <vt:lpstr>СВИНЕЦ-  происхождение  слова  неясно.  </vt:lpstr>
      <vt:lpstr>ВИСМУТ</vt:lpstr>
      <vt:lpstr>ВИСМУТ-  от немецкого - «белая масса»</vt:lpstr>
      <vt:lpstr>ПОЛОНИЙ</vt:lpstr>
      <vt:lpstr>ПОЛОНИЙ  -  был назван в честь родины Марии Склодовской-Кюри — Польши (лат. Polonia).</vt:lpstr>
      <vt:lpstr>АСТАТ</vt:lpstr>
      <vt:lpstr>АСТАТ-  от древне-греческого— «неустойчивый»</vt:lpstr>
      <vt:lpstr>РАДОН</vt:lpstr>
      <vt:lpstr> РАДОН-  получил окончательное название радон – эманация радия «излучать».  </vt:lpstr>
      <vt:lpstr>ФРАНЦИЙ</vt:lpstr>
      <vt:lpstr>ФРАНЦИЙ –  назван Маргаритой Пере  в честь своей родины — Франции.</vt:lpstr>
      <vt:lpstr>РАДИЙ</vt:lpstr>
      <vt:lpstr> РАДИЙ -  связано с излучением ядер атомов  от латинского —  «излучать, луч». </vt:lpstr>
      <vt:lpstr>АКТИНИЙ</vt:lpstr>
      <vt:lpstr>АКТИНИЙ –  от древне-греческого «луч» </vt:lpstr>
      <vt:lpstr>РЕЗЕРФОРДИЙ</vt:lpstr>
      <vt:lpstr>РЕЗЕРФОРДИЙ –  назван в честь выдающегося английского физика  Эрнеста Резерфорда. </vt:lpstr>
      <vt:lpstr>ДУБНИЙ</vt:lpstr>
      <vt:lpstr>ДУБНИЙ –  в честь российского центра по исследованиям  в области ядерной физики, наукограда г. Дубны.</vt:lpstr>
      <vt:lpstr>СИБОРГИЙ</vt:lpstr>
      <vt:lpstr>СИБОРГИЙ –  назван в честь  американского  химика и физика-ядерщика  Гленна Теодора Сиборга.</vt:lpstr>
      <vt:lpstr>БОРИЙ</vt:lpstr>
      <vt:lpstr>БОРИЙ –  в честь датского физика  Нильса Хе́нрика Дави́да Бора </vt:lpstr>
      <vt:lpstr>ГАНИЙ</vt:lpstr>
      <vt:lpstr>ГАНИЙ –  назван в честь Отто ГАНА,  немецкого физика и радиохимика,  Лауреат Нобелевской премии.</vt:lpstr>
      <vt:lpstr>МЕЙТНЕРИЙ</vt:lpstr>
      <vt:lpstr>МЕЙТНЕРИЙ –  в честь австрийского физика и радиохимика  Лизы Мейтнер</vt:lpstr>
      <vt:lpstr>ЦЕРИЙ</vt:lpstr>
      <vt:lpstr>ЦЕРИЙ  -  назван в честь малой планеты Цереры, </vt:lpstr>
      <vt:lpstr>ПРАЗЕОДИМ</vt:lpstr>
      <vt:lpstr>ПРАЗЕОДИМ  -   назван от двух греческих слов —  «зеленый» и «близнец».</vt:lpstr>
      <vt:lpstr>НЕОДИМ</vt:lpstr>
      <vt:lpstr>НЕОДИМ  -  </vt:lpstr>
      <vt:lpstr>ПРИМЕТИЙ</vt:lpstr>
      <vt:lpstr>ПРОМЕТИЙ  -  назван от имени мифического героя Прометея, защитника людей, похитившего у Зевса огонь  и передавшего его людям. </vt:lpstr>
      <vt:lpstr>САМАРИЙ</vt:lpstr>
      <vt:lpstr>САМАРИЙ  -   был назван в честь  русского горного инженера,  Василия Евграфовича Самарского-Быходца.</vt:lpstr>
      <vt:lpstr>ЕВРОПИЙ</vt:lpstr>
      <vt:lpstr>ЕВРОПИЙ -   ему дали название — в честь Европы.</vt:lpstr>
      <vt:lpstr>ГАДОЛИНИЙ</vt:lpstr>
      <vt:lpstr>ГАДОЛИНИЙ – назван по имени финского химика  Ю. Гадолина.</vt:lpstr>
      <vt:lpstr>ТЕРБИЙ</vt:lpstr>
      <vt:lpstr>ТЕРБИЙ  -  получил название в честь села Иттербю. </vt:lpstr>
      <vt:lpstr>ДИСПРОЗИЙ</vt:lpstr>
      <vt:lpstr>ДИСПРОЗИЙ  - назван от древне-греческого ― «труднодоступный».</vt:lpstr>
      <vt:lpstr>ГОЛЬМИЙ</vt:lpstr>
      <vt:lpstr>ГОЛЬМИЙ  -  назван в честь Стокгольма.</vt:lpstr>
      <vt:lpstr>ЭРБИЙ</vt:lpstr>
      <vt:lpstr>ЭРБИЙ  -  получил название в честь села Иттербю  </vt:lpstr>
      <vt:lpstr>ТУЛИЙ</vt:lpstr>
      <vt:lpstr>ТУЛИЙ  -  в честь расположенного на севере Европы легендарного острова Туле. </vt:lpstr>
      <vt:lpstr>ИТТЕРБИЙ</vt:lpstr>
      <vt:lpstr>ИТТЕРБИЙ  -  получил название в честь села Иттербю.</vt:lpstr>
      <vt:lpstr>ЛЮТЕЦИЙ</vt:lpstr>
      <vt:lpstr>ЛЮТЕЦИЙ  -   от латинского названия Парижа </vt:lpstr>
      <vt:lpstr>ТОРИЙ</vt:lpstr>
      <vt:lpstr>ТОРИЙ  -  назван по имени бога грома Тора  скандинавской мифологии. </vt:lpstr>
      <vt:lpstr>ПРОАКТИНИЙ</vt:lpstr>
      <vt:lpstr>ПРОТАКТИНИЙ –  назван так потому, что он являлся предшественником актиния. </vt:lpstr>
      <vt:lpstr>УРАН</vt:lpstr>
      <vt:lpstr>УРАН –  назван честь самой далёкой  из известных тогда планет.</vt:lpstr>
      <vt:lpstr>НЕПТУНИЙ</vt:lpstr>
      <vt:lpstr>НЕПТУНИЙ -  название образовано от планеты Нептун.</vt:lpstr>
      <vt:lpstr>ПЛУТОНИЙ</vt:lpstr>
      <vt:lpstr>ПЛУТОНИЙ –  название образовано от планеты Плутон</vt:lpstr>
      <vt:lpstr>АМЕРЕЦИЙ</vt:lpstr>
      <vt:lpstr>АМЕРИЦИЙ –  назвали в честь Америки.  </vt:lpstr>
      <vt:lpstr>КЮРИЙ</vt:lpstr>
      <vt:lpstr>КЮРИЙ –  назван в честь Пьера и Марии Кюри.  </vt:lpstr>
      <vt:lpstr>БЕРКЛИЙ</vt:lpstr>
      <vt:lpstr>БЕРКЛИЙ -   по названию города Беркли, в котором он был впервые получен.</vt:lpstr>
      <vt:lpstr>КАЛИФОРНИЙ</vt:lpstr>
      <vt:lpstr>КАЛИФОРНИЙ -  назван в честь Калифорнийского университета в Беркли. </vt:lpstr>
      <vt:lpstr>ЭЙНШТЕЙНИЙ</vt:lpstr>
      <vt:lpstr>ЭЙНТЕЙНИЙ – назвали в честь ученого А. Энштейна </vt:lpstr>
      <vt:lpstr>ФЕРМИЙ</vt:lpstr>
      <vt:lpstr>ФЕРМИЙ –  назван по имени  итало-американского физика Энрико Ферми.</vt:lpstr>
      <vt:lpstr>МЕНДЕЛЕВИЙ</vt:lpstr>
      <vt:lpstr>МЕНДЕЛЕВИЙ –  назван в честь  Дмитрия Ивановича Менделеева. </vt:lpstr>
      <vt:lpstr>НОБЕЛИЙ</vt:lpstr>
      <vt:lpstr>НОБЕЛИЙ –   назвали элемент в честь Альфреда Нобеля. </vt:lpstr>
      <vt:lpstr>ЛОУРЕНЦИЙ</vt:lpstr>
      <vt:lpstr>ЛОУРЕНСИЙ –   в честь Эрнеста Лоуренса.</vt:lpstr>
      <vt:lpstr>Произвольный показ 1</vt:lpstr>
      <vt:lpstr>Произвольный показ 2</vt:lpstr>
      <vt:lpstr>Произвольный показ 3</vt:lpstr>
      <vt:lpstr>Произвольный показ 4</vt:lpstr>
      <vt:lpstr>Произвольный показ 5</vt:lpstr>
      <vt:lpstr>Произвольный показ 6</vt:lpstr>
      <vt:lpstr>Произвольный показ 7</vt:lpstr>
      <vt:lpstr>Произвольный показ 8</vt:lpstr>
      <vt:lpstr>Произвольный показ 9</vt:lpstr>
      <vt:lpstr>Произвольный показ 10</vt:lpstr>
      <vt:lpstr>Произвольный показ 11</vt:lpstr>
      <vt:lpstr>Произвольный показ 12</vt:lpstr>
      <vt:lpstr>Произвольный показ 13</vt:lpstr>
      <vt:lpstr>Произвольный показ 14</vt:lpstr>
      <vt:lpstr>Произвольный показ 15</vt:lpstr>
      <vt:lpstr>Произвольный показ 16</vt:lpstr>
      <vt:lpstr>Произвольный показ 17</vt:lpstr>
      <vt:lpstr>Произвольный показ 18</vt:lpstr>
      <vt:lpstr>Произвольный показ 19</vt:lpstr>
      <vt:lpstr>Произвольный показ 20</vt:lpstr>
      <vt:lpstr>Произвольный показ 21</vt:lpstr>
      <vt:lpstr>Произвольный показ 22</vt:lpstr>
      <vt:lpstr>Произвольный показ 23</vt:lpstr>
      <vt:lpstr>Произвольный показ 24</vt:lpstr>
      <vt:lpstr>Произвольный показ 25</vt:lpstr>
      <vt:lpstr>Произвольный показ 26</vt:lpstr>
      <vt:lpstr>Произвольный показ 27</vt:lpstr>
      <vt:lpstr>Произвольный показ 28</vt:lpstr>
      <vt:lpstr>Произвольный показ 29</vt:lpstr>
      <vt:lpstr>Произвольный показ 30</vt:lpstr>
      <vt:lpstr>Произвольный показ 31</vt:lpstr>
      <vt:lpstr>Произвольный показ 32</vt:lpstr>
      <vt:lpstr>Произвольный показ 33</vt:lpstr>
      <vt:lpstr>Произвольный показ 34</vt:lpstr>
      <vt:lpstr>Произвольный показ 35</vt:lpstr>
      <vt:lpstr>Произвольный показ 36</vt:lpstr>
      <vt:lpstr>Произвольный показ 37</vt:lpstr>
      <vt:lpstr>Произвольный показ 38</vt:lpstr>
      <vt:lpstr>Произвольный показ 39</vt:lpstr>
      <vt:lpstr>Произвольный показ 40</vt:lpstr>
      <vt:lpstr>Произвольный показ 41</vt:lpstr>
      <vt:lpstr>Произвольный показ 42</vt:lpstr>
      <vt:lpstr>Произвольный показ 43</vt:lpstr>
      <vt:lpstr>Произвольный показ 44</vt:lpstr>
      <vt:lpstr>Произвольный показ 45</vt:lpstr>
      <vt:lpstr>Произвольный показ 46</vt:lpstr>
      <vt:lpstr>Произвольный показ 47</vt:lpstr>
      <vt:lpstr>Произвольный показ 48</vt:lpstr>
      <vt:lpstr>Произвольный показ 49</vt:lpstr>
      <vt:lpstr>Произвольный показ 50</vt:lpstr>
      <vt:lpstr>Произвольный показ 51</vt:lpstr>
      <vt:lpstr>Произвольный показ 52</vt:lpstr>
      <vt:lpstr>Произвольный показ 53</vt:lpstr>
      <vt:lpstr>Произвольный показ 54</vt:lpstr>
      <vt:lpstr>Произвольный показ 55</vt:lpstr>
      <vt:lpstr>Произвольный показ 56</vt:lpstr>
      <vt:lpstr>Произвольный показ 57</vt:lpstr>
      <vt:lpstr>Произвольный показ 58</vt:lpstr>
      <vt:lpstr>Произвольный показ 59</vt:lpstr>
      <vt:lpstr>Произвольный показ 60</vt:lpstr>
      <vt:lpstr>Произвольный показ 61</vt:lpstr>
      <vt:lpstr>Произвольный показ 62</vt:lpstr>
      <vt:lpstr>Произвольный показ 63</vt:lpstr>
      <vt:lpstr>Произвольный показ 64</vt:lpstr>
      <vt:lpstr>Произвольный показ 65</vt:lpstr>
      <vt:lpstr>Произвольный показ 66</vt:lpstr>
      <vt:lpstr>Произвольный показ 67</vt:lpstr>
      <vt:lpstr>Произвольный показ 68</vt:lpstr>
      <vt:lpstr>Произвольный показ 69</vt:lpstr>
      <vt:lpstr>Произвольный показ 70</vt:lpstr>
      <vt:lpstr>Произвольный показ 71</vt:lpstr>
      <vt:lpstr>Произвольный показ 72</vt:lpstr>
      <vt:lpstr>Произвольный показ 73</vt:lpstr>
      <vt:lpstr>Произвольный показ 74</vt:lpstr>
      <vt:lpstr>Произвольный показ 75</vt:lpstr>
      <vt:lpstr>Произвольный показ 76</vt:lpstr>
      <vt:lpstr>Произвольный показ 77</vt:lpstr>
      <vt:lpstr>Произвольный показ 78</vt:lpstr>
      <vt:lpstr>Произвольный показ 79</vt:lpstr>
      <vt:lpstr>Произвольный показ 80</vt:lpstr>
      <vt:lpstr>Произвольный показ 81</vt:lpstr>
      <vt:lpstr>Произвольный показ 82</vt:lpstr>
      <vt:lpstr>Произвольный показ 83</vt:lpstr>
      <vt:lpstr>Произвольный показ 84</vt:lpstr>
      <vt:lpstr>Произвольный показ 85</vt:lpstr>
      <vt:lpstr>Произвольный показ 86</vt:lpstr>
      <vt:lpstr>Произвольный показ 87</vt:lpstr>
      <vt:lpstr>Произвольный показ 88</vt:lpstr>
      <vt:lpstr>Произвольный показ 89</vt:lpstr>
      <vt:lpstr>Произвольный показ 90</vt:lpstr>
      <vt:lpstr>Произвольный показ 91</vt:lpstr>
      <vt:lpstr>Произвольный показ 92</vt:lpstr>
      <vt:lpstr>Произвольный показ 93</vt:lpstr>
      <vt:lpstr>Произвольный показ 94</vt:lpstr>
      <vt:lpstr>Произвольный показ 95</vt:lpstr>
      <vt:lpstr>Произвольный показ 96</vt:lpstr>
      <vt:lpstr>Произвольный показ 97</vt:lpstr>
      <vt:lpstr>Произвольный показ 98</vt:lpstr>
      <vt:lpstr>Произвольный показ 99</vt:lpstr>
      <vt:lpstr>Произвольный показ 100</vt:lpstr>
      <vt:lpstr>Произвольный показ 101</vt:lpstr>
      <vt:lpstr>Произвольный показ 102</vt:lpstr>
      <vt:lpstr>Произвольный показ 103</vt:lpstr>
      <vt:lpstr>Произвольный показ 104</vt:lpstr>
      <vt:lpstr>Произвольный показ 105</vt:lpstr>
      <vt:lpstr>Произвольный показ 106</vt:lpstr>
      <vt:lpstr>Произвольный показ 107</vt:lpstr>
      <vt:lpstr>Произвольный показ 108</vt:lpstr>
      <vt:lpstr>Произвольный показ 109</vt:lpstr>
      <vt:lpstr>Произвольный показ 110</vt:lpstr>
      <vt:lpstr>Произвольный показ 111</vt:lpstr>
      <vt:lpstr>Произвольный показ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ПЕРИОДИЧЕСКАЯ   СИСТЕМА   ХИМИЧЕСКИХ   ЭЛЕМЕНТОВ   Д.И. МЕНДЕЛЕЕВА</dc:title>
  <dc:creator>Вова</dc:creator>
  <cp:lastModifiedBy>Tata</cp:lastModifiedBy>
  <cp:revision>158</cp:revision>
  <dcterms:created xsi:type="dcterms:W3CDTF">2013-01-09T17:00:22Z</dcterms:created>
  <dcterms:modified xsi:type="dcterms:W3CDTF">2013-05-18T18:21:17Z</dcterms:modified>
</cp:coreProperties>
</file>