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3" r:id="rId9"/>
    <p:sldId id="267" r:id="rId10"/>
    <p:sldId id="268" r:id="rId11"/>
  </p:sldIdLst>
  <p:sldSz cx="9144000" cy="6858000" type="screen4x3"/>
  <p:notesSz cx="6858000" cy="97107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FF33"/>
    <a:srgbClr val="6600FF"/>
    <a:srgbClr val="CC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F7C7E-5D8C-4642-AC32-8DC98D005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9ED86-FCB0-40E9-995B-E7AB7B91B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5395-047A-4916-8FD6-10FC53369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F26D9-2D89-48C0-8A9D-F58A2D93A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73B28-1CCC-41BA-B386-A8C5A6369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9A738-C393-4C78-9A8B-7B22E5423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E95C0-ABA9-4419-8EDA-5BDB50D09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1BE07-3836-41C2-AB16-E206C1D72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20897-6BD3-41E3-8123-B3D2946F3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B73E-C8EF-4A56-98F7-8DE1069E5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2F004-81F2-40A1-B486-AE97D451B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562C5AB-6BF8-4964-91D6-FEF5DE0F3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524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524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524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4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4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4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4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4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4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5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5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3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3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525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25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25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9525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25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25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4137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526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26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26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26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26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26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26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26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410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527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7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41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527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4112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527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27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27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27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28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28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28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28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9528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91;&#1088;&#1086;&#1082;-&#1089;&#1077;&#1084;&#1080;&#1085;&#1072;&#1088;%20&#1056;&#1077;&#1096;&#1077;&#1085;&#1080;&#1077;%20&#1090;&#1088;&#1080;&#1075;&#1086;&#1085;&#1086;&#1084;&#1077;&#1090;&#1088;&#1080;&#1095;&#1077;&#1089;&#1082;&#1080;&#1093;%20&#1091;&#1088;&#1072;&#1074;&#1085;&#1077;&#1085;&#1080;&#1081;.doc" TargetMode="External"/><Relationship Id="rId2" Type="http://schemas.openxmlformats.org/officeDocument/2006/relationships/hyperlink" Target="&#1088;&#1077;&#1096;&#1077;&#1085;&#1080;&#1077;%20&#1090;&#1088;&#1080;&#1075;&#1086;&#1085;&#1086;&#1084;&#1077;&#1090;&#1088;&#1080;&#1095;&#1077;&#1089;&#1082;&#1080;&#1093;%20&#1091;&#1088;&#1072;&#1074;&#1085;&#1077;&#1085;&#1080;&#1081;.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1086;&#1073;%20&#1080;&#1089;&#1090;&#1086;&#1088;&#1080;&#1080;%20&#1090;&#1088;&#1080;&#1075;&#1086;&#1085;&#1086;&#1084;&#1077;&#1090;&#1088;&#1080;&#1080;%20(&#1089;&#1086;&#1086;&#1073;&#1097;&#1077;&#1085;&#1080;&#1077;%20&#1091;&#1095;&#1072;&#1097;&#1077;&#1075;&#1086;&#1089;&#1103;).pp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УРОК - СЕМИНАР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057400"/>
            <a:ext cx="6934200" cy="3810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folHlink"/>
                </a:solidFill>
              </a:rPr>
              <a:t>«РЕШЕНИЕ ТРИГОНОМЕТРИЧЕСКИХ УРАВНЕНИЙ»</a:t>
            </a:r>
          </a:p>
          <a:p>
            <a:pPr eaLnBrk="1" hangingPunct="1">
              <a:defRPr/>
            </a:pPr>
            <a:r>
              <a:rPr lang="ru-RU" dirty="0" smtClean="0"/>
              <a:t>учителя математики </a:t>
            </a:r>
          </a:p>
          <a:p>
            <a:pPr eaLnBrk="1" hangingPunct="1">
              <a:defRPr/>
            </a:pPr>
            <a:r>
              <a:rPr lang="ru-RU" dirty="0" smtClean="0"/>
              <a:t>МБОУ СОШ № 13</a:t>
            </a:r>
          </a:p>
          <a:p>
            <a:pPr eaLnBrk="1" hangingPunct="1">
              <a:defRPr/>
            </a:pPr>
            <a:r>
              <a:rPr lang="ru-RU" dirty="0" smtClean="0"/>
              <a:t> БРОСТЫЛО Н.В.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90800"/>
            <a:ext cx="7772400" cy="914400"/>
          </a:xfrm>
          <a:solidFill>
            <a:srgbClr val="FF00FF"/>
          </a:solidFill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БЛАГОДАРЮ</a:t>
            </a:r>
            <a:r>
              <a:rPr lang="ru-RU" smtClean="0"/>
              <a:t> </a:t>
            </a:r>
            <a:r>
              <a:rPr lang="ru-RU" smtClean="0">
                <a:solidFill>
                  <a:schemeClr val="folHlink"/>
                </a:solidFill>
              </a:rPr>
              <a:t>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192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ЦЕЛИ УРОКА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696200" cy="4191000"/>
          </a:xfrm>
        </p:spPr>
        <p:txBody>
          <a:bodyPr/>
          <a:lstStyle/>
          <a:p>
            <a:pPr eaLnBrk="1" hangingPunct="1"/>
            <a:r>
              <a:rPr lang="ru-RU" sz="2800" smtClean="0"/>
              <a:t>Повторить и обобщить различные методы решений тригонометрических уравнений;</a:t>
            </a:r>
          </a:p>
          <a:p>
            <a:pPr eaLnBrk="1" hangingPunct="1"/>
            <a:r>
              <a:rPr lang="ru-RU" sz="2800" smtClean="0"/>
              <a:t>Формировать умения применять изученные методы к решению уравнений;</a:t>
            </a:r>
          </a:p>
          <a:p>
            <a:pPr eaLnBrk="1" hangingPunct="1"/>
            <a:r>
              <a:rPr lang="ru-RU" sz="2800" smtClean="0"/>
              <a:t>Развивать познавательную активность и творческие способности;</a:t>
            </a:r>
          </a:p>
          <a:p>
            <a:pPr eaLnBrk="1" hangingPunct="1"/>
            <a:r>
              <a:rPr lang="ru-RU" sz="2800" smtClean="0"/>
              <a:t>Воспитывать интерес к предмету.</a:t>
            </a:r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Оборудование</a:t>
            </a:r>
            <a:r>
              <a:rPr lang="ru-RU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Компьютер с необходимым программным обеспечением;</a:t>
            </a:r>
          </a:p>
          <a:p>
            <a:pPr eaLnBrk="1" hangingPunct="1"/>
            <a:r>
              <a:rPr lang="ru-RU" smtClean="0"/>
              <a:t>Доска</a:t>
            </a:r>
          </a:p>
          <a:p>
            <a:pPr eaLnBrk="1" hangingPunct="1"/>
            <a:r>
              <a:rPr lang="ru-RU" smtClean="0"/>
              <a:t>Мультимедийный проектор, экран.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6870700" cy="6096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folHlink"/>
                </a:solidFill>
              </a:rPr>
              <a:t>ХОД УРОКА - СЕМИНАРА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696200" cy="4724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«Настроимся на урок» (орг. момент)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«Плюс- минус» (самопроверка учащимися тетрадей, в которых записаны схемы решения каждого из простейших тригонометрических уравнений) </a:t>
            </a:r>
            <a:r>
              <a:rPr lang="ru-RU" sz="2000" smtClean="0">
                <a:hlinkClick r:id="rId2" action="ppaction://hlinkpres?slideindex=1&amp;slidetitle="/>
              </a:rPr>
              <a:t>слайд №5,№6,№7</a:t>
            </a:r>
            <a:endParaRPr lang="ru-RU" sz="20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«Математическая разминка» (устный счет).</a:t>
            </a:r>
            <a:r>
              <a:rPr lang="ru-RU" sz="2000" smtClean="0">
                <a:hlinkClick r:id="rId3" action="ppaction://hlinkfile"/>
              </a:rPr>
              <a:t>урок-семинар Решение тригонометрических уравнений.doc</a:t>
            </a:r>
            <a:endParaRPr lang="ru-RU" sz="20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«Ступени действий» (рассматриваются методы решений тригонометрических уравнений).</a:t>
            </a:r>
            <a:r>
              <a:rPr lang="ru-RU" sz="2000" smtClean="0">
                <a:hlinkClick r:id="rId3" action="ppaction://hlinkfile"/>
              </a:rPr>
              <a:t>урок-семинар Решение тригонометрических уравнений.doc</a:t>
            </a:r>
            <a:endParaRPr lang="ru-RU" sz="20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«Историческая справка» («Об истории тригонометрии» готовят учащиеся) </a:t>
            </a:r>
            <a:r>
              <a:rPr lang="ru-RU" sz="2000" smtClean="0">
                <a:hlinkClick r:id="rId4" action="ppaction://hlinkpres?slideindex=1&amp;slidetitle="/>
              </a:rPr>
              <a:t>об истории тригонометрии (сообщение учащегося).ppt</a:t>
            </a:r>
            <a:endParaRPr lang="ru-RU" sz="20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Самостоятельная работа.</a:t>
            </a:r>
            <a:r>
              <a:rPr lang="ru-RU" sz="2000" smtClean="0">
                <a:hlinkClick r:id="rId3" action="ppaction://hlinkfile"/>
              </a:rPr>
              <a:t>урок-семинар Решение тригонометрических уравнений.doc</a:t>
            </a:r>
            <a:endParaRPr lang="ru-RU" sz="20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«Мы знаем точно» (итог урока).</a:t>
            </a:r>
            <a:r>
              <a:rPr lang="ru-RU" sz="2000" smtClean="0">
                <a:hlinkClick r:id="rId2" action="ppaction://hlinkpres?slideindex=1&amp;slidetitle="/>
              </a:rPr>
              <a:t>слайд №8</a:t>
            </a:r>
            <a:endParaRPr lang="ru-RU" sz="20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Домашнее задание.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524000"/>
          </a:xfrm>
        </p:spPr>
        <p:txBody>
          <a:bodyPr/>
          <a:lstStyle/>
          <a:p>
            <a:r>
              <a:rPr lang="ru-RU" smtClean="0">
                <a:solidFill>
                  <a:srgbClr val="6600FF"/>
                </a:solidFill>
              </a:rPr>
              <a:t>Математическая разминка</a:t>
            </a:r>
            <a:br>
              <a:rPr lang="ru-RU" smtClean="0">
                <a:solidFill>
                  <a:srgbClr val="6600FF"/>
                </a:solidFill>
              </a:rPr>
            </a:br>
            <a:r>
              <a:rPr lang="ru-RU" sz="3600" smtClean="0">
                <a:solidFill>
                  <a:srgbClr val="6600FF"/>
                </a:solidFill>
              </a:rPr>
              <a:t>(устный счёт)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7696200" cy="342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00"/>
                <a:gridCol w="2565400"/>
                <a:gridCol w="2565400"/>
              </a:tblGrid>
              <a:tr h="69360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Решите уравнения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Вычислить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3603">
                <a:tc>
                  <a:txBody>
                    <a:bodyPr/>
                    <a:lstStyle/>
                    <a:p>
                      <a:r>
                        <a:rPr lang="en-US" dirty="0" smtClean="0"/>
                        <a:t>sin x =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arcsin</a:t>
                      </a:r>
                      <a:r>
                        <a:rPr lang="en-US" dirty="0" smtClean="0"/>
                        <a:t> (-1)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arcsin</a:t>
                      </a:r>
                      <a:r>
                        <a:rPr lang="en-US" dirty="0" smtClean="0"/>
                        <a:t> (2)</a:t>
                      </a:r>
                      <a:endParaRPr lang="ru-RU" dirty="0"/>
                    </a:p>
                  </a:txBody>
                  <a:tcPr/>
                </a:tc>
              </a:tr>
              <a:tr h="84461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tg</a:t>
                      </a:r>
                      <a:r>
                        <a:rPr lang="en-US" dirty="0" smtClean="0"/>
                        <a:t> 3x =-3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arccos</a:t>
                      </a:r>
                      <a:r>
                        <a:rPr lang="en-US" dirty="0" smtClean="0"/>
                        <a:t>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arccos</a:t>
                      </a:r>
                      <a:r>
                        <a:rPr lang="en-US" dirty="0" smtClean="0"/>
                        <a:t> (- </a:t>
                      </a:r>
                      <a:r>
                        <a:rPr lang="ru-RU" dirty="0" smtClean="0"/>
                        <a:t> )</a:t>
                      </a:r>
                      <a:endParaRPr lang="ru-RU" dirty="0"/>
                    </a:p>
                  </a:txBody>
                  <a:tcPr/>
                </a:tc>
              </a:tr>
              <a:tr h="119717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cos</a:t>
                      </a:r>
                      <a:r>
                        <a:rPr lang="en-US" dirty="0" smtClean="0"/>
                        <a:t> 2x = 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arccos</a:t>
                      </a:r>
                      <a:r>
                        <a:rPr lang="en-US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arccos</a:t>
                      </a:r>
                      <a:r>
                        <a:rPr lang="en-US" dirty="0" smtClean="0"/>
                        <a:t>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43050" y="2590800"/>
          <a:ext cx="254000" cy="431800"/>
        </p:xfrm>
        <a:graphic>
          <a:graphicData uri="http://schemas.openxmlformats.org/presentationml/2006/ole">
            <p:oleObj spid="_x0000_s1026" name="Формула" r:id="rId3" imgW="253800" imgH="431640" progId="Equation.3">
              <p:embed/>
            </p:oleObj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6799263" y="3200400"/>
          <a:ext cx="211137" cy="546100"/>
        </p:xfrm>
        <a:graphic>
          <a:graphicData uri="http://schemas.openxmlformats.org/presentationml/2006/ole">
            <p:oleObj spid="_x0000_s1027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1028" name="Object 9"/>
          <p:cNvGraphicFramePr>
            <a:graphicFrameLocks noChangeAspect="1"/>
          </p:cNvGraphicFramePr>
          <p:nvPr/>
        </p:nvGraphicFramePr>
        <p:xfrm>
          <a:off x="6629400" y="4114800"/>
          <a:ext cx="533400" cy="354013"/>
        </p:xfrm>
        <a:graphic>
          <a:graphicData uri="http://schemas.openxmlformats.org/presentationml/2006/ole">
            <p:oleObj spid="_x0000_s1028" name="Формула" r:id="rId5" imgW="139680" imgH="1396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ПЛЮС- МИНУС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696200" cy="419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Sin x =a</a:t>
            </a:r>
            <a:endParaRPr lang="ru-RU" smtClean="0">
              <a:solidFill>
                <a:schemeClr val="hlink"/>
              </a:solidFill>
            </a:endParaRPr>
          </a:p>
        </p:txBody>
      </p:sp>
      <p:graphicFrame>
        <p:nvGraphicFramePr>
          <p:cNvPr id="2050" name="Object 100"/>
          <p:cNvGraphicFramePr>
            <a:graphicFrameLocks noChangeAspect="1"/>
          </p:cNvGraphicFramePr>
          <p:nvPr/>
        </p:nvGraphicFramePr>
        <p:xfrm>
          <a:off x="0" y="2606675"/>
          <a:ext cx="114300" cy="219075"/>
        </p:xfrm>
        <a:graphic>
          <a:graphicData uri="http://schemas.openxmlformats.org/presentationml/2006/ole">
            <p:oleObj spid="_x0000_s2050" name="Формула" r:id="rId3" imgW="114151" imgH="215619" progId="Equation.3">
              <p:embed/>
            </p:oleObj>
          </a:graphicData>
        </a:graphic>
      </p:graphicFrame>
      <p:sp>
        <p:nvSpPr>
          <p:cNvPr id="2053" name="Rectangle 101"/>
          <p:cNvSpPr>
            <a:spLocks noChangeArrowheads="1"/>
          </p:cNvSpPr>
          <p:nvPr/>
        </p:nvSpPr>
        <p:spPr bwMode="auto">
          <a:xfrm>
            <a:off x="0" y="26066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54" name="Rectangle 102"/>
          <p:cNvSpPr>
            <a:spLocks noChangeArrowheads="1"/>
          </p:cNvSpPr>
          <p:nvPr/>
        </p:nvSpPr>
        <p:spPr bwMode="auto">
          <a:xfrm>
            <a:off x="0" y="26066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55" name="Rectangle 104"/>
          <p:cNvSpPr>
            <a:spLocks noChangeArrowheads="1"/>
          </p:cNvSpPr>
          <p:nvPr/>
        </p:nvSpPr>
        <p:spPr bwMode="auto">
          <a:xfrm>
            <a:off x="0" y="2606675"/>
            <a:ext cx="4051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56" name="Rectangle 105"/>
          <p:cNvSpPr>
            <a:spLocks noChangeArrowheads="1"/>
          </p:cNvSpPr>
          <p:nvPr/>
        </p:nvSpPr>
        <p:spPr bwMode="auto">
          <a:xfrm>
            <a:off x="0" y="2606675"/>
            <a:ext cx="4051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9413" name="Group 197"/>
          <p:cNvGraphicFramePr>
            <a:graphicFrameLocks noGrp="1"/>
          </p:cNvGraphicFramePr>
          <p:nvPr/>
        </p:nvGraphicFramePr>
        <p:xfrm>
          <a:off x="1371600" y="2743200"/>
          <a:ext cx="6934200" cy="3124200"/>
        </p:xfrm>
        <a:graphic>
          <a:graphicData uri="http://schemas.openxmlformats.org/drawingml/2006/table">
            <a:tbl>
              <a:tblPr/>
              <a:tblGrid>
                <a:gridCol w="2311400"/>
                <a:gridCol w="2311400"/>
                <a:gridCol w="23114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6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Решений нет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 = (-1)n arcsin a + πn,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 x = - 1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 x = 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 x =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X=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X=πn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X=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7" name="Rectangle 179"/>
          <p:cNvSpPr>
            <a:spLocks noChangeArrowheads="1"/>
          </p:cNvSpPr>
          <p:nvPr/>
        </p:nvSpPr>
        <p:spPr bwMode="auto">
          <a:xfrm>
            <a:off x="0" y="4084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2078" name="Rectangle 181"/>
          <p:cNvSpPr>
            <a:spLocks noChangeArrowheads="1"/>
          </p:cNvSpPr>
          <p:nvPr/>
        </p:nvSpPr>
        <p:spPr bwMode="auto">
          <a:xfrm>
            <a:off x="0" y="3367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79" name="Rectangle 183"/>
          <p:cNvSpPr>
            <a:spLocks noChangeArrowheads="1"/>
          </p:cNvSpPr>
          <p:nvPr/>
        </p:nvSpPr>
        <p:spPr bwMode="auto">
          <a:xfrm>
            <a:off x="685800" y="3352800"/>
            <a:ext cx="8458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080" name="Rectangle 185"/>
          <p:cNvSpPr>
            <a:spLocks noChangeArrowheads="1"/>
          </p:cNvSpPr>
          <p:nvPr/>
        </p:nvSpPr>
        <p:spPr bwMode="auto">
          <a:xfrm rot="10800000" flipV="1">
            <a:off x="0" y="15240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081" name="Rectangle 187"/>
          <p:cNvSpPr>
            <a:spLocks noChangeArrowheads="1"/>
          </p:cNvSpPr>
          <p:nvPr/>
        </p:nvSpPr>
        <p:spPr bwMode="auto">
          <a:xfrm>
            <a:off x="22860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082" name="Picture 191"/>
          <p:cNvPicPr>
            <a:picLocks noChangeAspect="1" noChangeArrowheads="1"/>
          </p:cNvPicPr>
          <p:nvPr/>
        </p:nvPicPr>
        <p:blipFill>
          <a:blip r:embed="rId4" cstate="print"/>
          <a:srcRect l="25053" t="29652" r="53893" b="58562"/>
          <a:stretch>
            <a:fillRect/>
          </a:stretch>
        </p:blipFill>
        <p:spPr bwMode="auto">
          <a:xfrm>
            <a:off x="2286000" y="4937125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3" name="Picture 192"/>
          <p:cNvPicPr>
            <a:picLocks noChangeAspect="1" noChangeArrowheads="1"/>
          </p:cNvPicPr>
          <p:nvPr/>
        </p:nvPicPr>
        <p:blipFill>
          <a:blip r:embed="rId4" cstate="print"/>
          <a:srcRect l="25053" t="29652" r="53893" b="58562"/>
          <a:stretch>
            <a:fillRect/>
          </a:stretch>
        </p:blipFill>
        <p:spPr bwMode="auto">
          <a:xfrm>
            <a:off x="6705600" y="4953000"/>
            <a:ext cx="12604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4" name="Picture 193"/>
          <p:cNvPicPr>
            <a:picLocks noChangeAspect="1" noChangeArrowheads="1"/>
          </p:cNvPicPr>
          <p:nvPr/>
        </p:nvPicPr>
        <p:blipFill>
          <a:blip r:embed="rId4" cstate="print"/>
          <a:srcRect l="35939" t="29652" r="53893" b="58562"/>
          <a:stretch>
            <a:fillRect/>
          </a:stretch>
        </p:blipFill>
        <p:spPr bwMode="auto">
          <a:xfrm>
            <a:off x="7620000" y="3352800"/>
            <a:ext cx="60483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5" name="Picture 194"/>
          <p:cNvPicPr>
            <a:picLocks noChangeAspect="1" noChangeArrowheads="1"/>
          </p:cNvPicPr>
          <p:nvPr/>
        </p:nvPicPr>
        <p:blipFill>
          <a:blip r:embed="rId5" cstate="print"/>
          <a:srcRect l="34669" t="33418" r="51810" b="56293"/>
          <a:stretch>
            <a:fillRect/>
          </a:stretch>
        </p:blipFill>
        <p:spPr bwMode="auto">
          <a:xfrm>
            <a:off x="1752600" y="2754313"/>
            <a:ext cx="12192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6" name="Picture 195"/>
          <p:cNvPicPr>
            <a:picLocks noChangeAspect="1" noChangeArrowheads="1"/>
          </p:cNvPicPr>
          <p:nvPr/>
        </p:nvPicPr>
        <p:blipFill>
          <a:blip r:embed="rId6" cstate="print"/>
          <a:srcRect l="36499" t="35988" r="53793" b="56268"/>
          <a:stretch>
            <a:fillRect/>
          </a:stretch>
        </p:blipFill>
        <p:spPr bwMode="auto">
          <a:xfrm>
            <a:off x="5486400" y="2819400"/>
            <a:ext cx="9144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7" name="Picture 196"/>
          <p:cNvPicPr>
            <a:picLocks noChangeAspect="1" noChangeArrowheads="1"/>
          </p:cNvPicPr>
          <p:nvPr/>
        </p:nvPicPr>
        <p:blipFill>
          <a:blip r:embed="rId4" cstate="print"/>
          <a:srcRect l="35939" t="29652" r="53893" b="58562"/>
          <a:stretch>
            <a:fillRect/>
          </a:stretch>
        </p:blipFill>
        <p:spPr bwMode="auto">
          <a:xfrm>
            <a:off x="4724400" y="4941888"/>
            <a:ext cx="106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6870700" cy="990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Cos x = a</a:t>
            </a:r>
            <a:endParaRPr lang="ru-RU" smtClean="0">
              <a:solidFill>
                <a:schemeClr val="folHlink"/>
              </a:solidFill>
            </a:endParaRPr>
          </a:p>
        </p:txBody>
      </p:sp>
      <p:graphicFrame>
        <p:nvGraphicFramePr>
          <p:cNvPr id="3074" name="Object 91"/>
          <p:cNvGraphicFramePr>
            <a:graphicFrameLocks noChangeAspect="1"/>
          </p:cNvGraphicFramePr>
          <p:nvPr>
            <p:ph idx="1"/>
          </p:nvPr>
        </p:nvGraphicFramePr>
        <p:xfrm>
          <a:off x="1462088" y="1752600"/>
          <a:ext cx="134937" cy="254000"/>
        </p:xfrm>
        <a:graphic>
          <a:graphicData uri="http://schemas.openxmlformats.org/presentationml/2006/ole">
            <p:oleObj spid="_x0000_s3074" name="Формула" r:id="rId3" imgW="114120" imgH="215640" progId="Equation.3">
              <p:embed/>
            </p:oleObj>
          </a:graphicData>
        </a:graphic>
      </p:graphicFrame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1533525" y="26066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077" name="Rectangle 13"/>
          <p:cNvSpPr>
            <a:spLocks noChangeArrowheads="1"/>
          </p:cNvSpPr>
          <p:nvPr/>
        </p:nvSpPr>
        <p:spPr bwMode="auto">
          <a:xfrm>
            <a:off x="1533525" y="2606675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078" name="Rectangle 15"/>
          <p:cNvSpPr>
            <a:spLocks noChangeArrowheads="1"/>
          </p:cNvSpPr>
          <p:nvPr/>
        </p:nvSpPr>
        <p:spPr bwMode="auto">
          <a:xfrm>
            <a:off x="1533525" y="2606675"/>
            <a:ext cx="40513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97393" name="Group 113"/>
          <p:cNvGraphicFramePr>
            <a:graphicFrameLocks noGrp="1"/>
          </p:cNvGraphicFramePr>
          <p:nvPr/>
        </p:nvGraphicFramePr>
        <p:xfrm>
          <a:off x="762000" y="2362200"/>
          <a:ext cx="7010400" cy="2743201"/>
        </p:xfrm>
        <a:graphic>
          <a:graphicData uri="http://schemas.openxmlformats.org/drawingml/2006/table">
            <a:tbl>
              <a:tblPr/>
              <a:tblGrid>
                <a:gridCol w="2730500"/>
                <a:gridCol w="1917700"/>
                <a:gridCol w="2362200"/>
              </a:tblGrid>
              <a:tr h="7318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Решений 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X=±arccos a + 2πn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 x = - 1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 x = 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cosx = 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X=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π + 2πn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X=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X=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2πn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99" name="Picture 99"/>
          <p:cNvPicPr>
            <a:picLocks noChangeAspect="1" noChangeArrowheads="1"/>
          </p:cNvPicPr>
          <p:nvPr/>
        </p:nvPicPr>
        <p:blipFill>
          <a:blip r:embed="rId4" cstate="print"/>
          <a:srcRect l="34669" t="33418" r="51810" b="56293"/>
          <a:stretch>
            <a:fillRect/>
          </a:stretch>
        </p:blipFill>
        <p:spPr bwMode="auto">
          <a:xfrm>
            <a:off x="1524000" y="2590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0" name="Picture 103"/>
          <p:cNvPicPr>
            <a:picLocks noChangeAspect="1" noChangeArrowheads="1"/>
          </p:cNvPicPr>
          <p:nvPr/>
        </p:nvPicPr>
        <p:blipFill>
          <a:blip r:embed="rId5" cstate="print"/>
          <a:srcRect l="36499" t="35988" r="53793" b="56268"/>
          <a:stretch>
            <a:fillRect/>
          </a:stretch>
        </p:blipFill>
        <p:spPr bwMode="auto">
          <a:xfrm>
            <a:off x="5029200" y="2590800"/>
            <a:ext cx="9144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1" name="Picture 105"/>
          <p:cNvPicPr>
            <a:picLocks noChangeAspect="1" noChangeArrowheads="1"/>
          </p:cNvPicPr>
          <p:nvPr/>
        </p:nvPicPr>
        <p:blipFill>
          <a:blip r:embed="rId6" cstate="print"/>
          <a:srcRect l="35939" t="31795" r="53893" b="58562"/>
          <a:stretch>
            <a:fillRect/>
          </a:stretch>
        </p:blipFill>
        <p:spPr bwMode="auto">
          <a:xfrm>
            <a:off x="2590800" y="44196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2" name="Picture 109"/>
          <p:cNvPicPr>
            <a:picLocks noChangeAspect="1" noChangeArrowheads="1"/>
          </p:cNvPicPr>
          <p:nvPr/>
        </p:nvPicPr>
        <p:blipFill>
          <a:blip r:embed="rId6" cstate="print"/>
          <a:srcRect l="35939" t="31532" r="53893" b="58562"/>
          <a:stretch>
            <a:fillRect/>
          </a:stretch>
        </p:blipFill>
        <p:spPr bwMode="auto">
          <a:xfrm>
            <a:off x="6477000" y="4419600"/>
            <a:ext cx="106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3" name="Picture 114"/>
          <p:cNvPicPr>
            <a:picLocks noChangeAspect="1" noChangeArrowheads="1"/>
          </p:cNvPicPr>
          <p:nvPr/>
        </p:nvPicPr>
        <p:blipFill>
          <a:blip r:embed="rId6" cstate="print">
            <a:lum contrast="66000"/>
          </a:blip>
          <a:srcRect l="25053" t="31920" r="53893" b="58562"/>
          <a:stretch>
            <a:fillRect/>
          </a:stretch>
        </p:blipFill>
        <p:spPr bwMode="auto">
          <a:xfrm>
            <a:off x="3886200" y="4419600"/>
            <a:ext cx="12604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4" name="Picture 115"/>
          <p:cNvPicPr>
            <a:picLocks noChangeAspect="1" noChangeArrowheads="1"/>
          </p:cNvPicPr>
          <p:nvPr/>
        </p:nvPicPr>
        <p:blipFill>
          <a:blip r:embed="rId6" cstate="print"/>
          <a:srcRect l="35939" t="32632" r="53893" b="60764"/>
          <a:stretch>
            <a:fillRect/>
          </a:stretch>
        </p:blipFill>
        <p:spPr bwMode="auto">
          <a:xfrm>
            <a:off x="6858000" y="3124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533400" y="609600"/>
            <a:ext cx="3848100" cy="3886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tg x = a</a:t>
            </a:r>
            <a:endParaRPr lang="ru-RU" smtClean="0">
              <a:solidFill>
                <a:schemeClr val="folHlink"/>
              </a:solidFill>
            </a:endParaRPr>
          </a:p>
        </p:txBody>
      </p:sp>
      <p:sp>
        <p:nvSpPr>
          <p:cNvPr id="10243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4572000" y="2209800"/>
            <a:ext cx="3771900" cy="3657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ctg x = a</a:t>
            </a:r>
            <a:endParaRPr lang="ru-RU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endParaRPr lang="ru-RU" smtClean="0">
              <a:solidFill>
                <a:schemeClr val="folHlink"/>
              </a:solidFill>
            </a:endParaRPr>
          </a:p>
        </p:txBody>
      </p:sp>
      <p:pic>
        <p:nvPicPr>
          <p:cNvPr id="10244" name="Picture 11"/>
          <p:cNvPicPr>
            <a:picLocks noChangeAspect="1" noChangeArrowheads="1"/>
          </p:cNvPicPr>
          <p:nvPr/>
        </p:nvPicPr>
        <p:blipFill>
          <a:blip r:embed="rId2" cstate="print"/>
          <a:srcRect l="57660" t="38547" r="15428" b="35863"/>
          <a:stretch>
            <a:fillRect/>
          </a:stretch>
        </p:blipFill>
        <p:spPr bwMode="auto">
          <a:xfrm>
            <a:off x="4572000" y="3048000"/>
            <a:ext cx="3581400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2"/>
          <p:cNvPicPr>
            <a:picLocks noChangeAspect="1" noChangeArrowheads="1"/>
          </p:cNvPicPr>
          <p:nvPr/>
        </p:nvPicPr>
        <p:blipFill>
          <a:blip r:embed="rId3" cstate="print"/>
          <a:srcRect l="17276" t="38547" r="59671" b="30727"/>
          <a:stretch>
            <a:fillRect/>
          </a:stretch>
        </p:blipFill>
        <p:spPr bwMode="auto">
          <a:xfrm>
            <a:off x="838200" y="1676400"/>
            <a:ext cx="318293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69342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МЫ ЗНАЕМ ТОЧНО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ru-RU" sz="2800" smtClean="0"/>
              <a:t>Чем занимались на уроке?</a:t>
            </a:r>
          </a:p>
          <a:p>
            <a:pPr marL="609600" indent="-609600" eaLnBrk="1" hangingPunct="1"/>
            <a:r>
              <a:rPr lang="ru-RU" sz="2800" smtClean="0"/>
              <a:t>Сколько способов решения уравнений рассмотрели. Перечислите.</a:t>
            </a:r>
          </a:p>
          <a:p>
            <a:pPr marL="609600" indent="-609600" eaLnBrk="1" hangingPunct="1"/>
            <a:r>
              <a:rPr lang="ru-RU" sz="2800" smtClean="0"/>
              <a:t>Что интересного узнали?</a:t>
            </a:r>
          </a:p>
          <a:p>
            <a:pPr marL="609600" indent="-609600" eaLnBrk="1" hangingPunct="1"/>
            <a:r>
              <a:rPr lang="ru-RU" sz="2800" smtClean="0"/>
              <a:t>Выставление оценок в таблице контроля.</a:t>
            </a:r>
          </a:p>
          <a:p>
            <a:pPr marL="609600" indent="-609600" eaLnBrk="1" hangingPunct="1"/>
            <a:r>
              <a:rPr lang="ru-RU" sz="2800" smtClean="0">
                <a:solidFill>
                  <a:schemeClr val="hlink"/>
                </a:solidFill>
              </a:rPr>
              <a:t>Домашнее задание</a:t>
            </a:r>
            <a:r>
              <a:rPr lang="ru-RU" sz="2400" smtClean="0">
                <a:solidFill>
                  <a:schemeClr val="hlink"/>
                </a:solidFill>
              </a:rPr>
              <a:t>.§18,№18.10-18.13 </a:t>
            </a:r>
            <a:r>
              <a:rPr lang="ru-RU" sz="2800" smtClean="0">
                <a:solidFill>
                  <a:schemeClr val="hlink"/>
                </a:solidFill>
              </a:rPr>
              <a:t>(а,б).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325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Comic Sans MS</vt:lpstr>
      <vt:lpstr>Arial</vt:lpstr>
      <vt:lpstr>Calibri</vt:lpstr>
      <vt:lpstr>Times New Roman</vt:lpstr>
      <vt:lpstr>Пастель</vt:lpstr>
      <vt:lpstr>Microsoft Equation 3.0</vt:lpstr>
      <vt:lpstr>УРОК - СЕМИНАР</vt:lpstr>
      <vt:lpstr>ЦЕЛИ УРОКА</vt:lpstr>
      <vt:lpstr>Оборудование </vt:lpstr>
      <vt:lpstr>ХОД УРОКА - СЕМИНАРА</vt:lpstr>
      <vt:lpstr>Математическая разминка (устный счёт)</vt:lpstr>
      <vt:lpstr>ПЛЮС- МИНУС</vt:lpstr>
      <vt:lpstr>Cos x = a</vt:lpstr>
      <vt:lpstr>Слайд 8</vt:lpstr>
      <vt:lpstr>МЫ ЗНАЕМ ТОЧНО</vt:lpstr>
      <vt:lpstr>БЛАГОДАРЮ ЗА УРОК!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21</cp:revision>
  <cp:lastPrinted>1601-01-01T00:00:00Z</cp:lastPrinted>
  <dcterms:created xsi:type="dcterms:W3CDTF">1601-01-01T00:00:00Z</dcterms:created>
  <dcterms:modified xsi:type="dcterms:W3CDTF">2013-04-19T12:38:05Z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