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63" r:id="rId4"/>
    <p:sldId id="259" r:id="rId5"/>
    <p:sldId id="266" r:id="rId6"/>
    <p:sldId id="260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48557-1567-4DB4-ADE4-BFF7A5C4C658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604F5-FEE4-4374-AEF4-FC8B0320E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93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81624-AA32-45B5-A0A2-D4A56F886D08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457AE-DA74-4A4A-AFC3-6C5A14918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D3760-2A4A-4B6C-9EC4-1A9A6A61DC94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7977-B1B0-4AD9-BCCD-8C1424EF3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C788C-2000-48A6-AAD0-BB0E05F9EB4B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C793-CAA8-4DEC-8C1C-EDD3898F3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44A41-9A3A-457C-ABD3-D62EA8C591A9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FCD6E-4B84-46EF-9B20-1B34AF01D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B9485-CCEA-4BA9-B28A-75BE4EF75035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C0E8E-F808-44C3-B5E9-14BDFE399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35639-8FDD-4342-9F53-2E1DA432B5D5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FB84-2B6F-4036-AB4C-61905545E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6BAC8-4918-4291-8942-27097B486EE4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3889B-0EAC-4873-B420-EF5299BB0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AC46E-0BF1-4E15-A445-1807A0C14196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4BF1B-593D-4EA2-88C4-399C36106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FA6D9-DC50-4738-987D-A67C0C718BD6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B997-F992-41CC-B335-C8EE8AB54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FA159-45B2-4490-A7EA-8E5DC2451C68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A5DDC-249A-424A-8C42-1651D9F9C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E70B0-5282-498A-9305-FEFD00A3C0E8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F535F-F441-49F5-BF4B-98373CD5B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312AA7-79DD-41CE-B38E-11FFFA5FCB77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0E2A5FE-59CF-4492-8A2B-9EADFC449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691" r:id="rId9"/>
    <p:sldLayoutId id="2147483690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klub-drug.ru/wp-content/uploads/2011/04/96419766.gi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smayli.ru/data/smiles/komputeri-15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s18.rimg.info/19f3a03429faafd709aa501d2ffceef4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smayli.ru/data/smiles/ludia-2031.gi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smayli.ru/data/smiles/komputeri-467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4"/>
          <p:cNvSpPr>
            <a:spLocks noChangeArrowheads="1"/>
          </p:cNvSpPr>
          <p:nvPr/>
        </p:nvSpPr>
        <p:spPr bwMode="auto">
          <a:xfrm>
            <a:off x="838200" y="1773238"/>
            <a:ext cx="78486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 </a:t>
            </a:r>
            <a:r>
              <a:rPr lang="ru-RU" sz="3600" b="1">
                <a:solidFill>
                  <a:schemeClr val="accent1"/>
                </a:solidFill>
                <a:latin typeface="Times New Roman" pitchFamily="18" charset="0"/>
              </a:rPr>
              <a:t>Задача представляет собой требование или вопрос, на который надо найти ответ, опираясь и учитывая те условия, которые указаны в задаче.</a:t>
            </a:r>
          </a:p>
          <a:p>
            <a:r>
              <a:rPr lang="ru-RU" sz="2800">
                <a:latin typeface="Times New Roman" pitchFamily="18" charset="0"/>
              </a:rPr>
              <a:t> </a:t>
            </a:r>
          </a:p>
          <a:p>
            <a:pPr algn="r"/>
            <a:r>
              <a:rPr lang="ru-RU" sz="2800">
                <a:latin typeface="Times New Roman" pitchFamily="18" charset="0"/>
              </a:rPr>
              <a:t>Фридман Л.М. </a:t>
            </a:r>
          </a:p>
          <a:p>
            <a:endParaRPr lang="ru-RU" sz="2800">
              <a:latin typeface="Times New Roman" pitchFamily="18" charset="0"/>
            </a:endParaRPr>
          </a:p>
        </p:txBody>
      </p:sp>
      <p:pic>
        <p:nvPicPr>
          <p:cNvPr id="13314" name="Picture 2" descr="http://klub-drug.ru/wp-content/uploads/2011/04/96419766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613" y="369888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183880" cy="1242464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одной задачи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750" y="1916113"/>
          <a:ext cx="8136904" cy="408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2445"/>
                <a:gridCol w="4054459"/>
              </a:tblGrid>
              <a:tr h="94237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Учебные цели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Метапредметные</a:t>
                      </a:r>
                      <a:r>
                        <a:rPr lang="ru-RU" sz="3200" dirty="0" smtClean="0"/>
                        <a:t> цели</a:t>
                      </a:r>
                      <a:endParaRPr lang="ru-RU" sz="3200" dirty="0"/>
                    </a:p>
                  </a:txBody>
                  <a:tcPr/>
                </a:tc>
              </a:tr>
              <a:tr h="301806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800" dirty="0" smtClean="0"/>
                        <a:t>Формирование</a:t>
                      </a:r>
                      <a:r>
                        <a:rPr lang="ru-RU" sz="2800" baseline="0" dirty="0" smtClean="0"/>
                        <a:t> и развитие арифметических навыков и умений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800" dirty="0" smtClean="0"/>
                        <a:t>Анализ текста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800" dirty="0" smtClean="0"/>
                        <a:t>Выдвижение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dirty="0" smtClean="0"/>
                        <a:t>гипотезы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800" baseline="0" dirty="0" smtClean="0"/>
                        <a:t>Постановка проблемы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800" baseline="0" dirty="0" smtClean="0"/>
                        <a:t>Поиск условий для решения проблемы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ru-RU" sz="3000" dirty="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 dirty="0" smtClean="0"/>
              <a:t>Для покупки 8 компьютеров Управление образования выделило 158 400 рублей. Председатель Управляющего совета школы Иван Иванович нашел компьютеры дешевле на 3 300 рублей и купил 9 штук.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На сколько рублей меньше он затратил на покупку?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ru-RU" sz="3000" dirty="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ru-RU" sz="2200" dirty="0" smtClean="0"/>
          </a:p>
        </p:txBody>
      </p:sp>
      <p:pic>
        <p:nvPicPr>
          <p:cNvPr id="15363" name="Picture 2" descr="Картинка 71 из 792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3644900"/>
            <a:ext cx="2303462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28788" y="4725987"/>
            <a:ext cx="64436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Анализ </a:t>
            </a:r>
            <a:r>
              <a:rPr lang="ru-RU" sz="54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611188" y="2420938"/>
            <a:ext cx="7032625" cy="37782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1)  9+8</a:t>
            </a:r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eaLnBrk="1" hangingPunct="1">
              <a:buFont typeface="Arial" charset="0"/>
              <a:buNone/>
            </a:pPr>
            <a:r>
              <a:rPr lang="ru-RU" smtClean="0"/>
              <a:t>2) 158 400:8</a:t>
            </a:r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eaLnBrk="1" hangingPunct="1">
              <a:buFont typeface="Arial" charset="0"/>
              <a:buNone/>
            </a:pPr>
            <a:r>
              <a:rPr lang="ru-RU" smtClean="0"/>
              <a:t>3) 158 400:8-3300</a:t>
            </a:r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eaLnBrk="1" hangingPunct="1">
              <a:buFont typeface="Arial" charset="0"/>
              <a:buNone/>
            </a:pPr>
            <a:r>
              <a:rPr lang="ru-RU" smtClean="0"/>
              <a:t>4) 158 400:9</a:t>
            </a:r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16386" name="Прямоугольник 3"/>
          <p:cNvSpPr>
            <a:spLocks noChangeArrowheads="1"/>
          </p:cNvSpPr>
          <p:nvPr/>
        </p:nvSpPr>
        <p:spPr bwMode="auto">
          <a:xfrm>
            <a:off x="500063" y="836613"/>
            <a:ext cx="82819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</a:rPr>
              <a:t>Для покупки 8 компьютеров Управление </a:t>
            </a:r>
            <a:r>
              <a:rPr lang="ru-RU" dirty="0" smtClean="0">
                <a:latin typeface="Times New Roman" pitchFamily="18" charset="0"/>
              </a:rPr>
              <a:t>образования выделило </a:t>
            </a:r>
            <a:r>
              <a:rPr lang="ru-RU" dirty="0">
                <a:latin typeface="Times New Roman" pitchFamily="18" charset="0"/>
              </a:rPr>
              <a:t>158 400 рублей. Председатель Управляющего совета школы Иван Иванович нашел компьютеры дешевле на 3 300 рублей и купил 9 штук. На сколько рублей меньше он затратил на покупку?</a:t>
            </a:r>
          </a:p>
        </p:txBody>
      </p:sp>
      <p:pic>
        <p:nvPicPr>
          <p:cNvPr id="16387" name="Picture 2" descr="Картинка 149 из 792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3716338"/>
            <a:ext cx="215900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uiExpand="1" build="p"/>
      <p:bldP spid="163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309736"/>
              </p:ext>
            </p:extLst>
          </p:nvPr>
        </p:nvGraphicFramePr>
        <p:xfrm>
          <a:off x="395288" y="476250"/>
          <a:ext cx="8281168" cy="266541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414462"/>
                <a:gridCol w="1870075"/>
                <a:gridCol w="1882775"/>
                <a:gridCol w="3113856"/>
              </a:tblGrid>
              <a:tr h="768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Цена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Количество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Стоимость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Управление образования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? руб.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 шт.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158400 руб.    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        на сколько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Иван Иванович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? 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дешевле на 3300 руб.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 шт.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 руб.                  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  <p:sp>
        <p:nvSpPr>
          <p:cNvPr id="8" name="AutoShape 2"/>
          <p:cNvSpPr>
            <a:spLocks/>
          </p:cNvSpPr>
          <p:nvPr/>
        </p:nvSpPr>
        <p:spPr bwMode="auto">
          <a:xfrm>
            <a:off x="6876256" y="1412776"/>
            <a:ext cx="152400" cy="1224136"/>
          </a:xfrm>
          <a:prstGeom prst="rightBracket">
            <a:avLst>
              <a:gd name="adj" fmla="val 90728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7458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21973"/>
              </p:ext>
            </p:extLst>
          </p:nvPr>
        </p:nvGraphicFramePr>
        <p:xfrm>
          <a:off x="395288" y="3357563"/>
          <a:ext cx="8280400" cy="321773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440408"/>
                <a:gridCol w="2592288"/>
                <a:gridCol w="1800200"/>
                <a:gridCol w="2447504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Цена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Количество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Стоимость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144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Управление образования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158400 руб.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           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всего?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 шт.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 руб.                  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          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68580" marR="68580" marT="0" marB="0" horzOverflow="overflow"/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Иван Иванович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 руб.                  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 шт.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 дешевле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на 3300 руб.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  <p:sp>
        <p:nvSpPr>
          <p:cNvPr id="3" name="Правая фигурная скобка 2"/>
          <p:cNvSpPr/>
          <p:nvPr/>
        </p:nvSpPr>
        <p:spPr>
          <a:xfrm>
            <a:off x="2991916" y="4240967"/>
            <a:ext cx="423863" cy="1800200"/>
          </a:xfrm>
          <a:prstGeom prst="rightBrace">
            <a:avLst>
              <a:gd name="adj1" fmla="val 36479"/>
              <a:gd name="adj2" fmla="val 4331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Сокращение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Для </a:t>
            </a:r>
            <a:r>
              <a:rPr lang="ru-RU" dirty="0"/>
              <a:t>покупки 8 компьютеров Управление </a:t>
            </a:r>
            <a:r>
              <a:rPr lang="ru-RU" dirty="0" smtClean="0"/>
              <a:t>образования выделило 158 400 </a:t>
            </a:r>
            <a:r>
              <a:rPr lang="ru-RU" dirty="0"/>
              <a:t>рублей. Председатель </a:t>
            </a:r>
            <a:r>
              <a:rPr lang="ru-RU" dirty="0" smtClean="0"/>
              <a:t>Управляющего </a:t>
            </a:r>
            <a:r>
              <a:rPr lang="ru-RU" dirty="0"/>
              <a:t>совета школы Иван Иванович нашел компьютеры дешевле на </a:t>
            </a:r>
            <a:r>
              <a:rPr lang="ru-RU" dirty="0" smtClean="0"/>
              <a:t>3 300 </a:t>
            </a:r>
            <a:r>
              <a:rPr lang="ru-RU" dirty="0"/>
              <a:t>рублей и купил 9 штук. На сколько рублей меньше он затратил на покупку?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9459" name="Picture 2" descr="Картинка 257 из 792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3500438"/>
            <a:ext cx="2879725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Наращивание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Для </a:t>
            </a:r>
            <a:r>
              <a:rPr lang="ru-RU" dirty="0"/>
              <a:t>покупки 8 компьютеров Управление </a:t>
            </a:r>
            <a:r>
              <a:rPr lang="ru-RU" dirty="0" smtClean="0"/>
              <a:t>образования выделило 158 400 </a:t>
            </a:r>
            <a:r>
              <a:rPr lang="ru-RU" dirty="0"/>
              <a:t>рублей. Председатель У</a:t>
            </a:r>
            <a:r>
              <a:rPr lang="ru-RU" dirty="0" smtClean="0"/>
              <a:t>правляющего </a:t>
            </a:r>
            <a:r>
              <a:rPr lang="ru-RU" dirty="0"/>
              <a:t>совета школы Иван Иванович нашел компьютеры дешевле на </a:t>
            </a:r>
            <a:r>
              <a:rPr lang="ru-RU" dirty="0" smtClean="0"/>
              <a:t>3 300 </a:t>
            </a:r>
            <a:r>
              <a:rPr lang="ru-RU" dirty="0"/>
              <a:t>рублей и купил 9 штук. На сколько рублей меньше он затратил на покупку?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00113" y="1487488"/>
            <a:ext cx="61198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1.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Анализ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задачи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116013" y="2565400"/>
            <a:ext cx="42910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820101"/>
                </a:solidFill>
                <a:latin typeface="Times New Roman" pitchFamily="18" charset="0"/>
              </a:rPr>
              <a:t>2. Сокращение задачи</a:t>
            </a:r>
          </a:p>
          <a:p>
            <a:pPr>
              <a:buFont typeface="Arial" charset="0"/>
              <a:buChar char="•"/>
            </a:pPr>
            <a:r>
              <a:rPr lang="ru-RU" sz="2400" b="1" i="1" dirty="0">
                <a:solidFill>
                  <a:srgbClr val="820101"/>
                </a:solidFill>
                <a:latin typeface="Times New Roman" pitchFamily="18" charset="0"/>
              </a:rPr>
              <a:t>изменение вопроса</a:t>
            </a:r>
          </a:p>
          <a:p>
            <a:pPr>
              <a:buFont typeface="Arial" charset="0"/>
              <a:buChar char="•"/>
            </a:pPr>
            <a:r>
              <a:rPr lang="ru-RU" sz="2400" b="1" i="1" dirty="0">
                <a:solidFill>
                  <a:srgbClr val="820101"/>
                </a:solidFill>
                <a:latin typeface="Times New Roman" pitchFamily="18" charset="0"/>
              </a:rPr>
              <a:t>изменение условия</a:t>
            </a:r>
          </a:p>
          <a:p>
            <a:endParaRPr lang="ru-RU" sz="3200" b="1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116013" y="3954463"/>
            <a:ext cx="45577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820101"/>
                </a:solidFill>
                <a:latin typeface="Times New Roman" pitchFamily="18" charset="0"/>
              </a:rPr>
              <a:t>3. Наращивание задачи</a:t>
            </a:r>
          </a:p>
          <a:p>
            <a:pPr>
              <a:buFont typeface="Arial" charset="0"/>
              <a:buChar char="•"/>
            </a:pPr>
            <a:r>
              <a:rPr lang="ru-RU" sz="2400" b="1" i="1" dirty="0">
                <a:solidFill>
                  <a:srgbClr val="820101"/>
                </a:solidFill>
                <a:latin typeface="Times New Roman" pitchFamily="18" charset="0"/>
              </a:rPr>
              <a:t>изменение вопроса</a:t>
            </a:r>
          </a:p>
          <a:p>
            <a:pPr>
              <a:buFont typeface="Arial" charset="0"/>
              <a:buChar char="•"/>
            </a:pPr>
            <a:r>
              <a:rPr lang="ru-RU" sz="2400" b="1" i="1" dirty="0">
                <a:solidFill>
                  <a:srgbClr val="820101"/>
                </a:solidFill>
                <a:latin typeface="Times New Roman" pitchFamily="18" charset="0"/>
              </a:rPr>
              <a:t>изменение условия</a:t>
            </a:r>
          </a:p>
          <a:p>
            <a:endParaRPr lang="ru-RU" sz="3200" b="1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pic>
        <p:nvPicPr>
          <p:cNvPr id="21508" name="Picture 4" descr="Картинка 150 из 792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3332163"/>
            <a:ext cx="2455863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183880" cy="1242464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Преобразование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задачи: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405</TotalTime>
  <Words>318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Сокращение задачи</vt:lpstr>
      <vt:lpstr>Наращивание задачи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57</cp:revision>
  <dcterms:created xsi:type="dcterms:W3CDTF">2012-02-08T06:17:00Z</dcterms:created>
  <dcterms:modified xsi:type="dcterms:W3CDTF">2012-02-17T08:44:50Z</dcterms:modified>
</cp:coreProperties>
</file>