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81" r:id="rId4"/>
    <p:sldId id="257" r:id="rId5"/>
    <p:sldId id="259" r:id="rId6"/>
    <p:sldId id="260" r:id="rId7"/>
    <p:sldId id="279" r:id="rId8"/>
    <p:sldId id="262" r:id="rId9"/>
    <p:sldId id="261" r:id="rId10"/>
    <p:sldId id="277" r:id="rId11"/>
    <p:sldId id="263" r:id="rId12"/>
    <p:sldId id="264" r:id="rId13"/>
    <p:sldId id="266" r:id="rId14"/>
    <p:sldId id="280" r:id="rId15"/>
    <p:sldId id="276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4" d="100"/>
          <a:sy n="64" d="100"/>
        </p:scale>
        <p:origin x="-83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Text Box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100" smtClean="0">
                <a:cs typeface="Lucida Sans Unicode" charset="0"/>
              </a:rPr>
              <a:t>Открытие нового знания и формулирование темы урока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4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902075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5988" y="1781175"/>
            <a:ext cx="3902075" cy="4476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55588"/>
            <a:ext cx="1989138" cy="6002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5012" cy="6002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705600"/>
            <a:ext cx="9142413" cy="150813"/>
            <a:chOff x="0" y="4224"/>
            <a:chExt cx="5759" cy="95"/>
          </a:xfrm>
        </p:grpSpPr>
        <p:sp>
          <p:nvSpPr>
            <p:cNvPr id="1056" name="AutoShape 2"/>
            <p:cNvSpPr>
              <a:spLocks noChangeArrowheads="1"/>
            </p:cNvSpPr>
            <p:nvPr/>
          </p:nvSpPr>
          <p:spPr bwMode="auto">
            <a:xfrm>
              <a:off x="0" y="4224"/>
              <a:ext cx="5759" cy="95"/>
            </a:xfrm>
            <a:prstGeom prst="roundRect">
              <a:avLst>
                <a:gd name="adj" fmla="val 1042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2413" cy="1390650"/>
            <a:chOff x="0" y="0"/>
            <a:chExt cx="5759" cy="876"/>
          </a:xfrm>
        </p:grpSpPr>
        <p:sp>
          <p:nvSpPr>
            <p:cNvPr id="1055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759" cy="876"/>
            </a:xfrm>
            <a:prstGeom prst="roundRect">
              <a:avLst>
                <a:gd name="adj" fmla="val 111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0" y="0"/>
            <a:ext cx="150813" cy="6856413"/>
            <a:chOff x="0" y="0"/>
            <a:chExt cx="95" cy="4319"/>
          </a:xfrm>
        </p:grpSpPr>
        <p:sp>
          <p:nvSpPr>
            <p:cNvPr id="105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95" cy="4319"/>
            </a:xfrm>
            <a:prstGeom prst="roundRect">
              <a:avLst>
                <a:gd name="adj" fmla="val 1042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8991600" y="0"/>
            <a:ext cx="150813" cy="6856413"/>
            <a:chOff x="5664" y="0"/>
            <a:chExt cx="95" cy="4319"/>
          </a:xfrm>
        </p:grpSpPr>
        <p:sp>
          <p:nvSpPr>
            <p:cNvPr id="1053" name="AutoShape 8"/>
            <p:cNvSpPr>
              <a:spLocks noChangeArrowheads="1"/>
            </p:cNvSpPr>
            <p:nvPr/>
          </p:nvSpPr>
          <p:spPr bwMode="auto">
            <a:xfrm>
              <a:off x="5664" y="0"/>
              <a:ext cx="95" cy="4319"/>
            </a:xfrm>
            <a:prstGeom prst="roundRect">
              <a:avLst>
                <a:gd name="adj" fmla="val 1042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149225" y="6388100"/>
            <a:ext cx="8831263" cy="307975"/>
            <a:chOff x="94" y="4024"/>
            <a:chExt cx="5563" cy="194"/>
          </a:xfrm>
        </p:grpSpPr>
        <p:sp>
          <p:nvSpPr>
            <p:cNvPr id="1052" name="AutoShape 10"/>
            <p:cNvSpPr>
              <a:spLocks noChangeArrowheads="1"/>
            </p:cNvSpPr>
            <p:nvPr/>
          </p:nvSpPr>
          <p:spPr bwMode="auto">
            <a:xfrm>
              <a:off x="94" y="4024"/>
              <a:ext cx="5563" cy="194"/>
            </a:xfrm>
            <a:prstGeom prst="roundRect">
              <a:avLst>
                <a:gd name="adj" fmla="val 514"/>
              </a:avLst>
            </a:prstGeom>
            <a:solidFill>
              <a:srgbClr val="8CADAE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1" name="Group 11"/>
          <p:cNvGrpSpPr>
            <a:grpSpLocks/>
          </p:cNvGrpSpPr>
          <p:nvPr/>
        </p:nvGrpSpPr>
        <p:grpSpPr bwMode="auto">
          <a:xfrm>
            <a:off x="152400" y="155575"/>
            <a:ext cx="8831263" cy="6545263"/>
            <a:chOff x="96" y="98"/>
            <a:chExt cx="5563" cy="4123"/>
          </a:xfrm>
        </p:grpSpPr>
        <p:sp>
          <p:nvSpPr>
            <p:cNvPr id="1051" name="AutoShape 12"/>
            <p:cNvSpPr>
              <a:spLocks noChangeArrowheads="1"/>
            </p:cNvSpPr>
            <p:nvPr/>
          </p:nvSpPr>
          <p:spPr bwMode="auto">
            <a:xfrm>
              <a:off x="96" y="98"/>
              <a:ext cx="5563" cy="4123"/>
            </a:xfrm>
            <a:prstGeom prst="roundRect">
              <a:avLst>
                <a:gd name="adj" fmla="val 23"/>
              </a:avLst>
            </a:prstGeom>
            <a:noFill/>
            <a:ln w="9360">
              <a:solidFill>
                <a:srgbClr val="7B98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7B9899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3" name="Group 14"/>
          <p:cNvGrpSpPr>
            <a:grpSpLocks/>
          </p:cNvGrpSpPr>
          <p:nvPr/>
        </p:nvGrpSpPr>
        <p:grpSpPr bwMode="auto">
          <a:xfrm>
            <a:off x="4267200" y="955675"/>
            <a:ext cx="608013" cy="608013"/>
            <a:chOff x="2688" y="602"/>
            <a:chExt cx="383" cy="383"/>
          </a:xfrm>
        </p:grpSpPr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688" y="602"/>
              <a:ext cx="383" cy="383"/>
            </a:xfrm>
            <a:custGeom>
              <a:avLst/>
              <a:gdLst>
                <a:gd name="T0" fmla="*/ 191 w 1693"/>
                <a:gd name="T1" fmla="*/ 0 h 1693"/>
                <a:gd name="T2" fmla="*/ 383 w 1693"/>
                <a:gd name="T3" fmla="*/ 191 h 1693"/>
                <a:gd name="T4" fmla="*/ 191 w 1693"/>
                <a:gd name="T5" fmla="*/ 383 h 1693"/>
                <a:gd name="T6" fmla="*/ 0 w 1693"/>
                <a:gd name="T7" fmla="*/ 191 h 1693"/>
                <a:gd name="T8" fmla="*/ 191 w 1693"/>
                <a:gd name="T9" fmla="*/ 0 h 16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3" h="1693">
                  <a:moveTo>
                    <a:pt x="846" y="0"/>
                  </a:moveTo>
                  <a:cubicBezTo>
                    <a:pt x="1325" y="0"/>
                    <a:pt x="1692" y="367"/>
                    <a:pt x="1692" y="846"/>
                  </a:cubicBezTo>
                  <a:cubicBezTo>
                    <a:pt x="1692" y="1325"/>
                    <a:pt x="1325" y="1692"/>
                    <a:pt x="846" y="1692"/>
                  </a:cubicBezTo>
                  <a:cubicBezTo>
                    <a:pt x="367" y="1692"/>
                    <a:pt x="0" y="1325"/>
                    <a:pt x="0" y="846"/>
                  </a:cubicBezTo>
                  <a:cubicBezTo>
                    <a:pt x="0" y="367"/>
                    <a:pt x="367" y="0"/>
                    <a:pt x="846" y="0"/>
                  </a:cubicBezTo>
                </a:path>
              </a:pathLst>
            </a:custGeom>
            <a:solidFill>
              <a:srgbClr val="FFFFFF"/>
            </a:solidFill>
            <a:ln w="15840" cap="flat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4360863" y="1049338"/>
            <a:ext cx="419100" cy="419100"/>
            <a:chOff x="2747" y="661"/>
            <a:chExt cx="264" cy="264"/>
          </a:xfrm>
        </p:grpSpPr>
        <p:sp>
          <p:nvSpPr>
            <p:cNvPr id="1049" name="Freeform 17"/>
            <p:cNvSpPr>
              <a:spLocks noChangeArrowheads="1"/>
            </p:cNvSpPr>
            <p:nvPr/>
          </p:nvSpPr>
          <p:spPr bwMode="auto">
            <a:xfrm>
              <a:off x="2747" y="661"/>
              <a:ext cx="264" cy="264"/>
            </a:xfrm>
            <a:custGeom>
              <a:avLst/>
              <a:gdLst>
                <a:gd name="T0" fmla="*/ 132 w 1168"/>
                <a:gd name="T1" fmla="*/ 0 h 1168"/>
                <a:gd name="T2" fmla="*/ 264 w 1168"/>
                <a:gd name="T3" fmla="*/ 132 h 1168"/>
                <a:gd name="T4" fmla="*/ 132 w 1168"/>
                <a:gd name="T5" fmla="*/ 264 h 1168"/>
                <a:gd name="T6" fmla="*/ 0 w 1168"/>
                <a:gd name="T7" fmla="*/ 132 h 1168"/>
                <a:gd name="T8" fmla="*/ 132 w 1168"/>
                <a:gd name="T9" fmla="*/ 0 h 1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8" h="1168">
                  <a:moveTo>
                    <a:pt x="583" y="0"/>
                  </a:moveTo>
                  <a:cubicBezTo>
                    <a:pt x="914" y="0"/>
                    <a:pt x="1167" y="252"/>
                    <a:pt x="1167" y="583"/>
                  </a:cubicBezTo>
                  <a:cubicBezTo>
                    <a:pt x="1167" y="914"/>
                    <a:pt x="914" y="1167"/>
                    <a:pt x="583" y="1167"/>
                  </a:cubicBezTo>
                  <a:cubicBezTo>
                    <a:pt x="252" y="1167"/>
                    <a:pt x="0" y="914"/>
                    <a:pt x="0" y="583"/>
                  </a:cubicBezTo>
                  <a:cubicBezTo>
                    <a:pt x="0" y="252"/>
                    <a:pt x="252" y="0"/>
                    <a:pt x="583" y="0"/>
                  </a:cubicBezTo>
                </a:path>
              </a:pathLst>
            </a:custGeom>
            <a:solidFill>
              <a:srgbClr val="FFFFFF"/>
            </a:solidFill>
            <a:ln w="50760" cap="flat">
              <a:solidFill>
                <a:srgbClr val="7B98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8"/>
          <p:cNvGrpSpPr>
            <a:grpSpLocks/>
          </p:cNvGrpSpPr>
          <p:nvPr/>
        </p:nvGrpSpPr>
        <p:grpSpPr bwMode="auto">
          <a:xfrm>
            <a:off x="0" y="6705600"/>
            <a:ext cx="9142413" cy="150813"/>
            <a:chOff x="0" y="4224"/>
            <a:chExt cx="5759" cy="95"/>
          </a:xfrm>
        </p:grpSpPr>
        <p:sp>
          <p:nvSpPr>
            <p:cNvPr id="1048" name="AutoShape 19"/>
            <p:cNvSpPr>
              <a:spLocks noChangeArrowheads="1"/>
            </p:cNvSpPr>
            <p:nvPr/>
          </p:nvSpPr>
          <p:spPr bwMode="auto">
            <a:xfrm>
              <a:off x="0" y="4224"/>
              <a:ext cx="5759" cy="95"/>
            </a:xfrm>
            <a:prstGeom prst="roundRect">
              <a:avLst>
                <a:gd name="adj" fmla="val 1042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6" name="Group 20"/>
          <p:cNvGrpSpPr>
            <a:grpSpLocks/>
          </p:cNvGrpSpPr>
          <p:nvPr/>
        </p:nvGrpSpPr>
        <p:grpSpPr bwMode="auto">
          <a:xfrm>
            <a:off x="0" y="0"/>
            <a:ext cx="9142413" cy="153988"/>
            <a:chOff x="0" y="0"/>
            <a:chExt cx="5759" cy="97"/>
          </a:xfrm>
        </p:grpSpPr>
        <p:sp>
          <p:nvSpPr>
            <p:cNvPr id="1047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5759" cy="97"/>
            </a:xfrm>
            <a:prstGeom prst="roundRect">
              <a:avLst>
                <a:gd name="adj" fmla="val 1019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7" name="Group 22"/>
          <p:cNvGrpSpPr>
            <a:grpSpLocks/>
          </p:cNvGrpSpPr>
          <p:nvPr/>
        </p:nvGrpSpPr>
        <p:grpSpPr bwMode="auto">
          <a:xfrm>
            <a:off x="8991600" y="0"/>
            <a:ext cx="150813" cy="6856413"/>
            <a:chOff x="5664" y="0"/>
            <a:chExt cx="95" cy="4319"/>
          </a:xfrm>
        </p:grpSpPr>
        <p:sp>
          <p:nvSpPr>
            <p:cNvPr id="1046" name="AutoShape 23"/>
            <p:cNvSpPr>
              <a:spLocks noChangeArrowheads="1"/>
            </p:cNvSpPr>
            <p:nvPr/>
          </p:nvSpPr>
          <p:spPr bwMode="auto">
            <a:xfrm>
              <a:off x="5664" y="0"/>
              <a:ext cx="95" cy="4319"/>
            </a:xfrm>
            <a:prstGeom prst="roundRect">
              <a:avLst>
                <a:gd name="adj" fmla="val 1042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8" name="Group 24"/>
          <p:cNvGrpSpPr>
            <a:grpSpLocks/>
          </p:cNvGrpSpPr>
          <p:nvPr/>
        </p:nvGrpSpPr>
        <p:grpSpPr bwMode="auto">
          <a:xfrm>
            <a:off x="0" y="0"/>
            <a:ext cx="150813" cy="6856413"/>
            <a:chOff x="0" y="0"/>
            <a:chExt cx="95" cy="4319"/>
          </a:xfrm>
        </p:grpSpPr>
        <p:sp>
          <p:nvSpPr>
            <p:cNvPr id="1045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95" cy="4319"/>
            </a:xfrm>
            <a:prstGeom prst="roundRect">
              <a:avLst>
                <a:gd name="adj" fmla="val 1042"/>
              </a:avLst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26"/>
          <p:cNvGrpSpPr>
            <a:grpSpLocks/>
          </p:cNvGrpSpPr>
          <p:nvPr/>
        </p:nvGrpSpPr>
        <p:grpSpPr bwMode="auto">
          <a:xfrm>
            <a:off x="146050" y="6391275"/>
            <a:ext cx="8831263" cy="307975"/>
            <a:chOff x="92" y="4026"/>
            <a:chExt cx="5563" cy="194"/>
          </a:xfrm>
        </p:grpSpPr>
        <p:sp>
          <p:nvSpPr>
            <p:cNvPr id="1044" name="AutoShape 27"/>
            <p:cNvSpPr>
              <a:spLocks noChangeArrowheads="1"/>
            </p:cNvSpPr>
            <p:nvPr/>
          </p:nvSpPr>
          <p:spPr bwMode="auto">
            <a:xfrm>
              <a:off x="92" y="4026"/>
              <a:ext cx="5563" cy="194"/>
            </a:xfrm>
            <a:prstGeom prst="roundRect">
              <a:avLst>
                <a:gd name="adj" fmla="val 514"/>
              </a:avLst>
            </a:prstGeom>
            <a:solidFill>
              <a:srgbClr val="8CADAE"/>
            </a:solidFill>
            <a:ln w="936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40" name="Group 28"/>
          <p:cNvGrpSpPr>
            <a:grpSpLocks/>
          </p:cNvGrpSpPr>
          <p:nvPr/>
        </p:nvGrpSpPr>
        <p:grpSpPr bwMode="auto">
          <a:xfrm>
            <a:off x="152400" y="158750"/>
            <a:ext cx="8831263" cy="6545263"/>
            <a:chOff x="96" y="100"/>
            <a:chExt cx="5563" cy="4123"/>
          </a:xfrm>
        </p:grpSpPr>
        <p:sp>
          <p:nvSpPr>
            <p:cNvPr id="1043" name="AutoShape 29"/>
            <p:cNvSpPr>
              <a:spLocks noChangeArrowheads="1"/>
            </p:cNvSpPr>
            <p:nvPr/>
          </p:nvSpPr>
          <p:spPr bwMode="auto">
            <a:xfrm>
              <a:off x="96" y="100"/>
              <a:ext cx="5563" cy="4123"/>
            </a:xfrm>
            <a:prstGeom prst="roundRect">
              <a:avLst>
                <a:gd name="adj" fmla="val 23"/>
              </a:avLst>
            </a:prstGeom>
            <a:noFill/>
            <a:ln w="9360">
              <a:solidFill>
                <a:srgbClr val="7B98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1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2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701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strips dir="ru"/>
    <p:sndAc>
      <p:stSnd>
        <p:snd r:embed="rId13" name="applause.wav"/>
      </p:stSnd>
    </p:sndAc>
  </p:transition>
  <p:txStyles>
    <p:titleStyle>
      <a:lvl1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charset="0"/>
          <a:ea typeface="Microsoft YaHei" charset="-122"/>
        </a:defRPr>
      </a:lvl2pPr>
      <a:lvl3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charset="0"/>
          <a:ea typeface="Microsoft YaHei" charset="-122"/>
        </a:defRPr>
      </a:lvl3pPr>
      <a:lvl4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charset="0"/>
          <a:ea typeface="Microsoft YaHei" charset="-122"/>
        </a:defRPr>
      </a:lvl4pPr>
      <a:lvl5pPr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Georgia" charset="0"/>
          <a:ea typeface="Microsoft YaHei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eorgia" charset="0"/>
          <a:ea typeface="Microsoft YaHei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eorgia" charset="0"/>
          <a:ea typeface="Microsoft YaHei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eorgia" charset="0"/>
          <a:ea typeface="Microsoft YaHei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Georgi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646B86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6550" cy="44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strips dir="ru"/>
    <p:sndAc>
      <p:stSnd>
        <p:snd r:embed="rId14" name="applause.wav"/>
      </p:stSnd>
    </p:sndAc>
  </p:transition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 b="1" i="1">
          <a:solidFill>
            <a:srgbClr val="FF9966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100">
          <a:solidFill>
            <a:srgbClr val="000000"/>
          </a:solidFill>
          <a:latin typeface="Georgia" charset="0"/>
          <a:ea typeface="Microsoft YaHei" charset="-122"/>
          <a:cs typeface="Lucida Sans Unicode" charset="0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Georgia" charset="0"/>
          <a:ea typeface="Microsoft YaHei" charset="-122"/>
          <a:cs typeface="Lucida Sans Unicode" charset="0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500">
          <a:solidFill>
            <a:srgbClr val="646B86"/>
          </a:solidFill>
          <a:latin typeface="Georgia" charset="0"/>
          <a:ea typeface="Microsoft YaHei" charset="-122"/>
          <a:cs typeface="Lucida Sans Unicode" charset="0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500">
          <a:solidFill>
            <a:srgbClr val="000000"/>
          </a:solidFill>
          <a:latin typeface="Georgia" charset="0"/>
          <a:ea typeface="Microsoft YaHei" charset="-122"/>
          <a:cs typeface="Lucida Sans Unicode" charset="0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Georgia" charset="0"/>
          <a:ea typeface="Microsoft YaHei" charset="-122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Georgia" charset="0"/>
          <a:ea typeface="Microsoft YaHei" charset="-122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Georgia" charset="0"/>
          <a:ea typeface="Microsoft YaHei" charset="-122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Georgi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1684338"/>
            <a:ext cx="2286000" cy="26733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50" y="2357438"/>
            <a:ext cx="1643063" cy="16430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7427913" cy="1319213"/>
            <a:chOff x="90" y="-225"/>
            <a:chExt cx="4679" cy="831"/>
          </a:xfrm>
        </p:grpSpPr>
        <p:sp>
          <p:nvSpPr>
            <p:cNvPr id="3084" name="AutoShape 5"/>
            <p:cNvSpPr>
              <a:spLocks noChangeArrowheads="1"/>
            </p:cNvSpPr>
            <p:nvPr/>
          </p:nvSpPr>
          <p:spPr bwMode="auto">
            <a:xfrm>
              <a:off x="90" y="90"/>
              <a:ext cx="4679" cy="516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Text Box 6"/>
            <p:cNvSpPr txBox="1">
              <a:spLocks noChangeArrowheads="1"/>
            </p:cNvSpPr>
            <p:nvPr/>
          </p:nvSpPr>
          <p:spPr bwMode="auto">
            <a:xfrm>
              <a:off x="90" y="-225"/>
              <a:ext cx="4679" cy="8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</a:pPr>
              <a:r>
                <a:rPr lang="ru-RU" sz="4800">
                  <a:solidFill>
                    <a:srgbClr val="D60093"/>
                  </a:solidFill>
                  <a:latin typeface="Times New Roman" pitchFamily="16" charset="0"/>
                </a:rPr>
                <a:t>«Моя математика» 1 класс</a:t>
              </a:r>
            </a:p>
          </p:txBody>
        </p:sp>
      </p:grpSp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7942263" y="428625"/>
            <a:ext cx="1201737" cy="454025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8" name="Group 10"/>
          <p:cNvGrpSpPr>
            <a:grpSpLocks/>
          </p:cNvGrpSpPr>
          <p:nvPr/>
        </p:nvGrpSpPr>
        <p:grpSpPr bwMode="auto">
          <a:xfrm>
            <a:off x="0" y="928688"/>
            <a:ext cx="8785225" cy="454025"/>
            <a:chOff x="45" y="495"/>
            <a:chExt cx="5534" cy="286"/>
          </a:xfrm>
        </p:grpSpPr>
        <p:sp>
          <p:nvSpPr>
            <p:cNvPr id="3082" name="AutoShape 11"/>
            <p:cNvSpPr>
              <a:spLocks noChangeArrowheads="1"/>
            </p:cNvSpPr>
            <p:nvPr/>
          </p:nvSpPr>
          <p:spPr bwMode="auto">
            <a:xfrm>
              <a:off x="45" y="495"/>
              <a:ext cx="5534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Text Box 12"/>
            <p:cNvSpPr txBox="1">
              <a:spLocks noChangeArrowheads="1"/>
            </p:cNvSpPr>
            <p:nvPr/>
          </p:nvSpPr>
          <p:spPr bwMode="auto">
            <a:xfrm>
              <a:off x="45" y="495"/>
              <a:ext cx="553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>
                  <a:solidFill>
                    <a:srgbClr val="FF0000"/>
                  </a:solidFill>
                  <a:latin typeface="Times New Roman" pitchFamily="16" charset="0"/>
                </a:rPr>
                <a:t>Тема урока: «Угол. Прямой угол»</a:t>
              </a:r>
            </a:p>
          </p:txBody>
        </p:sp>
      </p:grpSp>
      <p:sp>
        <p:nvSpPr>
          <p:cNvPr id="3079" name="AutoShape 15"/>
          <p:cNvSpPr>
            <a:spLocks noChangeArrowheads="1"/>
          </p:cNvSpPr>
          <p:nvPr/>
        </p:nvSpPr>
        <p:spPr bwMode="auto">
          <a:xfrm>
            <a:off x="3743325" y="1655763"/>
            <a:ext cx="4822825" cy="3022600"/>
          </a:xfrm>
          <a:prstGeom prst="roundRect">
            <a:avLst>
              <a:gd name="adj" fmla="val 51"/>
            </a:avLst>
          </a:prstGeom>
          <a:noFill/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1357313"/>
            <a:ext cx="4071938" cy="467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Громко прозвенел звонок.</a:t>
            </a:r>
          </a:p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Начинается урок.</a:t>
            </a:r>
          </a:p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Наши ушки- на макушке,</a:t>
            </a:r>
          </a:p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Глазки широко открыты.</a:t>
            </a:r>
          </a:p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Слушаем, запоминаем,</a:t>
            </a:r>
          </a:p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Ни минуты не теряем</a:t>
            </a:r>
            <a:r>
              <a:rPr lang="ru-RU" sz="2800" dirty="0">
                <a:solidFill>
                  <a:srgbClr val="FFFF00"/>
                </a:solidFill>
                <a:latin typeface="+mn-lt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4572000"/>
            <a:ext cx="4000500" cy="1809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latin typeface="+mn-lt"/>
              </a:rPr>
              <a:t>Выполнила: </a:t>
            </a:r>
            <a:r>
              <a:rPr lang="ru-RU" sz="2400" dirty="0" err="1">
                <a:solidFill>
                  <a:srgbClr val="FFFF00"/>
                </a:solidFill>
                <a:latin typeface="+mn-lt"/>
              </a:rPr>
              <a:t>Кусманова</a:t>
            </a:r>
            <a:r>
              <a:rPr lang="ru-RU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+mn-lt"/>
              </a:rPr>
              <a:t>Алия</a:t>
            </a:r>
            <a:r>
              <a:rPr lang="ru-RU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+mn-lt"/>
              </a:rPr>
              <a:t>Шаумуратовна</a:t>
            </a:r>
            <a:r>
              <a:rPr lang="ru-RU" sz="2400" dirty="0">
                <a:solidFill>
                  <a:srgbClr val="FFFF00"/>
                </a:solidFill>
                <a:latin typeface="+mn-lt"/>
              </a:rPr>
              <a:t>, учитель начальных классов МОУ СОШ № 85 Дзержинского района, г. Волгоград.</a:t>
            </a:r>
          </a:p>
        </p:txBody>
      </p: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"/>
          <p:cNvSpPr>
            <a:spLocks noChangeShapeType="1"/>
          </p:cNvSpPr>
          <p:nvPr/>
        </p:nvSpPr>
        <p:spPr bwMode="auto">
          <a:xfrm flipH="1">
            <a:off x="4732338" y="2722563"/>
            <a:ext cx="4762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 flipH="1">
            <a:off x="3043238" y="2751138"/>
            <a:ext cx="4762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2938" y="2919413"/>
            <a:ext cx="8143875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1571625" y="2776538"/>
            <a:ext cx="1588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>
            <a:off x="6283325" y="2776538"/>
            <a:ext cx="4763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H="1">
            <a:off x="7854950" y="2778125"/>
            <a:ext cx="4763" cy="285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296" name="Group 7"/>
          <p:cNvGrpSpPr>
            <a:grpSpLocks/>
          </p:cNvGrpSpPr>
          <p:nvPr/>
        </p:nvGrpSpPr>
        <p:grpSpPr bwMode="auto">
          <a:xfrm>
            <a:off x="1214438" y="3406775"/>
            <a:ext cx="355600" cy="454025"/>
            <a:chOff x="765" y="2146"/>
            <a:chExt cx="224" cy="286"/>
          </a:xfrm>
        </p:grpSpPr>
        <p:sp>
          <p:nvSpPr>
            <p:cNvPr id="12348" name="AutoShape 8"/>
            <p:cNvSpPr>
              <a:spLocks noChangeArrowheads="1"/>
            </p:cNvSpPr>
            <p:nvPr/>
          </p:nvSpPr>
          <p:spPr bwMode="auto">
            <a:xfrm>
              <a:off x="765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9" name="Text Box 9"/>
            <p:cNvSpPr txBox="1">
              <a:spLocks noChangeArrowheads="1"/>
            </p:cNvSpPr>
            <p:nvPr/>
          </p:nvSpPr>
          <p:spPr bwMode="auto">
            <a:xfrm>
              <a:off x="765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E6FF00"/>
                  </a:solidFill>
                </a:rPr>
                <a:t>1</a:t>
              </a:r>
            </a:p>
          </p:txBody>
        </p:sp>
      </p:grpSp>
      <p:grpSp>
        <p:nvGrpSpPr>
          <p:cNvPr id="12297" name="Group 10"/>
          <p:cNvGrpSpPr>
            <a:grpSpLocks/>
          </p:cNvGrpSpPr>
          <p:nvPr/>
        </p:nvGrpSpPr>
        <p:grpSpPr bwMode="auto">
          <a:xfrm>
            <a:off x="4572000" y="3406775"/>
            <a:ext cx="355600" cy="454025"/>
            <a:chOff x="2880" y="2146"/>
            <a:chExt cx="224" cy="286"/>
          </a:xfrm>
        </p:grpSpPr>
        <p:sp>
          <p:nvSpPr>
            <p:cNvPr id="12346" name="AutoShape 11"/>
            <p:cNvSpPr>
              <a:spLocks noChangeArrowheads="1"/>
            </p:cNvSpPr>
            <p:nvPr/>
          </p:nvSpPr>
          <p:spPr bwMode="auto">
            <a:xfrm>
              <a:off x="2880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7" name="Text Box 12"/>
            <p:cNvSpPr txBox="1">
              <a:spLocks noChangeArrowheads="1"/>
            </p:cNvSpPr>
            <p:nvPr/>
          </p:nvSpPr>
          <p:spPr bwMode="auto">
            <a:xfrm>
              <a:off x="2880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E6FF00"/>
                  </a:solidFill>
                </a:rPr>
                <a:t>3</a:t>
              </a:r>
            </a:p>
          </p:txBody>
        </p:sp>
      </p:grpSp>
      <p:grpSp>
        <p:nvGrpSpPr>
          <p:cNvPr id="12298" name="Group 13"/>
          <p:cNvGrpSpPr>
            <a:grpSpLocks/>
          </p:cNvGrpSpPr>
          <p:nvPr/>
        </p:nvGrpSpPr>
        <p:grpSpPr bwMode="auto">
          <a:xfrm>
            <a:off x="2928938" y="3406775"/>
            <a:ext cx="355600" cy="454025"/>
            <a:chOff x="1845" y="2146"/>
            <a:chExt cx="224" cy="286"/>
          </a:xfrm>
        </p:grpSpPr>
        <p:sp>
          <p:nvSpPr>
            <p:cNvPr id="12344" name="AutoShape 14"/>
            <p:cNvSpPr>
              <a:spLocks noChangeArrowheads="1"/>
            </p:cNvSpPr>
            <p:nvPr/>
          </p:nvSpPr>
          <p:spPr bwMode="auto">
            <a:xfrm>
              <a:off x="1845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5" name="Text Box 15"/>
            <p:cNvSpPr txBox="1">
              <a:spLocks noChangeArrowheads="1"/>
            </p:cNvSpPr>
            <p:nvPr/>
          </p:nvSpPr>
          <p:spPr bwMode="auto">
            <a:xfrm>
              <a:off x="1845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E6FF00"/>
                  </a:solidFill>
                </a:rPr>
                <a:t>2</a:t>
              </a:r>
            </a:p>
          </p:txBody>
        </p:sp>
      </p:grpSp>
      <p:grpSp>
        <p:nvGrpSpPr>
          <p:cNvPr id="12299" name="Group 16"/>
          <p:cNvGrpSpPr>
            <a:grpSpLocks/>
          </p:cNvGrpSpPr>
          <p:nvPr/>
        </p:nvGrpSpPr>
        <p:grpSpPr bwMode="auto">
          <a:xfrm>
            <a:off x="6143625" y="3406775"/>
            <a:ext cx="355600" cy="454025"/>
            <a:chOff x="3870" y="2146"/>
            <a:chExt cx="224" cy="286"/>
          </a:xfrm>
        </p:grpSpPr>
        <p:sp>
          <p:nvSpPr>
            <p:cNvPr id="12342" name="AutoShape 17"/>
            <p:cNvSpPr>
              <a:spLocks noChangeArrowheads="1"/>
            </p:cNvSpPr>
            <p:nvPr/>
          </p:nvSpPr>
          <p:spPr bwMode="auto">
            <a:xfrm>
              <a:off x="3870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3" name="Text Box 18"/>
            <p:cNvSpPr txBox="1">
              <a:spLocks noChangeArrowheads="1"/>
            </p:cNvSpPr>
            <p:nvPr/>
          </p:nvSpPr>
          <p:spPr bwMode="auto">
            <a:xfrm>
              <a:off x="3870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E6FF00"/>
                  </a:solidFill>
                </a:rPr>
                <a:t>4</a:t>
              </a:r>
            </a:p>
          </p:txBody>
        </p:sp>
      </p:grpSp>
      <p:grpSp>
        <p:nvGrpSpPr>
          <p:cNvPr id="12300" name="Group 19"/>
          <p:cNvGrpSpPr>
            <a:grpSpLocks/>
          </p:cNvGrpSpPr>
          <p:nvPr/>
        </p:nvGrpSpPr>
        <p:grpSpPr bwMode="auto">
          <a:xfrm>
            <a:off x="4737100" y="2703513"/>
            <a:ext cx="427038" cy="1733550"/>
            <a:chOff x="2984" y="1703"/>
            <a:chExt cx="269" cy="1092"/>
          </a:xfrm>
        </p:grpSpPr>
        <p:sp>
          <p:nvSpPr>
            <p:cNvPr id="12341" name="Freeform 20"/>
            <p:cNvSpPr>
              <a:spLocks/>
            </p:cNvSpPr>
            <p:nvPr/>
          </p:nvSpPr>
          <p:spPr bwMode="auto">
            <a:xfrm>
              <a:off x="2984" y="1703"/>
              <a:ext cx="269" cy="1092"/>
            </a:xfrm>
            <a:custGeom>
              <a:avLst/>
              <a:gdLst>
                <a:gd name="T0" fmla="*/ 0 w 1190"/>
                <a:gd name="T1" fmla="*/ 0 h 4820"/>
                <a:gd name="T2" fmla="*/ 0 w 1190"/>
                <a:gd name="T3" fmla="*/ 0 h 4820"/>
                <a:gd name="T4" fmla="*/ 0 w 1190"/>
                <a:gd name="T5" fmla="*/ 0 h 4820"/>
                <a:gd name="T6" fmla="*/ 0 w 1190"/>
                <a:gd name="T7" fmla="*/ 0 h 4820"/>
                <a:gd name="T8" fmla="*/ 0 w 1190"/>
                <a:gd name="T9" fmla="*/ 0 h 4820"/>
                <a:gd name="T10" fmla="*/ 0 w 1190"/>
                <a:gd name="T11" fmla="*/ 0 h 4820"/>
                <a:gd name="T12" fmla="*/ 0 w 1190"/>
                <a:gd name="T13" fmla="*/ 0 h 4820"/>
                <a:gd name="T14" fmla="*/ 0 w 1190"/>
                <a:gd name="T15" fmla="*/ 1 h 4820"/>
                <a:gd name="T16" fmla="*/ 0 w 1190"/>
                <a:gd name="T17" fmla="*/ 1 h 4820"/>
                <a:gd name="T18" fmla="*/ 0 w 1190"/>
                <a:gd name="T19" fmla="*/ 1 h 4820"/>
                <a:gd name="T20" fmla="*/ 1 w 1190"/>
                <a:gd name="T21" fmla="*/ 1 h 4820"/>
                <a:gd name="T22" fmla="*/ 1 w 1190"/>
                <a:gd name="T23" fmla="*/ 1 h 4820"/>
                <a:gd name="T24" fmla="*/ 1 w 1190"/>
                <a:gd name="T25" fmla="*/ 1 h 4820"/>
                <a:gd name="T26" fmla="*/ 1 w 1190"/>
                <a:gd name="T27" fmla="*/ 1 h 4820"/>
                <a:gd name="T28" fmla="*/ 1 w 1190"/>
                <a:gd name="T29" fmla="*/ 1 h 4820"/>
                <a:gd name="T30" fmla="*/ 1 w 1190"/>
                <a:gd name="T31" fmla="*/ 1 h 4820"/>
                <a:gd name="T32" fmla="*/ 1 w 1190"/>
                <a:gd name="T33" fmla="*/ 2 h 4820"/>
                <a:gd name="T34" fmla="*/ 1 w 1190"/>
                <a:gd name="T35" fmla="*/ 2 h 4820"/>
                <a:gd name="T36" fmla="*/ 1 w 1190"/>
                <a:gd name="T37" fmla="*/ 2 h 4820"/>
                <a:gd name="T38" fmla="*/ 1 w 1190"/>
                <a:gd name="T39" fmla="*/ 2 h 4820"/>
                <a:gd name="T40" fmla="*/ 1 w 1190"/>
                <a:gd name="T41" fmla="*/ 2 h 4820"/>
                <a:gd name="T42" fmla="*/ 1 w 1190"/>
                <a:gd name="T43" fmla="*/ 2 h 4820"/>
                <a:gd name="T44" fmla="*/ 1 w 1190"/>
                <a:gd name="T45" fmla="*/ 2 h 4820"/>
                <a:gd name="T46" fmla="*/ 0 w 1190"/>
                <a:gd name="T47" fmla="*/ 2 h 4820"/>
                <a:gd name="T48" fmla="*/ 0 w 1190"/>
                <a:gd name="T49" fmla="*/ 2 h 4820"/>
                <a:gd name="T50" fmla="*/ 0 w 1190"/>
                <a:gd name="T51" fmla="*/ 2 h 4820"/>
                <a:gd name="T52" fmla="*/ 0 w 1190"/>
                <a:gd name="T53" fmla="*/ 2 h 4820"/>
                <a:gd name="T54" fmla="*/ 0 w 1190"/>
                <a:gd name="T55" fmla="*/ 3 h 4820"/>
                <a:gd name="T56" fmla="*/ 0 w 1190"/>
                <a:gd name="T57" fmla="*/ 3 h 4820"/>
                <a:gd name="T58" fmla="*/ 0 w 1190"/>
                <a:gd name="T59" fmla="*/ 3 h 4820"/>
                <a:gd name="T60" fmla="*/ 0 w 1190"/>
                <a:gd name="T61" fmla="*/ 3 h 48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90"/>
                <a:gd name="T94" fmla="*/ 0 h 4820"/>
                <a:gd name="T95" fmla="*/ 1190 w 1190"/>
                <a:gd name="T96" fmla="*/ 4820 h 48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90" h="4820">
                  <a:moveTo>
                    <a:pt x="0" y="0"/>
                  </a:moveTo>
                  <a:lnTo>
                    <a:pt x="132" y="128"/>
                  </a:lnTo>
                  <a:lnTo>
                    <a:pt x="259" y="262"/>
                  </a:lnTo>
                  <a:lnTo>
                    <a:pt x="378" y="402"/>
                  </a:lnTo>
                  <a:lnTo>
                    <a:pt x="491" y="548"/>
                  </a:lnTo>
                  <a:lnTo>
                    <a:pt x="595" y="700"/>
                  </a:lnTo>
                  <a:lnTo>
                    <a:pt x="693" y="856"/>
                  </a:lnTo>
                  <a:lnTo>
                    <a:pt x="781" y="1016"/>
                  </a:lnTo>
                  <a:lnTo>
                    <a:pt x="862" y="1180"/>
                  </a:lnTo>
                  <a:lnTo>
                    <a:pt x="935" y="1347"/>
                  </a:lnTo>
                  <a:lnTo>
                    <a:pt x="998" y="1518"/>
                  </a:lnTo>
                  <a:lnTo>
                    <a:pt x="1052" y="1691"/>
                  </a:lnTo>
                  <a:lnTo>
                    <a:pt x="1098" y="1866"/>
                  </a:lnTo>
                  <a:lnTo>
                    <a:pt x="1135" y="2043"/>
                  </a:lnTo>
                  <a:lnTo>
                    <a:pt x="1162" y="2220"/>
                  </a:lnTo>
                  <a:lnTo>
                    <a:pt x="1180" y="2399"/>
                  </a:lnTo>
                  <a:lnTo>
                    <a:pt x="1189" y="2577"/>
                  </a:lnTo>
                  <a:lnTo>
                    <a:pt x="1188" y="2755"/>
                  </a:lnTo>
                  <a:lnTo>
                    <a:pt x="1178" y="2932"/>
                  </a:lnTo>
                  <a:lnTo>
                    <a:pt x="1158" y="3108"/>
                  </a:lnTo>
                  <a:lnTo>
                    <a:pt x="1129" y="3282"/>
                  </a:lnTo>
                  <a:lnTo>
                    <a:pt x="1091" y="3454"/>
                  </a:lnTo>
                  <a:lnTo>
                    <a:pt x="1044" y="3622"/>
                  </a:lnTo>
                  <a:lnTo>
                    <a:pt x="988" y="3788"/>
                  </a:lnTo>
                  <a:lnTo>
                    <a:pt x="923" y="3950"/>
                  </a:lnTo>
                  <a:lnTo>
                    <a:pt x="849" y="4107"/>
                  </a:lnTo>
                  <a:lnTo>
                    <a:pt x="767" y="4260"/>
                  </a:lnTo>
                  <a:lnTo>
                    <a:pt x="676" y="4409"/>
                  </a:lnTo>
                  <a:lnTo>
                    <a:pt x="578" y="4551"/>
                  </a:lnTo>
                  <a:lnTo>
                    <a:pt x="472" y="4688"/>
                  </a:lnTo>
                  <a:lnTo>
                    <a:pt x="358" y="4819"/>
                  </a:lnTo>
                </a:path>
              </a:pathLst>
            </a:custGeom>
            <a:noFill/>
            <a:ln w="2844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1" name="Group 21"/>
          <p:cNvGrpSpPr>
            <a:grpSpLocks/>
          </p:cNvGrpSpPr>
          <p:nvPr/>
        </p:nvGrpSpPr>
        <p:grpSpPr bwMode="auto">
          <a:xfrm>
            <a:off x="2987675" y="2847975"/>
            <a:ext cx="104775" cy="104775"/>
            <a:chOff x="1882" y="1794"/>
            <a:chExt cx="66" cy="66"/>
          </a:xfrm>
        </p:grpSpPr>
        <p:sp>
          <p:nvSpPr>
            <p:cNvPr id="12340" name="Freeform 22"/>
            <p:cNvSpPr>
              <a:spLocks noChangeArrowheads="1"/>
            </p:cNvSpPr>
            <p:nvPr/>
          </p:nvSpPr>
          <p:spPr bwMode="auto">
            <a:xfrm>
              <a:off x="1882" y="1794"/>
              <a:ext cx="67" cy="67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98"/>
                <a:gd name="T17" fmla="*/ 298 w 29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98">
                  <a:moveTo>
                    <a:pt x="148" y="0"/>
                  </a:moveTo>
                  <a:cubicBezTo>
                    <a:pt x="232" y="0"/>
                    <a:pt x="297" y="64"/>
                    <a:pt x="297" y="148"/>
                  </a:cubicBezTo>
                  <a:cubicBezTo>
                    <a:pt x="297" y="232"/>
                    <a:pt x="232" y="297"/>
                    <a:pt x="148" y="297"/>
                  </a:cubicBezTo>
                  <a:cubicBezTo>
                    <a:pt x="64" y="297"/>
                    <a:pt x="0" y="232"/>
                    <a:pt x="0" y="148"/>
                  </a:cubicBezTo>
                  <a:cubicBezTo>
                    <a:pt x="0" y="64"/>
                    <a:pt x="64" y="0"/>
                    <a:pt x="148" y="0"/>
                  </a:cubicBezTo>
                </a:path>
              </a:pathLst>
            </a:custGeom>
            <a:solidFill>
              <a:srgbClr val="FF0000"/>
            </a:solidFill>
            <a:ln w="1908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2" name="Group 23"/>
          <p:cNvGrpSpPr>
            <a:grpSpLocks/>
          </p:cNvGrpSpPr>
          <p:nvPr/>
        </p:nvGrpSpPr>
        <p:grpSpPr bwMode="auto">
          <a:xfrm>
            <a:off x="3643313" y="1771650"/>
            <a:ext cx="569912" cy="454025"/>
            <a:chOff x="2295" y="1116"/>
            <a:chExt cx="359" cy="286"/>
          </a:xfrm>
        </p:grpSpPr>
        <p:sp>
          <p:nvSpPr>
            <p:cNvPr id="12338" name="AutoShape 24"/>
            <p:cNvSpPr>
              <a:spLocks noChangeArrowheads="1"/>
            </p:cNvSpPr>
            <p:nvPr/>
          </p:nvSpPr>
          <p:spPr bwMode="auto">
            <a:xfrm>
              <a:off x="2295" y="1116"/>
              <a:ext cx="359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9" name="Text Box 25"/>
            <p:cNvSpPr txBox="1">
              <a:spLocks noChangeArrowheads="1"/>
            </p:cNvSpPr>
            <p:nvPr/>
          </p:nvSpPr>
          <p:spPr bwMode="auto">
            <a:xfrm>
              <a:off x="2295" y="1116"/>
              <a:ext cx="35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-</a:t>
              </a:r>
              <a:r>
                <a:rPr lang="ru-RU" sz="24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2303" name="Group 26"/>
          <p:cNvGrpSpPr>
            <a:grpSpLocks/>
          </p:cNvGrpSpPr>
          <p:nvPr/>
        </p:nvGrpSpPr>
        <p:grpSpPr bwMode="auto">
          <a:xfrm>
            <a:off x="4679950" y="2847975"/>
            <a:ext cx="104775" cy="104775"/>
            <a:chOff x="2948" y="1794"/>
            <a:chExt cx="66" cy="66"/>
          </a:xfrm>
        </p:grpSpPr>
        <p:sp>
          <p:nvSpPr>
            <p:cNvPr id="12337" name="Freeform 27"/>
            <p:cNvSpPr>
              <a:spLocks noChangeArrowheads="1"/>
            </p:cNvSpPr>
            <p:nvPr/>
          </p:nvSpPr>
          <p:spPr bwMode="auto">
            <a:xfrm>
              <a:off x="2948" y="1794"/>
              <a:ext cx="67" cy="67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98"/>
                <a:gd name="T17" fmla="*/ 298 w 29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98">
                  <a:moveTo>
                    <a:pt x="148" y="0"/>
                  </a:moveTo>
                  <a:cubicBezTo>
                    <a:pt x="232" y="0"/>
                    <a:pt x="297" y="64"/>
                    <a:pt x="297" y="148"/>
                  </a:cubicBezTo>
                  <a:cubicBezTo>
                    <a:pt x="297" y="232"/>
                    <a:pt x="232" y="297"/>
                    <a:pt x="148" y="297"/>
                  </a:cubicBezTo>
                  <a:cubicBezTo>
                    <a:pt x="64" y="297"/>
                    <a:pt x="0" y="232"/>
                    <a:pt x="0" y="148"/>
                  </a:cubicBezTo>
                  <a:cubicBezTo>
                    <a:pt x="0" y="64"/>
                    <a:pt x="64" y="0"/>
                    <a:pt x="148" y="0"/>
                  </a:cubicBezTo>
                </a:path>
              </a:pathLst>
            </a:custGeom>
            <a:solidFill>
              <a:srgbClr val="FF0000"/>
            </a:solidFill>
            <a:ln w="1908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4" name="Group 28"/>
          <p:cNvGrpSpPr>
            <a:grpSpLocks/>
          </p:cNvGrpSpPr>
          <p:nvPr/>
        </p:nvGrpSpPr>
        <p:grpSpPr bwMode="auto">
          <a:xfrm>
            <a:off x="5757863" y="2038350"/>
            <a:ext cx="2625725" cy="454025"/>
            <a:chOff x="3627" y="1284"/>
            <a:chExt cx="1654" cy="286"/>
          </a:xfrm>
        </p:grpSpPr>
        <p:sp>
          <p:nvSpPr>
            <p:cNvPr id="12335" name="AutoShape 29"/>
            <p:cNvSpPr>
              <a:spLocks noChangeArrowheads="1"/>
            </p:cNvSpPr>
            <p:nvPr/>
          </p:nvSpPr>
          <p:spPr bwMode="auto">
            <a:xfrm>
              <a:off x="3627" y="1284"/>
              <a:ext cx="1654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6" name="Text Box 30"/>
            <p:cNvSpPr txBox="1">
              <a:spLocks noChangeArrowheads="1"/>
            </p:cNvSpPr>
            <p:nvPr/>
          </p:nvSpPr>
          <p:spPr bwMode="auto">
            <a:xfrm>
              <a:off x="3627" y="1284"/>
              <a:ext cx="165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400">
                  <a:solidFill>
                    <a:srgbClr val="FF0000"/>
                  </a:solidFill>
                </a:rPr>
                <a:t>Влево  - минус</a:t>
              </a:r>
            </a:p>
          </p:txBody>
        </p:sp>
      </p:grpSp>
      <p:grpSp>
        <p:nvGrpSpPr>
          <p:cNvPr id="12305" name="Group 34"/>
          <p:cNvGrpSpPr>
            <a:grpSpLocks/>
          </p:cNvGrpSpPr>
          <p:nvPr/>
        </p:nvGrpSpPr>
        <p:grpSpPr bwMode="auto">
          <a:xfrm>
            <a:off x="179388" y="115888"/>
            <a:ext cx="4529137" cy="515937"/>
            <a:chOff x="113" y="73"/>
            <a:chExt cx="2853" cy="325"/>
          </a:xfrm>
        </p:grpSpPr>
        <p:sp>
          <p:nvSpPr>
            <p:cNvPr id="12333" name="AutoShape 35"/>
            <p:cNvSpPr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4" name="Text Box 36"/>
            <p:cNvSpPr txBox="1"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  <p:grpSp>
        <p:nvGrpSpPr>
          <p:cNvPr id="12306" name="Group 37"/>
          <p:cNvGrpSpPr>
            <a:grpSpLocks/>
          </p:cNvGrpSpPr>
          <p:nvPr/>
        </p:nvGrpSpPr>
        <p:grpSpPr bwMode="auto">
          <a:xfrm>
            <a:off x="173038" y="639763"/>
            <a:ext cx="8716962" cy="820737"/>
            <a:chOff x="109" y="403"/>
            <a:chExt cx="5491" cy="517"/>
          </a:xfrm>
        </p:grpSpPr>
        <p:sp>
          <p:nvSpPr>
            <p:cNvPr id="12331" name="AutoShape 38"/>
            <p:cNvSpPr>
              <a:spLocks noChangeArrowheads="1"/>
            </p:cNvSpPr>
            <p:nvPr/>
          </p:nvSpPr>
          <p:spPr bwMode="auto">
            <a:xfrm>
              <a:off x="109" y="403"/>
              <a:ext cx="5491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2" name="Text Box 39"/>
            <p:cNvSpPr txBox="1">
              <a:spLocks noChangeArrowheads="1"/>
            </p:cNvSpPr>
            <p:nvPr/>
          </p:nvSpPr>
          <p:spPr bwMode="auto">
            <a:xfrm>
              <a:off x="109" y="403"/>
              <a:ext cx="5491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5.</a:t>
              </a:r>
              <a:r>
                <a:rPr lang="ru-RU" sz="2400">
                  <a:solidFill>
                    <a:srgbClr val="002060"/>
                  </a:solidFill>
                </a:rPr>
                <a:t>  </a:t>
              </a:r>
              <a:r>
                <a:rPr lang="ru-RU" sz="2400">
                  <a:solidFill>
                    <a:srgbClr val="FFFF00"/>
                  </a:solidFill>
                </a:rPr>
                <a:t>Выполни вместе с Катей, Петей, Леной и Вовой сложение и вычитание. Какие равенства у них получились?</a:t>
              </a:r>
            </a:p>
          </p:txBody>
        </p:sp>
      </p:grpSp>
      <p:grpSp>
        <p:nvGrpSpPr>
          <p:cNvPr id="12307" name="Group 40"/>
          <p:cNvGrpSpPr>
            <a:grpSpLocks/>
          </p:cNvGrpSpPr>
          <p:nvPr/>
        </p:nvGrpSpPr>
        <p:grpSpPr bwMode="auto">
          <a:xfrm>
            <a:off x="769938" y="5645150"/>
            <a:ext cx="377825" cy="515938"/>
            <a:chOff x="485" y="3556"/>
            <a:chExt cx="238" cy="325"/>
          </a:xfrm>
        </p:grpSpPr>
        <p:sp>
          <p:nvSpPr>
            <p:cNvPr id="12329" name="AutoShape 41"/>
            <p:cNvSpPr>
              <a:spLocks noChangeArrowheads="1"/>
            </p:cNvSpPr>
            <p:nvPr/>
          </p:nvSpPr>
          <p:spPr bwMode="auto">
            <a:xfrm>
              <a:off x="485" y="355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0" name="Text Box 42"/>
            <p:cNvSpPr txBox="1">
              <a:spLocks noChangeArrowheads="1"/>
            </p:cNvSpPr>
            <p:nvPr/>
          </p:nvSpPr>
          <p:spPr bwMode="auto">
            <a:xfrm>
              <a:off x="485" y="355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2308" name="Group 43"/>
          <p:cNvGrpSpPr>
            <a:grpSpLocks/>
          </p:cNvGrpSpPr>
          <p:nvPr/>
        </p:nvGrpSpPr>
        <p:grpSpPr bwMode="auto">
          <a:xfrm>
            <a:off x="1490663" y="5645150"/>
            <a:ext cx="377825" cy="515938"/>
            <a:chOff x="939" y="3556"/>
            <a:chExt cx="238" cy="325"/>
          </a:xfrm>
        </p:grpSpPr>
        <p:sp>
          <p:nvSpPr>
            <p:cNvPr id="12327" name="AutoShape 44"/>
            <p:cNvSpPr>
              <a:spLocks noChangeArrowheads="1"/>
            </p:cNvSpPr>
            <p:nvPr/>
          </p:nvSpPr>
          <p:spPr bwMode="auto">
            <a:xfrm>
              <a:off x="939" y="355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Text Box 45"/>
            <p:cNvSpPr txBox="1">
              <a:spLocks noChangeArrowheads="1"/>
            </p:cNvSpPr>
            <p:nvPr/>
          </p:nvSpPr>
          <p:spPr bwMode="auto">
            <a:xfrm>
              <a:off x="939" y="355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2309" name="Group 46"/>
          <p:cNvGrpSpPr>
            <a:grpSpLocks/>
          </p:cNvGrpSpPr>
          <p:nvPr/>
        </p:nvGrpSpPr>
        <p:grpSpPr bwMode="auto">
          <a:xfrm>
            <a:off x="2211388" y="5645150"/>
            <a:ext cx="377825" cy="515938"/>
            <a:chOff x="1393" y="3556"/>
            <a:chExt cx="238" cy="325"/>
          </a:xfrm>
        </p:grpSpPr>
        <p:sp>
          <p:nvSpPr>
            <p:cNvPr id="12325" name="AutoShape 47"/>
            <p:cNvSpPr>
              <a:spLocks noChangeArrowheads="1"/>
            </p:cNvSpPr>
            <p:nvPr/>
          </p:nvSpPr>
          <p:spPr bwMode="auto">
            <a:xfrm>
              <a:off x="1393" y="355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6" name="Text Box 48"/>
            <p:cNvSpPr txBox="1">
              <a:spLocks noChangeArrowheads="1"/>
            </p:cNvSpPr>
            <p:nvPr/>
          </p:nvSpPr>
          <p:spPr bwMode="auto">
            <a:xfrm>
              <a:off x="1393" y="355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12310" name="Group 49"/>
          <p:cNvGrpSpPr>
            <a:grpSpLocks/>
          </p:cNvGrpSpPr>
          <p:nvPr/>
        </p:nvGrpSpPr>
        <p:grpSpPr bwMode="auto">
          <a:xfrm>
            <a:off x="2820988" y="5661025"/>
            <a:ext cx="377825" cy="515938"/>
            <a:chOff x="1777" y="3566"/>
            <a:chExt cx="238" cy="325"/>
          </a:xfrm>
        </p:grpSpPr>
        <p:sp>
          <p:nvSpPr>
            <p:cNvPr id="12323" name="AutoShape 50"/>
            <p:cNvSpPr>
              <a:spLocks noChangeArrowheads="1"/>
            </p:cNvSpPr>
            <p:nvPr/>
          </p:nvSpPr>
          <p:spPr bwMode="auto">
            <a:xfrm>
              <a:off x="1777" y="356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4" name="Text Box 51"/>
            <p:cNvSpPr txBox="1">
              <a:spLocks noChangeArrowheads="1"/>
            </p:cNvSpPr>
            <p:nvPr/>
          </p:nvSpPr>
          <p:spPr bwMode="auto">
            <a:xfrm>
              <a:off x="1777" y="356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12311" name="Group 52"/>
          <p:cNvGrpSpPr>
            <a:grpSpLocks/>
          </p:cNvGrpSpPr>
          <p:nvPr/>
        </p:nvGrpSpPr>
        <p:grpSpPr bwMode="auto">
          <a:xfrm>
            <a:off x="3638550" y="5661025"/>
            <a:ext cx="385763" cy="515938"/>
            <a:chOff x="2292" y="3566"/>
            <a:chExt cx="243" cy="325"/>
          </a:xfrm>
        </p:grpSpPr>
        <p:sp>
          <p:nvSpPr>
            <p:cNvPr id="12321" name="AutoShape 53"/>
            <p:cNvSpPr>
              <a:spLocks noChangeArrowheads="1"/>
            </p:cNvSpPr>
            <p:nvPr/>
          </p:nvSpPr>
          <p:spPr bwMode="auto">
            <a:xfrm>
              <a:off x="2292" y="3566"/>
              <a:ext cx="243" cy="325"/>
            </a:xfrm>
            <a:prstGeom prst="roundRect">
              <a:avLst>
                <a:gd name="adj" fmla="val 40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Text Box 54"/>
            <p:cNvSpPr txBox="1">
              <a:spLocks noChangeArrowheads="1"/>
            </p:cNvSpPr>
            <p:nvPr/>
          </p:nvSpPr>
          <p:spPr bwMode="auto">
            <a:xfrm>
              <a:off x="2292" y="3566"/>
              <a:ext cx="24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+</a:t>
              </a:r>
            </a:p>
          </p:txBody>
        </p:sp>
      </p:grpSp>
      <p:grpSp>
        <p:nvGrpSpPr>
          <p:cNvPr id="12312" name="Group 55"/>
          <p:cNvGrpSpPr>
            <a:grpSpLocks/>
          </p:cNvGrpSpPr>
          <p:nvPr/>
        </p:nvGrpSpPr>
        <p:grpSpPr bwMode="auto">
          <a:xfrm>
            <a:off x="4703763" y="5661025"/>
            <a:ext cx="304800" cy="515938"/>
            <a:chOff x="2963" y="3566"/>
            <a:chExt cx="192" cy="325"/>
          </a:xfrm>
        </p:grpSpPr>
        <p:sp>
          <p:nvSpPr>
            <p:cNvPr id="12319" name="AutoShape 56"/>
            <p:cNvSpPr>
              <a:spLocks noChangeArrowheads="1"/>
            </p:cNvSpPr>
            <p:nvPr/>
          </p:nvSpPr>
          <p:spPr bwMode="auto">
            <a:xfrm>
              <a:off x="2963" y="3566"/>
              <a:ext cx="192" cy="325"/>
            </a:xfrm>
            <a:prstGeom prst="roundRect">
              <a:avLst>
                <a:gd name="adj" fmla="val 519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Text Box 57"/>
            <p:cNvSpPr txBox="1">
              <a:spLocks noChangeArrowheads="1"/>
            </p:cNvSpPr>
            <p:nvPr/>
          </p:nvSpPr>
          <p:spPr bwMode="auto">
            <a:xfrm>
              <a:off x="2963" y="3566"/>
              <a:ext cx="192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-</a:t>
              </a:r>
            </a:p>
          </p:txBody>
        </p:sp>
      </p:grpSp>
      <p:grpSp>
        <p:nvGrpSpPr>
          <p:cNvPr id="12313" name="Group 58"/>
          <p:cNvGrpSpPr>
            <a:grpSpLocks/>
          </p:cNvGrpSpPr>
          <p:nvPr/>
        </p:nvGrpSpPr>
        <p:grpSpPr bwMode="auto">
          <a:xfrm>
            <a:off x="642938" y="4148138"/>
            <a:ext cx="3570287" cy="933450"/>
            <a:chOff x="405" y="2613"/>
            <a:chExt cx="2249" cy="588"/>
          </a:xfrm>
        </p:grpSpPr>
        <p:sp>
          <p:nvSpPr>
            <p:cNvPr id="12318" name="AutoShape 59"/>
            <p:cNvSpPr>
              <a:spLocks noChangeArrowheads="1"/>
            </p:cNvSpPr>
            <p:nvPr/>
          </p:nvSpPr>
          <p:spPr bwMode="auto">
            <a:xfrm>
              <a:off x="405" y="2613"/>
              <a:ext cx="2249" cy="588"/>
            </a:xfrm>
            <a:prstGeom prst="roundRect">
              <a:avLst>
                <a:gd name="adj" fmla="val 167"/>
              </a:avLst>
            </a:prstGeom>
            <a:noFill/>
            <a:ln w="1152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14" name="Group 60"/>
          <p:cNvGrpSpPr>
            <a:grpSpLocks/>
          </p:cNvGrpSpPr>
          <p:nvPr/>
        </p:nvGrpSpPr>
        <p:grpSpPr bwMode="auto">
          <a:xfrm>
            <a:off x="5280025" y="5661025"/>
            <a:ext cx="385763" cy="515938"/>
            <a:chOff x="3326" y="3566"/>
            <a:chExt cx="243" cy="325"/>
          </a:xfrm>
        </p:grpSpPr>
        <p:sp>
          <p:nvSpPr>
            <p:cNvPr id="12316" name="AutoShape 61"/>
            <p:cNvSpPr>
              <a:spLocks noChangeArrowheads="1"/>
            </p:cNvSpPr>
            <p:nvPr/>
          </p:nvSpPr>
          <p:spPr bwMode="auto">
            <a:xfrm>
              <a:off x="3326" y="3566"/>
              <a:ext cx="243" cy="325"/>
            </a:xfrm>
            <a:prstGeom prst="roundRect">
              <a:avLst>
                <a:gd name="adj" fmla="val 40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Text Box 62"/>
            <p:cNvSpPr txBox="1">
              <a:spLocks noChangeArrowheads="1"/>
            </p:cNvSpPr>
            <p:nvPr/>
          </p:nvSpPr>
          <p:spPr bwMode="auto">
            <a:xfrm>
              <a:off x="3326" y="3566"/>
              <a:ext cx="24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=</a:t>
              </a:r>
            </a:p>
          </p:txBody>
        </p:sp>
      </p:grpSp>
      <p:sp>
        <p:nvSpPr>
          <p:cNvPr id="12315" name="AutoShape 64"/>
          <p:cNvSpPr>
            <a:spLocks noChangeArrowheads="1"/>
          </p:cNvSpPr>
          <p:nvPr/>
        </p:nvSpPr>
        <p:spPr bwMode="auto">
          <a:xfrm>
            <a:off x="5892800" y="4429125"/>
            <a:ext cx="3248025" cy="1735138"/>
          </a:xfrm>
          <a:prstGeom prst="roundRect">
            <a:avLst>
              <a:gd name="adj" fmla="val 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642938" y="2909888"/>
            <a:ext cx="8143875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1571625" y="2767013"/>
            <a:ext cx="1588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H="1">
            <a:off x="3213100" y="2767013"/>
            <a:ext cx="4763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H="1">
            <a:off x="7854950" y="2768600"/>
            <a:ext cx="4763" cy="285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1214438" y="3397250"/>
            <a:ext cx="355600" cy="454025"/>
            <a:chOff x="765" y="2140"/>
            <a:chExt cx="224" cy="286"/>
          </a:xfrm>
        </p:grpSpPr>
        <p:sp>
          <p:nvSpPr>
            <p:cNvPr id="13373" name="AutoShape 6"/>
            <p:cNvSpPr>
              <a:spLocks noChangeArrowheads="1"/>
            </p:cNvSpPr>
            <p:nvPr/>
          </p:nvSpPr>
          <p:spPr bwMode="auto">
            <a:xfrm>
              <a:off x="765" y="2140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4" name="Text Box 7"/>
            <p:cNvSpPr txBox="1">
              <a:spLocks noChangeArrowheads="1"/>
            </p:cNvSpPr>
            <p:nvPr/>
          </p:nvSpPr>
          <p:spPr bwMode="auto">
            <a:xfrm>
              <a:off x="765" y="2140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4572000" y="3397250"/>
            <a:ext cx="355600" cy="454025"/>
            <a:chOff x="2880" y="2140"/>
            <a:chExt cx="224" cy="286"/>
          </a:xfrm>
        </p:grpSpPr>
        <p:sp>
          <p:nvSpPr>
            <p:cNvPr id="13371" name="AutoShape 9"/>
            <p:cNvSpPr>
              <a:spLocks noChangeArrowheads="1"/>
            </p:cNvSpPr>
            <p:nvPr/>
          </p:nvSpPr>
          <p:spPr bwMode="auto">
            <a:xfrm>
              <a:off x="2880" y="2140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2" name="Text Box 10"/>
            <p:cNvSpPr txBox="1">
              <a:spLocks noChangeArrowheads="1"/>
            </p:cNvSpPr>
            <p:nvPr/>
          </p:nvSpPr>
          <p:spPr bwMode="auto">
            <a:xfrm>
              <a:off x="2880" y="2140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2928938" y="3397250"/>
            <a:ext cx="355600" cy="454025"/>
            <a:chOff x="1845" y="2140"/>
            <a:chExt cx="224" cy="286"/>
          </a:xfrm>
        </p:grpSpPr>
        <p:sp>
          <p:nvSpPr>
            <p:cNvPr id="13369" name="AutoShape 12"/>
            <p:cNvSpPr>
              <a:spLocks noChangeArrowheads="1"/>
            </p:cNvSpPr>
            <p:nvPr/>
          </p:nvSpPr>
          <p:spPr bwMode="auto">
            <a:xfrm>
              <a:off x="1845" y="2140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0" name="Text Box 13"/>
            <p:cNvSpPr txBox="1">
              <a:spLocks noChangeArrowheads="1"/>
            </p:cNvSpPr>
            <p:nvPr/>
          </p:nvSpPr>
          <p:spPr bwMode="auto">
            <a:xfrm>
              <a:off x="1845" y="2140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3321" name="Group 14"/>
          <p:cNvGrpSpPr>
            <a:grpSpLocks/>
          </p:cNvGrpSpPr>
          <p:nvPr/>
        </p:nvGrpSpPr>
        <p:grpSpPr bwMode="auto">
          <a:xfrm>
            <a:off x="6143625" y="3397250"/>
            <a:ext cx="355600" cy="454025"/>
            <a:chOff x="3870" y="2140"/>
            <a:chExt cx="224" cy="286"/>
          </a:xfrm>
        </p:grpSpPr>
        <p:sp>
          <p:nvSpPr>
            <p:cNvPr id="13367" name="AutoShape 15"/>
            <p:cNvSpPr>
              <a:spLocks noChangeArrowheads="1"/>
            </p:cNvSpPr>
            <p:nvPr/>
          </p:nvSpPr>
          <p:spPr bwMode="auto">
            <a:xfrm>
              <a:off x="3870" y="2140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8" name="Text Box 16"/>
            <p:cNvSpPr txBox="1">
              <a:spLocks noChangeArrowheads="1"/>
            </p:cNvSpPr>
            <p:nvPr/>
          </p:nvSpPr>
          <p:spPr bwMode="auto">
            <a:xfrm>
              <a:off x="3870" y="2140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3322" name="Group 17"/>
          <p:cNvGrpSpPr>
            <a:grpSpLocks/>
          </p:cNvGrpSpPr>
          <p:nvPr/>
        </p:nvGrpSpPr>
        <p:grpSpPr bwMode="auto">
          <a:xfrm>
            <a:off x="4641850" y="2262188"/>
            <a:ext cx="1738313" cy="377825"/>
            <a:chOff x="2924" y="1425"/>
            <a:chExt cx="1095" cy="238"/>
          </a:xfrm>
        </p:grpSpPr>
        <p:sp>
          <p:nvSpPr>
            <p:cNvPr id="13366" name="Freeform 18"/>
            <p:cNvSpPr>
              <a:spLocks/>
            </p:cNvSpPr>
            <p:nvPr/>
          </p:nvSpPr>
          <p:spPr bwMode="auto">
            <a:xfrm>
              <a:off x="2924" y="1425"/>
              <a:ext cx="1095" cy="239"/>
            </a:xfrm>
            <a:custGeom>
              <a:avLst/>
              <a:gdLst>
                <a:gd name="T0" fmla="*/ 0 w 4832"/>
                <a:gd name="T1" fmla="*/ 1 h 1057"/>
                <a:gd name="T2" fmla="*/ 0 w 4832"/>
                <a:gd name="T3" fmla="*/ 0 h 1057"/>
                <a:gd name="T4" fmla="*/ 0 w 4832"/>
                <a:gd name="T5" fmla="*/ 0 h 1057"/>
                <a:gd name="T6" fmla="*/ 0 w 4832"/>
                <a:gd name="T7" fmla="*/ 0 h 1057"/>
                <a:gd name="T8" fmla="*/ 0 w 4832"/>
                <a:gd name="T9" fmla="*/ 0 h 1057"/>
                <a:gd name="T10" fmla="*/ 0 w 4832"/>
                <a:gd name="T11" fmla="*/ 0 h 1057"/>
                <a:gd name="T12" fmla="*/ 0 w 4832"/>
                <a:gd name="T13" fmla="*/ 0 h 1057"/>
                <a:gd name="T14" fmla="*/ 1 w 4832"/>
                <a:gd name="T15" fmla="*/ 0 h 1057"/>
                <a:gd name="T16" fmla="*/ 1 w 4832"/>
                <a:gd name="T17" fmla="*/ 0 h 1057"/>
                <a:gd name="T18" fmla="*/ 1 w 4832"/>
                <a:gd name="T19" fmla="*/ 0 h 1057"/>
                <a:gd name="T20" fmla="*/ 1 w 4832"/>
                <a:gd name="T21" fmla="*/ 0 h 1057"/>
                <a:gd name="T22" fmla="*/ 1 w 4832"/>
                <a:gd name="T23" fmla="*/ 0 h 1057"/>
                <a:gd name="T24" fmla="*/ 1 w 4832"/>
                <a:gd name="T25" fmla="*/ 0 h 1057"/>
                <a:gd name="T26" fmla="*/ 1 w 4832"/>
                <a:gd name="T27" fmla="*/ 0 h 1057"/>
                <a:gd name="T28" fmla="*/ 1 w 4832"/>
                <a:gd name="T29" fmla="*/ 0 h 1057"/>
                <a:gd name="T30" fmla="*/ 2 w 4832"/>
                <a:gd name="T31" fmla="*/ 0 h 1057"/>
                <a:gd name="T32" fmla="*/ 2 w 4832"/>
                <a:gd name="T33" fmla="*/ 0 h 1057"/>
                <a:gd name="T34" fmla="*/ 2 w 4832"/>
                <a:gd name="T35" fmla="*/ 0 h 1057"/>
                <a:gd name="T36" fmla="*/ 2 w 4832"/>
                <a:gd name="T37" fmla="*/ 0 h 1057"/>
                <a:gd name="T38" fmla="*/ 2 w 4832"/>
                <a:gd name="T39" fmla="*/ 0 h 1057"/>
                <a:gd name="T40" fmla="*/ 2 w 4832"/>
                <a:gd name="T41" fmla="*/ 0 h 1057"/>
                <a:gd name="T42" fmla="*/ 2 w 4832"/>
                <a:gd name="T43" fmla="*/ 0 h 1057"/>
                <a:gd name="T44" fmla="*/ 2 w 4832"/>
                <a:gd name="T45" fmla="*/ 0 h 1057"/>
                <a:gd name="T46" fmla="*/ 2 w 4832"/>
                <a:gd name="T47" fmla="*/ 0 h 1057"/>
                <a:gd name="T48" fmla="*/ 2 w 4832"/>
                <a:gd name="T49" fmla="*/ 0 h 1057"/>
                <a:gd name="T50" fmla="*/ 2 w 4832"/>
                <a:gd name="T51" fmla="*/ 0 h 1057"/>
                <a:gd name="T52" fmla="*/ 2 w 4832"/>
                <a:gd name="T53" fmla="*/ 0 h 1057"/>
                <a:gd name="T54" fmla="*/ 3 w 4832"/>
                <a:gd name="T55" fmla="*/ 0 h 1057"/>
                <a:gd name="T56" fmla="*/ 3 w 4832"/>
                <a:gd name="T57" fmla="*/ 0 h 1057"/>
                <a:gd name="T58" fmla="*/ 3 w 4832"/>
                <a:gd name="T59" fmla="*/ 0 h 1057"/>
                <a:gd name="T60" fmla="*/ 3 w 4832"/>
                <a:gd name="T61" fmla="*/ 0 h 10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32"/>
                <a:gd name="T94" fmla="*/ 0 h 1057"/>
                <a:gd name="T95" fmla="*/ 4832 w 4832"/>
                <a:gd name="T96" fmla="*/ 1057 h 105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32" h="1057">
                  <a:moveTo>
                    <a:pt x="0" y="1056"/>
                  </a:moveTo>
                  <a:lnTo>
                    <a:pt x="134" y="930"/>
                  </a:lnTo>
                  <a:lnTo>
                    <a:pt x="275" y="811"/>
                  </a:lnTo>
                  <a:lnTo>
                    <a:pt x="421" y="699"/>
                  </a:lnTo>
                  <a:lnTo>
                    <a:pt x="573" y="593"/>
                  </a:lnTo>
                  <a:lnTo>
                    <a:pt x="729" y="497"/>
                  </a:lnTo>
                  <a:lnTo>
                    <a:pt x="890" y="408"/>
                  </a:lnTo>
                  <a:lnTo>
                    <a:pt x="1055" y="327"/>
                  </a:lnTo>
                  <a:lnTo>
                    <a:pt x="1222" y="255"/>
                  </a:lnTo>
                  <a:lnTo>
                    <a:pt x="1393" y="191"/>
                  </a:lnTo>
                  <a:lnTo>
                    <a:pt x="1567" y="136"/>
                  </a:lnTo>
                  <a:lnTo>
                    <a:pt x="1743" y="91"/>
                  </a:lnTo>
                  <a:lnTo>
                    <a:pt x="1920" y="55"/>
                  </a:lnTo>
                  <a:lnTo>
                    <a:pt x="2098" y="26"/>
                  </a:lnTo>
                  <a:lnTo>
                    <a:pt x="2276" y="8"/>
                  </a:lnTo>
                  <a:lnTo>
                    <a:pt x="2456" y="0"/>
                  </a:lnTo>
                  <a:lnTo>
                    <a:pt x="2634" y="0"/>
                  </a:lnTo>
                  <a:lnTo>
                    <a:pt x="2812" y="10"/>
                  </a:lnTo>
                  <a:lnTo>
                    <a:pt x="2988" y="29"/>
                  </a:lnTo>
                  <a:lnTo>
                    <a:pt x="3163" y="58"/>
                  </a:lnTo>
                  <a:lnTo>
                    <a:pt x="3336" y="96"/>
                  </a:lnTo>
                  <a:lnTo>
                    <a:pt x="3505" y="142"/>
                  </a:lnTo>
                  <a:lnTo>
                    <a:pt x="3671" y="198"/>
                  </a:lnTo>
                  <a:lnTo>
                    <a:pt x="3833" y="263"/>
                  </a:lnTo>
                  <a:lnTo>
                    <a:pt x="3992" y="335"/>
                  </a:lnTo>
                  <a:lnTo>
                    <a:pt x="4145" y="417"/>
                  </a:lnTo>
                  <a:lnTo>
                    <a:pt x="4294" y="507"/>
                  </a:lnTo>
                  <a:lnTo>
                    <a:pt x="4438" y="605"/>
                  </a:lnTo>
                  <a:lnTo>
                    <a:pt x="4575" y="710"/>
                  </a:lnTo>
                  <a:lnTo>
                    <a:pt x="4706" y="824"/>
                  </a:lnTo>
                  <a:lnTo>
                    <a:pt x="4831" y="944"/>
                  </a:lnTo>
                </a:path>
              </a:pathLst>
            </a:custGeom>
            <a:noFill/>
            <a:ln w="2844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3" name="Group 19"/>
          <p:cNvGrpSpPr>
            <a:grpSpLocks/>
          </p:cNvGrpSpPr>
          <p:nvPr/>
        </p:nvGrpSpPr>
        <p:grpSpPr bwMode="auto">
          <a:xfrm>
            <a:off x="5143500" y="1552575"/>
            <a:ext cx="569913" cy="454025"/>
            <a:chOff x="3240" y="978"/>
            <a:chExt cx="359" cy="286"/>
          </a:xfrm>
        </p:grpSpPr>
        <p:sp>
          <p:nvSpPr>
            <p:cNvPr id="13364" name="AutoShape 20"/>
            <p:cNvSpPr>
              <a:spLocks noChangeArrowheads="1"/>
            </p:cNvSpPr>
            <p:nvPr/>
          </p:nvSpPr>
          <p:spPr bwMode="auto">
            <a:xfrm>
              <a:off x="3240" y="978"/>
              <a:ext cx="359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5" name="Text Box 21"/>
            <p:cNvSpPr txBox="1">
              <a:spLocks noChangeArrowheads="1"/>
            </p:cNvSpPr>
            <p:nvPr/>
          </p:nvSpPr>
          <p:spPr bwMode="auto">
            <a:xfrm>
              <a:off x="3240" y="978"/>
              <a:ext cx="35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+1</a:t>
              </a:r>
            </a:p>
          </p:txBody>
        </p:sp>
      </p:grpSp>
      <p:sp>
        <p:nvSpPr>
          <p:cNvPr id="13324" name="AutoShape 23"/>
          <p:cNvSpPr>
            <a:spLocks noChangeArrowheads="1"/>
          </p:cNvSpPr>
          <p:nvPr/>
        </p:nvSpPr>
        <p:spPr bwMode="auto">
          <a:xfrm>
            <a:off x="7316788" y="142875"/>
            <a:ext cx="1673225" cy="363538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5" name="Group 25"/>
          <p:cNvGrpSpPr>
            <a:grpSpLocks/>
          </p:cNvGrpSpPr>
          <p:nvPr/>
        </p:nvGrpSpPr>
        <p:grpSpPr bwMode="auto">
          <a:xfrm>
            <a:off x="179388" y="115888"/>
            <a:ext cx="4529137" cy="515937"/>
            <a:chOff x="113" y="73"/>
            <a:chExt cx="2853" cy="325"/>
          </a:xfrm>
        </p:grpSpPr>
        <p:sp>
          <p:nvSpPr>
            <p:cNvPr id="13362" name="AutoShape 26"/>
            <p:cNvSpPr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3" name="Text Box 27"/>
            <p:cNvSpPr txBox="1"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  <p:grpSp>
        <p:nvGrpSpPr>
          <p:cNvPr id="13326" name="Group 28"/>
          <p:cNvGrpSpPr>
            <a:grpSpLocks/>
          </p:cNvGrpSpPr>
          <p:nvPr/>
        </p:nvGrpSpPr>
        <p:grpSpPr bwMode="auto">
          <a:xfrm>
            <a:off x="769938" y="5661025"/>
            <a:ext cx="377825" cy="515938"/>
            <a:chOff x="485" y="3566"/>
            <a:chExt cx="238" cy="325"/>
          </a:xfrm>
        </p:grpSpPr>
        <p:sp>
          <p:nvSpPr>
            <p:cNvPr id="13360" name="AutoShape 29"/>
            <p:cNvSpPr>
              <a:spLocks noChangeArrowheads="1"/>
            </p:cNvSpPr>
            <p:nvPr/>
          </p:nvSpPr>
          <p:spPr bwMode="auto">
            <a:xfrm>
              <a:off x="485" y="356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1" name="Text Box 30"/>
            <p:cNvSpPr txBox="1">
              <a:spLocks noChangeArrowheads="1"/>
            </p:cNvSpPr>
            <p:nvPr/>
          </p:nvSpPr>
          <p:spPr bwMode="auto">
            <a:xfrm>
              <a:off x="485" y="356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3327" name="Group 31"/>
          <p:cNvGrpSpPr>
            <a:grpSpLocks/>
          </p:cNvGrpSpPr>
          <p:nvPr/>
        </p:nvGrpSpPr>
        <p:grpSpPr bwMode="auto">
          <a:xfrm>
            <a:off x="1490663" y="5661025"/>
            <a:ext cx="377825" cy="515938"/>
            <a:chOff x="939" y="3566"/>
            <a:chExt cx="238" cy="325"/>
          </a:xfrm>
        </p:grpSpPr>
        <p:sp>
          <p:nvSpPr>
            <p:cNvPr id="13358" name="AutoShape 32"/>
            <p:cNvSpPr>
              <a:spLocks noChangeArrowheads="1"/>
            </p:cNvSpPr>
            <p:nvPr/>
          </p:nvSpPr>
          <p:spPr bwMode="auto">
            <a:xfrm>
              <a:off x="939" y="356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Text Box 33"/>
            <p:cNvSpPr txBox="1">
              <a:spLocks noChangeArrowheads="1"/>
            </p:cNvSpPr>
            <p:nvPr/>
          </p:nvSpPr>
          <p:spPr bwMode="auto">
            <a:xfrm>
              <a:off x="939" y="356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3328" name="Group 34"/>
          <p:cNvGrpSpPr>
            <a:grpSpLocks/>
          </p:cNvGrpSpPr>
          <p:nvPr/>
        </p:nvGrpSpPr>
        <p:grpSpPr bwMode="auto">
          <a:xfrm>
            <a:off x="2211388" y="5661025"/>
            <a:ext cx="377825" cy="515938"/>
            <a:chOff x="1393" y="3566"/>
            <a:chExt cx="238" cy="325"/>
          </a:xfrm>
        </p:grpSpPr>
        <p:sp>
          <p:nvSpPr>
            <p:cNvPr id="13356" name="AutoShape 35"/>
            <p:cNvSpPr>
              <a:spLocks noChangeArrowheads="1"/>
            </p:cNvSpPr>
            <p:nvPr/>
          </p:nvSpPr>
          <p:spPr bwMode="auto">
            <a:xfrm>
              <a:off x="1393" y="356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7" name="Text Box 36"/>
            <p:cNvSpPr txBox="1">
              <a:spLocks noChangeArrowheads="1"/>
            </p:cNvSpPr>
            <p:nvPr/>
          </p:nvSpPr>
          <p:spPr bwMode="auto">
            <a:xfrm>
              <a:off x="1393" y="356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13329" name="Group 37"/>
          <p:cNvGrpSpPr>
            <a:grpSpLocks/>
          </p:cNvGrpSpPr>
          <p:nvPr/>
        </p:nvGrpSpPr>
        <p:grpSpPr bwMode="auto">
          <a:xfrm>
            <a:off x="2820988" y="5661025"/>
            <a:ext cx="377825" cy="515938"/>
            <a:chOff x="1777" y="3566"/>
            <a:chExt cx="238" cy="325"/>
          </a:xfrm>
        </p:grpSpPr>
        <p:sp>
          <p:nvSpPr>
            <p:cNvPr id="13354" name="AutoShape 38"/>
            <p:cNvSpPr>
              <a:spLocks noChangeArrowheads="1"/>
            </p:cNvSpPr>
            <p:nvPr/>
          </p:nvSpPr>
          <p:spPr bwMode="auto">
            <a:xfrm>
              <a:off x="1777" y="356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5" name="Text Box 39"/>
            <p:cNvSpPr txBox="1">
              <a:spLocks noChangeArrowheads="1"/>
            </p:cNvSpPr>
            <p:nvPr/>
          </p:nvSpPr>
          <p:spPr bwMode="auto">
            <a:xfrm>
              <a:off x="1777" y="356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13330" name="Group 40"/>
          <p:cNvGrpSpPr>
            <a:grpSpLocks/>
          </p:cNvGrpSpPr>
          <p:nvPr/>
        </p:nvGrpSpPr>
        <p:grpSpPr bwMode="auto">
          <a:xfrm>
            <a:off x="3638550" y="5661025"/>
            <a:ext cx="385763" cy="515938"/>
            <a:chOff x="2292" y="3566"/>
            <a:chExt cx="243" cy="325"/>
          </a:xfrm>
        </p:grpSpPr>
        <p:sp>
          <p:nvSpPr>
            <p:cNvPr id="13352" name="AutoShape 41"/>
            <p:cNvSpPr>
              <a:spLocks noChangeArrowheads="1"/>
            </p:cNvSpPr>
            <p:nvPr/>
          </p:nvSpPr>
          <p:spPr bwMode="auto">
            <a:xfrm>
              <a:off x="2292" y="3566"/>
              <a:ext cx="243" cy="325"/>
            </a:xfrm>
            <a:prstGeom prst="roundRect">
              <a:avLst>
                <a:gd name="adj" fmla="val 40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3" name="Text Box 42"/>
            <p:cNvSpPr txBox="1">
              <a:spLocks noChangeArrowheads="1"/>
            </p:cNvSpPr>
            <p:nvPr/>
          </p:nvSpPr>
          <p:spPr bwMode="auto">
            <a:xfrm>
              <a:off x="2292" y="3566"/>
              <a:ext cx="24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+</a:t>
              </a:r>
            </a:p>
          </p:txBody>
        </p:sp>
      </p:grpSp>
      <p:grpSp>
        <p:nvGrpSpPr>
          <p:cNvPr id="13331" name="Group 43"/>
          <p:cNvGrpSpPr>
            <a:grpSpLocks/>
          </p:cNvGrpSpPr>
          <p:nvPr/>
        </p:nvGrpSpPr>
        <p:grpSpPr bwMode="auto">
          <a:xfrm>
            <a:off x="4703763" y="5661025"/>
            <a:ext cx="304800" cy="515938"/>
            <a:chOff x="2963" y="3566"/>
            <a:chExt cx="192" cy="325"/>
          </a:xfrm>
        </p:grpSpPr>
        <p:sp>
          <p:nvSpPr>
            <p:cNvPr id="13350" name="AutoShape 44"/>
            <p:cNvSpPr>
              <a:spLocks noChangeArrowheads="1"/>
            </p:cNvSpPr>
            <p:nvPr/>
          </p:nvSpPr>
          <p:spPr bwMode="auto">
            <a:xfrm>
              <a:off x="2963" y="3566"/>
              <a:ext cx="192" cy="325"/>
            </a:xfrm>
            <a:prstGeom prst="roundRect">
              <a:avLst>
                <a:gd name="adj" fmla="val 519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Text Box 45"/>
            <p:cNvSpPr txBox="1">
              <a:spLocks noChangeArrowheads="1"/>
            </p:cNvSpPr>
            <p:nvPr/>
          </p:nvSpPr>
          <p:spPr bwMode="auto">
            <a:xfrm>
              <a:off x="2963" y="3566"/>
              <a:ext cx="192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-</a:t>
              </a:r>
            </a:p>
          </p:txBody>
        </p:sp>
      </p:grpSp>
      <p:grpSp>
        <p:nvGrpSpPr>
          <p:cNvPr id="13332" name="Group 46"/>
          <p:cNvGrpSpPr>
            <a:grpSpLocks/>
          </p:cNvGrpSpPr>
          <p:nvPr/>
        </p:nvGrpSpPr>
        <p:grpSpPr bwMode="auto">
          <a:xfrm>
            <a:off x="642938" y="4148138"/>
            <a:ext cx="4090987" cy="933450"/>
            <a:chOff x="405" y="2613"/>
            <a:chExt cx="2577" cy="588"/>
          </a:xfrm>
        </p:grpSpPr>
        <p:sp>
          <p:nvSpPr>
            <p:cNvPr id="13349" name="AutoShape 47"/>
            <p:cNvSpPr>
              <a:spLocks noChangeArrowheads="1"/>
            </p:cNvSpPr>
            <p:nvPr/>
          </p:nvSpPr>
          <p:spPr bwMode="auto">
            <a:xfrm>
              <a:off x="405" y="2613"/>
              <a:ext cx="2577" cy="588"/>
            </a:xfrm>
            <a:prstGeom prst="roundRect">
              <a:avLst>
                <a:gd name="adj" fmla="val 167"/>
              </a:avLst>
            </a:prstGeom>
            <a:noFill/>
            <a:ln w="1152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3" name="Group 48"/>
          <p:cNvGrpSpPr>
            <a:grpSpLocks/>
          </p:cNvGrpSpPr>
          <p:nvPr/>
        </p:nvGrpSpPr>
        <p:grpSpPr bwMode="auto">
          <a:xfrm>
            <a:off x="5280025" y="5661025"/>
            <a:ext cx="385763" cy="515938"/>
            <a:chOff x="3326" y="3566"/>
            <a:chExt cx="243" cy="325"/>
          </a:xfrm>
        </p:grpSpPr>
        <p:sp>
          <p:nvSpPr>
            <p:cNvPr id="13347" name="AutoShape 49"/>
            <p:cNvSpPr>
              <a:spLocks noChangeArrowheads="1"/>
            </p:cNvSpPr>
            <p:nvPr/>
          </p:nvSpPr>
          <p:spPr bwMode="auto">
            <a:xfrm>
              <a:off x="3326" y="3566"/>
              <a:ext cx="243" cy="325"/>
            </a:xfrm>
            <a:prstGeom prst="roundRect">
              <a:avLst>
                <a:gd name="adj" fmla="val 40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Text Box 50"/>
            <p:cNvSpPr txBox="1">
              <a:spLocks noChangeArrowheads="1"/>
            </p:cNvSpPr>
            <p:nvPr/>
          </p:nvSpPr>
          <p:spPr bwMode="auto">
            <a:xfrm>
              <a:off x="3326" y="3566"/>
              <a:ext cx="24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=</a:t>
              </a:r>
            </a:p>
          </p:txBody>
        </p:sp>
      </p:grpSp>
      <p:sp>
        <p:nvSpPr>
          <p:cNvPr id="13334" name="Line 51"/>
          <p:cNvSpPr>
            <a:spLocks noChangeShapeType="1"/>
          </p:cNvSpPr>
          <p:nvPr/>
        </p:nvSpPr>
        <p:spPr bwMode="auto">
          <a:xfrm flipH="1">
            <a:off x="6316663" y="2681288"/>
            <a:ext cx="4762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52"/>
          <p:cNvSpPr>
            <a:spLocks noChangeShapeType="1"/>
          </p:cNvSpPr>
          <p:nvPr/>
        </p:nvSpPr>
        <p:spPr bwMode="auto">
          <a:xfrm>
            <a:off x="4630738" y="2708275"/>
            <a:ext cx="1587" cy="357188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36" name="Group 53"/>
          <p:cNvGrpSpPr>
            <a:grpSpLocks/>
          </p:cNvGrpSpPr>
          <p:nvPr/>
        </p:nvGrpSpPr>
        <p:grpSpPr bwMode="auto">
          <a:xfrm>
            <a:off x="4572000" y="2805113"/>
            <a:ext cx="104775" cy="104775"/>
            <a:chOff x="2880" y="1767"/>
            <a:chExt cx="66" cy="66"/>
          </a:xfrm>
        </p:grpSpPr>
        <p:sp>
          <p:nvSpPr>
            <p:cNvPr id="13346" name="Freeform 54"/>
            <p:cNvSpPr>
              <a:spLocks noChangeArrowheads="1"/>
            </p:cNvSpPr>
            <p:nvPr/>
          </p:nvSpPr>
          <p:spPr bwMode="auto">
            <a:xfrm>
              <a:off x="2880" y="1767"/>
              <a:ext cx="67" cy="67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98"/>
                <a:gd name="T17" fmla="*/ 298 w 29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98">
                  <a:moveTo>
                    <a:pt x="148" y="0"/>
                  </a:moveTo>
                  <a:cubicBezTo>
                    <a:pt x="232" y="0"/>
                    <a:pt x="297" y="64"/>
                    <a:pt x="297" y="148"/>
                  </a:cubicBezTo>
                  <a:cubicBezTo>
                    <a:pt x="297" y="232"/>
                    <a:pt x="232" y="297"/>
                    <a:pt x="148" y="297"/>
                  </a:cubicBezTo>
                  <a:cubicBezTo>
                    <a:pt x="64" y="297"/>
                    <a:pt x="0" y="232"/>
                    <a:pt x="0" y="148"/>
                  </a:cubicBezTo>
                  <a:cubicBezTo>
                    <a:pt x="0" y="64"/>
                    <a:pt x="64" y="0"/>
                    <a:pt x="148" y="0"/>
                  </a:cubicBezTo>
                </a:path>
              </a:pathLst>
            </a:custGeom>
            <a:solidFill>
              <a:srgbClr val="FF0000"/>
            </a:solidFill>
            <a:ln w="1908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7" name="Group 55"/>
          <p:cNvGrpSpPr>
            <a:grpSpLocks/>
          </p:cNvGrpSpPr>
          <p:nvPr/>
        </p:nvGrpSpPr>
        <p:grpSpPr bwMode="auto">
          <a:xfrm>
            <a:off x="6264275" y="2805113"/>
            <a:ext cx="104775" cy="104775"/>
            <a:chOff x="3946" y="1767"/>
            <a:chExt cx="66" cy="66"/>
          </a:xfrm>
        </p:grpSpPr>
        <p:sp>
          <p:nvSpPr>
            <p:cNvPr id="13345" name="Freeform 56"/>
            <p:cNvSpPr>
              <a:spLocks noChangeArrowheads="1"/>
            </p:cNvSpPr>
            <p:nvPr/>
          </p:nvSpPr>
          <p:spPr bwMode="auto">
            <a:xfrm>
              <a:off x="3946" y="1767"/>
              <a:ext cx="67" cy="67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98"/>
                <a:gd name="T17" fmla="*/ 298 w 29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98">
                  <a:moveTo>
                    <a:pt x="148" y="0"/>
                  </a:moveTo>
                  <a:cubicBezTo>
                    <a:pt x="232" y="0"/>
                    <a:pt x="297" y="64"/>
                    <a:pt x="297" y="148"/>
                  </a:cubicBezTo>
                  <a:cubicBezTo>
                    <a:pt x="297" y="232"/>
                    <a:pt x="232" y="297"/>
                    <a:pt x="148" y="297"/>
                  </a:cubicBezTo>
                  <a:cubicBezTo>
                    <a:pt x="64" y="297"/>
                    <a:pt x="0" y="232"/>
                    <a:pt x="0" y="148"/>
                  </a:cubicBezTo>
                  <a:cubicBezTo>
                    <a:pt x="0" y="64"/>
                    <a:pt x="64" y="0"/>
                    <a:pt x="148" y="0"/>
                  </a:cubicBezTo>
                </a:path>
              </a:pathLst>
            </a:custGeom>
            <a:solidFill>
              <a:srgbClr val="FF0000"/>
            </a:solidFill>
            <a:ln w="1908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8" name="Group 57"/>
          <p:cNvGrpSpPr>
            <a:grpSpLocks/>
          </p:cNvGrpSpPr>
          <p:nvPr/>
        </p:nvGrpSpPr>
        <p:grpSpPr bwMode="auto">
          <a:xfrm>
            <a:off x="173038" y="639763"/>
            <a:ext cx="8716962" cy="820737"/>
            <a:chOff x="109" y="403"/>
            <a:chExt cx="5491" cy="517"/>
          </a:xfrm>
        </p:grpSpPr>
        <p:sp>
          <p:nvSpPr>
            <p:cNvPr id="13343" name="AutoShape 58"/>
            <p:cNvSpPr>
              <a:spLocks noChangeArrowheads="1"/>
            </p:cNvSpPr>
            <p:nvPr/>
          </p:nvSpPr>
          <p:spPr bwMode="auto">
            <a:xfrm>
              <a:off x="109" y="403"/>
              <a:ext cx="5491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Text Box 59"/>
            <p:cNvSpPr txBox="1">
              <a:spLocks noChangeArrowheads="1"/>
            </p:cNvSpPr>
            <p:nvPr/>
          </p:nvSpPr>
          <p:spPr bwMode="auto">
            <a:xfrm>
              <a:off x="109" y="403"/>
              <a:ext cx="5491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5.</a:t>
              </a:r>
              <a:r>
                <a:rPr lang="ru-RU" sz="2400">
                  <a:solidFill>
                    <a:srgbClr val="002060"/>
                  </a:solidFill>
                </a:rPr>
                <a:t>  </a:t>
              </a:r>
              <a:r>
                <a:rPr lang="ru-RU" sz="2400">
                  <a:solidFill>
                    <a:srgbClr val="FFFF00"/>
                  </a:solidFill>
                </a:rPr>
                <a:t>Выполни вместе с Катей, Петей, Леной и Вовой сложение и вычитание. Какие равенства у них получились?</a:t>
              </a:r>
            </a:p>
          </p:txBody>
        </p:sp>
      </p:grpSp>
      <p:grpSp>
        <p:nvGrpSpPr>
          <p:cNvPr id="13339" name="Group 60"/>
          <p:cNvGrpSpPr>
            <a:grpSpLocks/>
          </p:cNvGrpSpPr>
          <p:nvPr/>
        </p:nvGrpSpPr>
        <p:grpSpPr bwMode="auto">
          <a:xfrm>
            <a:off x="6265863" y="2038350"/>
            <a:ext cx="2625725" cy="454025"/>
            <a:chOff x="3947" y="1284"/>
            <a:chExt cx="1654" cy="286"/>
          </a:xfrm>
        </p:grpSpPr>
        <p:sp>
          <p:nvSpPr>
            <p:cNvPr id="13341" name="AutoShape 61"/>
            <p:cNvSpPr>
              <a:spLocks noChangeArrowheads="1"/>
            </p:cNvSpPr>
            <p:nvPr/>
          </p:nvSpPr>
          <p:spPr bwMode="auto">
            <a:xfrm>
              <a:off x="3947" y="1284"/>
              <a:ext cx="1654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Text Box 62"/>
            <p:cNvSpPr txBox="1">
              <a:spLocks noChangeArrowheads="1"/>
            </p:cNvSpPr>
            <p:nvPr/>
          </p:nvSpPr>
          <p:spPr bwMode="auto">
            <a:xfrm>
              <a:off x="3947" y="1284"/>
              <a:ext cx="165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400">
                  <a:solidFill>
                    <a:srgbClr val="FF0000"/>
                  </a:solidFill>
                </a:rPr>
                <a:t>Вправо  - плюс</a:t>
              </a:r>
            </a:p>
          </p:txBody>
        </p:sp>
      </p:grpSp>
      <p:sp>
        <p:nvSpPr>
          <p:cNvPr id="13340" name="AutoShape 64"/>
          <p:cNvSpPr>
            <a:spLocks noChangeArrowheads="1"/>
          </p:cNvSpPr>
          <p:nvPr/>
        </p:nvSpPr>
        <p:spPr bwMode="auto">
          <a:xfrm>
            <a:off x="5892800" y="4429125"/>
            <a:ext cx="3248025" cy="1735138"/>
          </a:xfrm>
          <a:prstGeom prst="roundRect">
            <a:avLst>
              <a:gd name="adj" fmla="val 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>
            <a:spLocks noChangeShapeType="1"/>
          </p:cNvSpPr>
          <p:nvPr/>
        </p:nvSpPr>
        <p:spPr bwMode="auto">
          <a:xfrm flipH="1">
            <a:off x="4732338" y="2722563"/>
            <a:ext cx="4762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3144838" y="2751138"/>
            <a:ext cx="1587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642938" y="2919413"/>
            <a:ext cx="8143875" cy="15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452563" y="2776538"/>
            <a:ext cx="1587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H="1">
            <a:off x="6283325" y="2776538"/>
            <a:ext cx="4763" cy="357187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flipH="1">
            <a:off x="7854950" y="2778125"/>
            <a:ext cx="4763" cy="285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344" name="Group 7"/>
          <p:cNvGrpSpPr>
            <a:grpSpLocks/>
          </p:cNvGrpSpPr>
          <p:nvPr/>
        </p:nvGrpSpPr>
        <p:grpSpPr bwMode="auto">
          <a:xfrm>
            <a:off x="1214438" y="3406775"/>
            <a:ext cx="355600" cy="454025"/>
            <a:chOff x="765" y="2146"/>
            <a:chExt cx="224" cy="286"/>
          </a:xfrm>
        </p:grpSpPr>
        <p:sp>
          <p:nvSpPr>
            <p:cNvPr id="14400" name="AutoShape 8"/>
            <p:cNvSpPr>
              <a:spLocks noChangeArrowheads="1"/>
            </p:cNvSpPr>
            <p:nvPr/>
          </p:nvSpPr>
          <p:spPr bwMode="auto">
            <a:xfrm>
              <a:off x="765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1" name="Text Box 9"/>
            <p:cNvSpPr txBox="1">
              <a:spLocks noChangeArrowheads="1"/>
            </p:cNvSpPr>
            <p:nvPr/>
          </p:nvSpPr>
          <p:spPr bwMode="auto">
            <a:xfrm>
              <a:off x="765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4345" name="Group 10"/>
          <p:cNvGrpSpPr>
            <a:grpSpLocks/>
          </p:cNvGrpSpPr>
          <p:nvPr/>
        </p:nvGrpSpPr>
        <p:grpSpPr bwMode="auto">
          <a:xfrm>
            <a:off x="4679950" y="3382963"/>
            <a:ext cx="427038" cy="454025"/>
            <a:chOff x="2948" y="2131"/>
            <a:chExt cx="269" cy="286"/>
          </a:xfrm>
        </p:grpSpPr>
        <p:sp>
          <p:nvSpPr>
            <p:cNvPr id="14398" name="AutoShape 11"/>
            <p:cNvSpPr>
              <a:spLocks noChangeArrowheads="1"/>
            </p:cNvSpPr>
            <p:nvPr/>
          </p:nvSpPr>
          <p:spPr bwMode="auto">
            <a:xfrm>
              <a:off x="2948" y="2131"/>
              <a:ext cx="269" cy="286"/>
            </a:xfrm>
            <a:prstGeom prst="roundRect">
              <a:avLst>
                <a:gd name="adj" fmla="val 37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9" name="Text Box 12"/>
            <p:cNvSpPr txBox="1">
              <a:spLocks noChangeArrowheads="1"/>
            </p:cNvSpPr>
            <p:nvPr/>
          </p:nvSpPr>
          <p:spPr bwMode="auto">
            <a:xfrm>
              <a:off x="2948" y="2131"/>
              <a:ext cx="26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4346" name="Group 13"/>
          <p:cNvGrpSpPr>
            <a:grpSpLocks/>
          </p:cNvGrpSpPr>
          <p:nvPr/>
        </p:nvGrpSpPr>
        <p:grpSpPr bwMode="auto">
          <a:xfrm>
            <a:off x="2928938" y="3406775"/>
            <a:ext cx="355600" cy="454025"/>
            <a:chOff x="1845" y="2146"/>
            <a:chExt cx="224" cy="286"/>
          </a:xfrm>
        </p:grpSpPr>
        <p:sp>
          <p:nvSpPr>
            <p:cNvPr id="14396" name="AutoShape 14"/>
            <p:cNvSpPr>
              <a:spLocks noChangeArrowheads="1"/>
            </p:cNvSpPr>
            <p:nvPr/>
          </p:nvSpPr>
          <p:spPr bwMode="auto">
            <a:xfrm>
              <a:off x="1845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7" name="Text Box 15"/>
            <p:cNvSpPr txBox="1">
              <a:spLocks noChangeArrowheads="1"/>
            </p:cNvSpPr>
            <p:nvPr/>
          </p:nvSpPr>
          <p:spPr bwMode="auto">
            <a:xfrm>
              <a:off x="1845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4347" name="Group 16"/>
          <p:cNvGrpSpPr>
            <a:grpSpLocks/>
          </p:cNvGrpSpPr>
          <p:nvPr/>
        </p:nvGrpSpPr>
        <p:grpSpPr bwMode="auto">
          <a:xfrm>
            <a:off x="6143625" y="3406775"/>
            <a:ext cx="355600" cy="454025"/>
            <a:chOff x="3870" y="2146"/>
            <a:chExt cx="224" cy="286"/>
          </a:xfrm>
        </p:grpSpPr>
        <p:sp>
          <p:nvSpPr>
            <p:cNvPr id="14394" name="AutoShape 17"/>
            <p:cNvSpPr>
              <a:spLocks noChangeArrowheads="1"/>
            </p:cNvSpPr>
            <p:nvPr/>
          </p:nvSpPr>
          <p:spPr bwMode="auto">
            <a:xfrm>
              <a:off x="3870" y="2146"/>
              <a:ext cx="224" cy="286"/>
            </a:xfrm>
            <a:prstGeom prst="roundRect">
              <a:avLst>
                <a:gd name="adj" fmla="val 44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5" name="Text Box 18"/>
            <p:cNvSpPr txBox="1">
              <a:spLocks noChangeArrowheads="1"/>
            </p:cNvSpPr>
            <p:nvPr/>
          </p:nvSpPr>
          <p:spPr bwMode="auto">
            <a:xfrm>
              <a:off x="3870" y="2146"/>
              <a:ext cx="22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4348" name="Group 19"/>
          <p:cNvGrpSpPr>
            <a:grpSpLocks/>
          </p:cNvGrpSpPr>
          <p:nvPr/>
        </p:nvGrpSpPr>
        <p:grpSpPr bwMode="auto">
          <a:xfrm>
            <a:off x="3133725" y="2703513"/>
            <a:ext cx="427038" cy="1733550"/>
            <a:chOff x="1974" y="1703"/>
            <a:chExt cx="269" cy="1092"/>
          </a:xfrm>
        </p:grpSpPr>
        <p:sp>
          <p:nvSpPr>
            <p:cNvPr id="14393" name="Freeform 20"/>
            <p:cNvSpPr>
              <a:spLocks/>
            </p:cNvSpPr>
            <p:nvPr/>
          </p:nvSpPr>
          <p:spPr bwMode="auto">
            <a:xfrm>
              <a:off x="1974" y="1703"/>
              <a:ext cx="269" cy="1092"/>
            </a:xfrm>
            <a:custGeom>
              <a:avLst/>
              <a:gdLst>
                <a:gd name="T0" fmla="*/ 0 w 1190"/>
                <a:gd name="T1" fmla="*/ 0 h 4820"/>
                <a:gd name="T2" fmla="*/ 0 w 1190"/>
                <a:gd name="T3" fmla="*/ 0 h 4820"/>
                <a:gd name="T4" fmla="*/ 0 w 1190"/>
                <a:gd name="T5" fmla="*/ 0 h 4820"/>
                <a:gd name="T6" fmla="*/ 0 w 1190"/>
                <a:gd name="T7" fmla="*/ 0 h 4820"/>
                <a:gd name="T8" fmla="*/ 0 w 1190"/>
                <a:gd name="T9" fmla="*/ 0 h 4820"/>
                <a:gd name="T10" fmla="*/ 0 w 1190"/>
                <a:gd name="T11" fmla="*/ 0 h 4820"/>
                <a:gd name="T12" fmla="*/ 0 w 1190"/>
                <a:gd name="T13" fmla="*/ 0 h 4820"/>
                <a:gd name="T14" fmla="*/ 0 w 1190"/>
                <a:gd name="T15" fmla="*/ 1 h 4820"/>
                <a:gd name="T16" fmla="*/ 0 w 1190"/>
                <a:gd name="T17" fmla="*/ 1 h 4820"/>
                <a:gd name="T18" fmla="*/ 0 w 1190"/>
                <a:gd name="T19" fmla="*/ 1 h 4820"/>
                <a:gd name="T20" fmla="*/ 1 w 1190"/>
                <a:gd name="T21" fmla="*/ 1 h 4820"/>
                <a:gd name="T22" fmla="*/ 1 w 1190"/>
                <a:gd name="T23" fmla="*/ 1 h 4820"/>
                <a:gd name="T24" fmla="*/ 1 w 1190"/>
                <a:gd name="T25" fmla="*/ 1 h 4820"/>
                <a:gd name="T26" fmla="*/ 1 w 1190"/>
                <a:gd name="T27" fmla="*/ 1 h 4820"/>
                <a:gd name="T28" fmla="*/ 1 w 1190"/>
                <a:gd name="T29" fmla="*/ 1 h 4820"/>
                <a:gd name="T30" fmla="*/ 1 w 1190"/>
                <a:gd name="T31" fmla="*/ 1 h 4820"/>
                <a:gd name="T32" fmla="*/ 1 w 1190"/>
                <a:gd name="T33" fmla="*/ 2 h 4820"/>
                <a:gd name="T34" fmla="*/ 1 w 1190"/>
                <a:gd name="T35" fmla="*/ 2 h 4820"/>
                <a:gd name="T36" fmla="*/ 1 w 1190"/>
                <a:gd name="T37" fmla="*/ 2 h 4820"/>
                <a:gd name="T38" fmla="*/ 1 w 1190"/>
                <a:gd name="T39" fmla="*/ 2 h 4820"/>
                <a:gd name="T40" fmla="*/ 1 w 1190"/>
                <a:gd name="T41" fmla="*/ 2 h 4820"/>
                <a:gd name="T42" fmla="*/ 1 w 1190"/>
                <a:gd name="T43" fmla="*/ 2 h 4820"/>
                <a:gd name="T44" fmla="*/ 1 w 1190"/>
                <a:gd name="T45" fmla="*/ 2 h 4820"/>
                <a:gd name="T46" fmla="*/ 0 w 1190"/>
                <a:gd name="T47" fmla="*/ 2 h 4820"/>
                <a:gd name="T48" fmla="*/ 0 w 1190"/>
                <a:gd name="T49" fmla="*/ 2 h 4820"/>
                <a:gd name="T50" fmla="*/ 0 w 1190"/>
                <a:gd name="T51" fmla="*/ 2 h 4820"/>
                <a:gd name="T52" fmla="*/ 0 w 1190"/>
                <a:gd name="T53" fmla="*/ 2 h 4820"/>
                <a:gd name="T54" fmla="*/ 0 w 1190"/>
                <a:gd name="T55" fmla="*/ 3 h 4820"/>
                <a:gd name="T56" fmla="*/ 0 w 1190"/>
                <a:gd name="T57" fmla="*/ 3 h 4820"/>
                <a:gd name="T58" fmla="*/ 0 w 1190"/>
                <a:gd name="T59" fmla="*/ 3 h 4820"/>
                <a:gd name="T60" fmla="*/ 0 w 1190"/>
                <a:gd name="T61" fmla="*/ 3 h 48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90"/>
                <a:gd name="T94" fmla="*/ 0 h 4820"/>
                <a:gd name="T95" fmla="*/ 1190 w 1190"/>
                <a:gd name="T96" fmla="*/ 4820 h 48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90" h="4820">
                  <a:moveTo>
                    <a:pt x="0" y="0"/>
                  </a:moveTo>
                  <a:lnTo>
                    <a:pt x="132" y="128"/>
                  </a:lnTo>
                  <a:lnTo>
                    <a:pt x="259" y="262"/>
                  </a:lnTo>
                  <a:lnTo>
                    <a:pt x="378" y="402"/>
                  </a:lnTo>
                  <a:lnTo>
                    <a:pt x="491" y="548"/>
                  </a:lnTo>
                  <a:lnTo>
                    <a:pt x="595" y="700"/>
                  </a:lnTo>
                  <a:lnTo>
                    <a:pt x="693" y="856"/>
                  </a:lnTo>
                  <a:lnTo>
                    <a:pt x="781" y="1016"/>
                  </a:lnTo>
                  <a:lnTo>
                    <a:pt x="862" y="1180"/>
                  </a:lnTo>
                  <a:lnTo>
                    <a:pt x="935" y="1347"/>
                  </a:lnTo>
                  <a:lnTo>
                    <a:pt x="998" y="1518"/>
                  </a:lnTo>
                  <a:lnTo>
                    <a:pt x="1052" y="1691"/>
                  </a:lnTo>
                  <a:lnTo>
                    <a:pt x="1098" y="1866"/>
                  </a:lnTo>
                  <a:lnTo>
                    <a:pt x="1135" y="2043"/>
                  </a:lnTo>
                  <a:lnTo>
                    <a:pt x="1162" y="2220"/>
                  </a:lnTo>
                  <a:lnTo>
                    <a:pt x="1180" y="2399"/>
                  </a:lnTo>
                  <a:lnTo>
                    <a:pt x="1189" y="2577"/>
                  </a:lnTo>
                  <a:lnTo>
                    <a:pt x="1188" y="2755"/>
                  </a:lnTo>
                  <a:lnTo>
                    <a:pt x="1178" y="2932"/>
                  </a:lnTo>
                  <a:lnTo>
                    <a:pt x="1158" y="3108"/>
                  </a:lnTo>
                  <a:lnTo>
                    <a:pt x="1129" y="3282"/>
                  </a:lnTo>
                  <a:lnTo>
                    <a:pt x="1091" y="3454"/>
                  </a:lnTo>
                  <a:lnTo>
                    <a:pt x="1044" y="3622"/>
                  </a:lnTo>
                  <a:lnTo>
                    <a:pt x="988" y="3788"/>
                  </a:lnTo>
                  <a:lnTo>
                    <a:pt x="923" y="3950"/>
                  </a:lnTo>
                  <a:lnTo>
                    <a:pt x="849" y="4107"/>
                  </a:lnTo>
                  <a:lnTo>
                    <a:pt x="767" y="4260"/>
                  </a:lnTo>
                  <a:lnTo>
                    <a:pt x="676" y="4409"/>
                  </a:lnTo>
                  <a:lnTo>
                    <a:pt x="578" y="4551"/>
                  </a:lnTo>
                  <a:lnTo>
                    <a:pt x="472" y="4688"/>
                  </a:lnTo>
                  <a:lnTo>
                    <a:pt x="358" y="4819"/>
                  </a:lnTo>
                </a:path>
              </a:pathLst>
            </a:custGeom>
            <a:noFill/>
            <a:ln w="28440">
              <a:solidFill>
                <a:srgbClr val="7030A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9" name="Group 21"/>
          <p:cNvGrpSpPr>
            <a:grpSpLocks/>
          </p:cNvGrpSpPr>
          <p:nvPr/>
        </p:nvGrpSpPr>
        <p:grpSpPr bwMode="auto">
          <a:xfrm>
            <a:off x="1384300" y="2847975"/>
            <a:ext cx="104775" cy="104775"/>
            <a:chOff x="872" y="1794"/>
            <a:chExt cx="66" cy="66"/>
          </a:xfrm>
        </p:grpSpPr>
        <p:sp>
          <p:nvSpPr>
            <p:cNvPr id="14392" name="Freeform 22"/>
            <p:cNvSpPr>
              <a:spLocks noChangeArrowheads="1"/>
            </p:cNvSpPr>
            <p:nvPr/>
          </p:nvSpPr>
          <p:spPr bwMode="auto">
            <a:xfrm>
              <a:off x="872" y="1794"/>
              <a:ext cx="67" cy="67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98"/>
                <a:gd name="T17" fmla="*/ 298 w 29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98">
                  <a:moveTo>
                    <a:pt x="148" y="0"/>
                  </a:moveTo>
                  <a:cubicBezTo>
                    <a:pt x="232" y="0"/>
                    <a:pt x="297" y="64"/>
                    <a:pt x="297" y="148"/>
                  </a:cubicBezTo>
                  <a:cubicBezTo>
                    <a:pt x="297" y="232"/>
                    <a:pt x="232" y="297"/>
                    <a:pt x="148" y="297"/>
                  </a:cubicBezTo>
                  <a:cubicBezTo>
                    <a:pt x="64" y="297"/>
                    <a:pt x="0" y="232"/>
                    <a:pt x="0" y="148"/>
                  </a:cubicBezTo>
                  <a:cubicBezTo>
                    <a:pt x="0" y="64"/>
                    <a:pt x="64" y="0"/>
                    <a:pt x="148" y="0"/>
                  </a:cubicBezTo>
                </a:path>
              </a:pathLst>
            </a:custGeom>
            <a:solidFill>
              <a:srgbClr val="FF0000"/>
            </a:solidFill>
            <a:ln w="1908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50" name="Group 23"/>
          <p:cNvGrpSpPr>
            <a:grpSpLocks/>
          </p:cNvGrpSpPr>
          <p:nvPr/>
        </p:nvGrpSpPr>
        <p:grpSpPr bwMode="auto">
          <a:xfrm>
            <a:off x="2039938" y="1771650"/>
            <a:ext cx="569912" cy="454025"/>
            <a:chOff x="1285" y="1116"/>
            <a:chExt cx="359" cy="286"/>
          </a:xfrm>
        </p:grpSpPr>
        <p:sp>
          <p:nvSpPr>
            <p:cNvPr id="14390" name="AutoShape 24"/>
            <p:cNvSpPr>
              <a:spLocks noChangeArrowheads="1"/>
            </p:cNvSpPr>
            <p:nvPr/>
          </p:nvSpPr>
          <p:spPr bwMode="auto">
            <a:xfrm>
              <a:off x="1285" y="1116"/>
              <a:ext cx="359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1" name="Text Box 25"/>
            <p:cNvSpPr txBox="1">
              <a:spLocks noChangeArrowheads="1"/>
            </p:cNvSpPr>
            <p:nvPr/>
          </p:nvSpPr>
          <p:spPr bwMode="auto">
            <a:xfrm>
              <a:off x="1285" y="1116"/>
              <a:ext cx="35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400">
                  <a:solidFill>
                    <a:srgbClr val="FFFF00"/>
                  </a:solidFill>
                </a:rPr>
                <a:t>-</a:t>
              </a:r>
              <a:r>
                <a:rPr lang="ru-RU" sz="24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4351" name="Group 26"/>
          <p:cNvGrpSpPr>
            <a:grpSpLocks/>
          </p:cNvGrpSpPr>
          <p:nvPr/>
        </p:nvGrpSpPr>
        <p:grpSpPr bwMode="auto">
          <a:xfrm>
            <a:off x="3076575" y="2847975"/>
            <a:ext cx="104775" cy="104775"/>
            <a:chOff x="1938" y="1794"/>
            <a:chExt cx="66" cy="66"/>
          </a:xfrm>
        </p:grpSpPr>
        <p:sp>
          <p:nvSpPr>
            <p:cNvPr id="14389" name="Freeform 27"/>
            <p:cNvSpPr>
              <a:spLocks noChangeArrowheads="1"/>
            </p:cNvSpPr>
            <p:nvPr/>
          </p:nvSpPr>
          <p:spPr bwMode="auto">
            <a:xfrm>
              <a:off x="1938" y="1794"/>
              <a:ext cx="67" cy="67"/>
            </a:xfrm>
            <a:custGeom>
              <a:avLst/>
              <a:gdLst>
                <a:gd name="T0" fmla="*/ 0 w 298"/>
                <a:gd name="T1" fmla="*/ 0 h 298"/>
                <a:gd name="T2" fmla="*/ 0 w 298"/>
                <a:gd name="T3" fmla="*/ 0 h 298"/>
                <a:gd name="T4" fmla="*/ 0 w 298"/>
                <a:gd name="T5" fmla="*/ 0 h 298"/>
                <a:gd name="T6" fmla="*/ 0 w 298"/>
                <a:gd name="T7" fmla="*/ 0 h 298"/>
                <a:gd name="T8" fmla="*/ 0 w 298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298"/>
                <a:gd name="T17" fmla="*/ 298 w 298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298">
                  <a:moveTo>
                    <a:pt x="148" y="0"/>
                  </a:moveTo>
                  <a:cubicBezTo>
                    <a:pt x="232" y="0"/>
                    <a:pt x="297" y="64"/>
                    <a:pt x="297" y="148"/>
                  </a:cubicBezTo>
                  <a:cubicBezTo>
                    <a:pt x="297" y="232"/>
                    <a:pt x="232" y="297"/>
                    <a:pt x="148" y="297"/>
                  </a:cubicBezTo>
                  <a:cubicBezTo>
                    <a:pt x="64" y="297"/>
                    <a:pt x="0" y="232"/>
                    <a:pt x="0" y="148"/>
                  </a:cubicBezTo>
                  <a:cubicBezTo>
                    <a:pt x="0" y="64"/>
                    <a:pt x="64" y="0"/>
                    <a:pt x="148" y="0"/>
                  </a:cubicBezTo>
                </a:path>
              </a:pathLst>
            </a:custGeom>
            <a:solidFill>
              <a:srgbClr val="FF0000"/>
            </a:solidFill>
            <a:ln w="1908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52" name="Group 28"/>
          <p:cNvGrpSpPr>
            <a:grpSpLocks/>
          </p:cNvGrpSpPr>
          <p:nvPr/>
        </p:nvGrpSpPr>
        <p:grpSpPr bwMode="auto">
          <a:xfrm>
            <a:off x="5757863" y="2038350"/>
            <a:ext cx="2625725" cy="454025"/>
            <a:chOff x="3627" y="1284"/>
            <a:chExt cx="1654" cy="286"/>
          </a:xfrm>
        </p:grpSpPr>
        <p:sp>
          <p:nvSpPr>
            <p:cNvPr id="14387" name="AutoShape 29"/>
            <p:cNvSpPr>
              <a:spLocks noChangeArrowheads="1"/>
            </p:cNvSpPr>
            <p:nvPr/>
          </p:nvSpPr>
          <p:spPr bwMode="auto">
            <a:xfrm>
              <a:off x="3627" y="1284"/>
              <a:ext cx="1654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8" name="Text Box 30"/>
            <p:cNvSpPr txBox="1">
              <a:spLocks noChangeArrowheads="1"/>
            </p:cNvSpPr>
            <p:nvPr/>
          </p:nvSpPr>
          <p:spPr bwMode="auto">
            <a:xfrm>
              <a:off x="3627" y="1284"/>
              <a:ext cx="1654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400">
                  <a:solidFill>
                    <a:srgbClr val="FF0000"/>
                  </a:solidFill>
                </a:rPr>
                <a:t>Влево  - минус</a:t>
              </a:r>
            </a:p>
          </p:txBody>
        </p:sp>
      </p:grpSp>
      <p:sp>
        <p:nvSpPr>
          <p:cNvPr id="14353" name="AutoShape 32"/>
          <p:cNvSpPr>
            <a:spLocks noChangeArrowheads="1"/>
          </p:cNvSpPr>
          <p:nvPr/>
        </p:nvSpPr>
        <p:spPr bwMode="auto">
          <a:xfrm>
            <a:off x="7316788" y="142875"/>
            <a:ext cx="1673225" cy="363538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54" name="Group 34"/>
          <p:cNvGrpSpPr>
            <a:grpSpLocks/>
          </p:cNvGrpSpPr>
          <p:nvPr/>
        </p:nvGrpSpPr>
        <p:grpSpPr bwMode="auto">
          <a:xfrm>
            <a:off x="179388" y="115888"/>
            <a:ext cx="4529137" cy="515937"/>
            <a:chOff x="113" y="73"/>
            <a:chExt cx="2853" cy="325"/>
          </a:xfrm>
        </p:grpSpPr>
        <p:sp>
          <p:nvSpPr>
            <p:cNvPr id="14385" name="AutoShape 35"/>
            <p:cNvSpPr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6" name="Text Box 36"/>
            <p:cNvSpPr txBox="1"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  <p:grpSp>
        <p:nvGrpSpPr>
          <p:cNvPr id="14355" name="Group 37"/>
          <p:cNvGrpSpPr>
            <a:grpSpLocks/>
          </p:cNvGrpSpPr>
          <p:nvPr/>
        </p:nvGrpSpPr>
        <p:grpSpPr bwMode="auto">
          <a:xfrm>
            <a:off x="160338" y="639763"/>
            <a:ext cx="8716962" cy="820737"/>
            <a:chOff x="101" y="403"/>
            <a:chExt cx="5491" cy="517"/>
          </a:xfrm>
        </p:grpSpPr>
        <p:sp>
          <p:nvSpPr>
            <p:cNvPr id="14383" name="AutoShape 38"/>
            <p:cNvSpPr>
              <a:spLocks noChangeArrowheads="1"/>
            </p:cNvSpPr>
            <p:nvPr/>
          </p:nvSpPr>
          <p:spPr bwMode="auto">
            <a:xfrm>
              <a:off x="101" y="403"/>
              <a:ext cx="5491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4" name="Text Box 39"/>
            <p:cNvSpPr txBox="1">
              <a:spLocks noChangeArrowheads="1"/>
            </p:cNvSpPr>
            <p:nvPr/>
          </p:nvSpPr>
          <p:spPr bwMode="auto">
            <a:xfrm>
              <a:off x="101" y="403"/>
              <a:ext cx="5491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5.</a:t>
              </a:r>
              <a:r>
                <a:rPr lang="ru-RU" sz="2400">
                  <a:solidFill>
                    <a:srgbClr val="002060"/>
                  </a:solidFill>
                </a:rPr>
                <a:t>  </a:t>
              </a:r>
              <a:r>
                <a:rPr lang="ru-RU" sz="2400">
                  <a:solidFill>
                    <a:srgbClr val="FFFF00"/>
                  </a:solidFill>
                </a:rPr>
                <a:t>Выполни вместе с Катей, Петей, Леной и Вовой сложение и вычитание. Какие равенства у них получились?</a:t>
              </a:r>
            </a:p>
          </p:txBody>
        </p:sp>
      </p:grpSp>
      <p:sp>
        <p:nvSpPr>
          <p:cNvPr id="14356" name="AutoShape 41"/>
          <p:cNvSpPr>
            <a:spLocks noChangeArrowheads="1"/>
          </p:cNvSpPr>
          <p:nvPr/>
        </p:nvSpPr>
        <p:spPr bwMode="auto">
          <a:xfrm>
            <a:off x="5892800" y="4429125"/>
            <a:ext cx="3248025" cy="1735138"/>
          </a:xfrm>
          <a:prstGeom prst="roundRect">
            <a:avLst>
              <a:gd name="adj" fmla="val 8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57" name="Group 43"/>
          <p:cNvGrpSpPr>
            <a:grpSpLocks/>
          </p:cNvGrpSpPr>
          <p:nvPr/>
        </p:nvGrpSpPr>
        <p:grpSpPr bwMode="auto">
          <a:xfrm>
            <a:off x="769938" y="5645150"/>
            <a:ext cx="377825" cy="515938"/>
            <a:chOff x="485" y="3556"/>
            <a:chExt cx="238" cy="325"/>
          </a:xfrm>
        </p:grpSpPr>
        <p:sp>
          <p:nvSpPr>
            <p:cNvPr id="14381" name="AutoShape 44"/>
            <p:cNvSpPr>
              <a:spLocks noChangeArrowheads="1"/>
            </p:cNvSpPr>
            <p:nvPr/>
          </p:nvSpPr>
          <p:spPr bwMode="auto">
            <a:xfrm>
              <a:off x="485" y="355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2" name="Text Box 45"/>
            <p:cNvSpPr txBox="1">
              <a:spLocks noChangeArrowheads="1"/>
            </p:cNvSpPr>
            <p:nvPr/>
          </p:nvSpPr>
          <p:spPr bwMode="auto">
            <a:xfrm>
              <a:off x="485" y="355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4358" name="Group 46"/>
          <p:cNvGrpSpPr>
            <a:grpSpLocks/>
          </p:cNvGrpSpPr>
          <p:nvPr/>
        </p:nvGrpSpPr>
        <p:grpSpPr bwMode="auto">
          <a:xfrm>
            <a:off x="1490663" y="5645150"/>
            <a:ext cx="377825" cy="515938"/>
            <a:chOff x="939" y="3556"/>
            <a:chExt cx="238" cy="325"/>
          </a:xfrm>
        </p:grpSpPr>
        <p:sp>
          <p:nvSpPr>
            <p:cNvPr id="14379" name="AutoShape 47"/>
            <p:cNvSpPr>
              <a:spLocks noChangeArrowheads="1"/>
            </p:cNvSpPr>
            <p:nvPr/>
          </p:nvSpPr>
          <p:spPr bwMode="auto">
            <a:xfrm>
              <a:off x="939" y="355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0" name="Text Box 48"/>
            <p:cNvSpPr txBox="1">
              <a:spLocks noChangeArrowheads="1"/>
            </p:cNvSpPr>
            <p:nvPr/>
          </p:nvSpPr>
          <p:spPr bwMode="auto">
            <a:xfrm>
              <a:off x="939" y="355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4359" name="Group 49"/>
          <p:cNvGrpSpPr>
            <a:grpSpLocks/>
          </p:cNvGrpSpPr>
          <p:nvPr/>
        </p:nvGrpSpPr>
        <p:grpSpPr bwMode="auto">
          <a:xfrm>
            <a:off x="2211388" y="5645150"/>
            <a:ext cx="377825" cy="515938"/>
            <a:chOff x="1393" y="3556"/>
            <a:chExt cx="238" cy="325"/>
          </a:xfrm>
        </p:grpSpPr>
        <p:sp>
          <p:nvSpPr>
            <p:cNvPr id="14377" name="AutoShape 50"/>
            <p:cNvSpPr>
              <a:spLocks noChangeArrowheads="1"/>
            </p:cNvSpPr>
            <p:nvPr/>
          </p:nvSpPr>
          <p:spPr bwMode="auto">
            <a:xfrm>
              <a:off x="1393" y="355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8" name="Text Box 51"/>
            <p:cNvSpPr txBox="1">
              <a:spLocks noChangeArrowheads="1"/>
            </p:cNvSpPr>
            <p:nvPr/>
          </p:nvSpPr>
          <p:spPr bwMode="auto">
            <a:xfrm>
              <a:off x="1393" y="355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14360" name="Group 52"/>
          <p:cNvGrpSpPr>
            <a:grpSpLocks/>
          </p:cNvGrpSpPr>
          <p:nvPr/>
        </p:nvGrpSpPr>
        <p:grpSpPr bwMode="auto">
          <a:xfrm>
            <a:off x="2820988" y="5661025"/>
            <a:ext cx="377825" cy="515938"/>
            <a:chOff x="1777" y="3566"/>
            <a:chExt cx="238" cy="325"/>
          </a:xfrm>
        </p:grpSpPr>
        <p:sp>
          <p:nvSpPr>
            <p:cNvPr id="14375" name="AutoShape 53"/>
            <p:cNvSpPr>
              <a:spLocks noChangeArrowheads="1"/>
            </p:cNvSpPr>
            <p:nvPr/>
          </p:nvSpPr>
          <p:spPr bwMode="auto">
            <a:xfrm>
              <a:off x="1777" y="3566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6" name="Text Box 54"/>
            <p:cNvSpPr txBox="1">
              <a:spLocks noChangeArrowheads="1"/>
            </p:cNvSpPr>
            <p:nvPr/>
          </p:nvSpPr>
          <p:spPr bwMode="auto">
            <a:xfrm>
              <a:off x="1777" y="3566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14361" name="Group 55"/>
          <p:cNvGrpSpPr>
            <a:grpSpLocks/>
          </p:cNvGrpSpPr>
          <p:nvPr/>
        </p:nvGrpSpPr>
        <p:grpSpPr bwMode="auto">
          <a:xfrm>
            <a:off x="3638550" y="5661025"/>
            <a:ext cx="385763" cy="515938"/>
            <a:chOff x="2292" y="3566"/>
            <a:chExt cx="243" cy="325"/>
          </a:xfrm>
        </p:grpSpPr>
        <p:sp>
          <p:nvSpPr>
            <p:cNvPr id="14373" name="AutoShape 56"/>
            <p:cNvSpPr>
              <a:spLocks noChangeArrowheads="1"/>
            </p:cNvSpPr>
            <p:nvPr/>
          </p:nvSpPr>
          <p:spPr bwMode="auto">
            <a:xfrm>
              <a:off x="2292" y="3566"/>
              <a:ext cx="243" cy="325"/>
            </a:xfrm>
            <a:prstGeom prst="roundRect">
              <a:avLst>
                <a:gd name="adj" fmla="val 40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4" name="Text Box 57"/>
            <p:cNvSpPr txBox="1">
              <a:spLocks noChangeArrowheads="1"/>
            </p:cNvSpPr>
            <p:nvPr/>
          </p:nvSpPr>
          <p:spPr bwMode="auto">
            <a:xfrm>
              <a:off x="2292" y="3566"/>
              <a:ext cx="24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+</a:t>
              </a:r>
            </a:p>
          </p:txBody>
        </p:sp>
      </p:grpSp>
      <p:grpSp>
        <p:nvGrpSpPr>
          <p:cNvPr id="14362" name="Group 58"/>
          <p:cNvGrpSpPr>
            <a:grpSpLocks/>
          </p:cNvGrpSpPr>
          <p:nvPr/>
        </p:nvGrpSpPr>
        <p:grpSpPr bwMode="auto">
          <a:xfrm>
            <a:off x="4703763" y="5661025"/>
            <a:ext cx="304800" cy="515938"/>
            <a:chOff x="2963" y="3566"/>
            <a:chExt cx="192" cy="325"/>
          </a:xfrm>
        </p:grpSpPr>
        <p:sp>
          <p:nvSpPr>
            <p:cNvPr id="14371" name="AutoShape 59"/>
            <p:cNvSpPr>
              <a:spLocks noChangeArrowheads="1"/>
            </p:cNvSpPr>
            <p:nvPr/>
          </p:nvSpPr>
          <p:spPr bwMode="auto">
            <a:xfrm>
              <a:off x="2963" y="3566"/>
              <a:ext cx="192" cy="325"/>
            </a:xfrm>
            <a:prstGeom prst="roundRect">
              <a:avLst>
                <a:gd name="adj" fmla="val 519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2" name="Text Box 60"/>
            <p:cNvSpPr txBox="1">
              <a:spLocks noChangeArrowheads="1"/>
            </p:cNvSpPr>
            <p:nvPr/>
          </p:nvSpPr>
          <p:spPr bwMode="auto">
            <a:xfrm>
              <a:off x="2963" y="3566"/>
              <a:ext cx="192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-</a:t>
              </a:r>
            </a:p>
          </p:txBody>
        </p:sp>
      </p:grpSp>
      <p:grpSp>
        <p:nvGrpSpPr>
          <p:cNvPr id="14363" name="Group 61"/>
          <p:cNvGrpSpPr>
            <a:grpSpLocks/>
          </p:cNvGrpSpPr>
          <p:nvPr/>
        </p:nvGrpSpPr>
        <p:grpSpPr bwMode="auto">
          <a:xfrm>
            <a:off x="642938" y="4148138"/>
            <a:ext cx="4090987" cy="933450"/>
            <a:chOff x="405" y="2613"/>
            <a:chExt cx="2577" cy="588"/>
          </a:xfrm>
        </p:grpSpPr>
        <p:sp>
          <p:nvSpPr>
            <p:cNvPr id="14370" name="AutoShape 62"/>
            <p:cNvSpPr>
              <a:spLocks noChangeArrowheads="1"/>
            </p:cNvSpPr>
            <p:nvPr/>
          </p:nvSpPr>
          <p:spPr bwMode="auto">
            <a:xfrm>
              <a:off x="405" y="2613"/>
              <a:ext cx="2577" cy="588"/>
            </a:xfrm>
            <a:prstGeom prst="roundRect">
              <a:avLst>
                <a:gd name="adj" fmla="val 167"/>
              </a:avLst>
            </a:prstGeom>
            <a:noFill/>
            <a:ln w="1152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64" name="Group 63"/>
          <p:cNvGrpSpPr>
            <a:grpSpLocks/>
          </p:cNvGrpSpPr>
          <p:nvPr/>
        </p:nvGrpSpPr>
        <p:grpSpPr bwMode="auto">
          <a:xfrm>
            <a:off x="5280025" y="5661025"/>
            <a:ext cx="385763" cy="515938"/>
            <a:chOff x="3326" y="3566"/>
            <a:chExt cx="243" cy="325"/>
          </a:xfrm>
        </p:grpSpPr>
        <p:sp>
          <p:nvSpPr>
            <p:cNvPr id="14368" name="AutoShape 64"/>
            <p:cNvSpPr>
              <a:spLocks noChangeArrowheads="1"/>
            </p:cNvSpPr>
            <p:nvPr/>
          </p:nvSpPr>
          <p:spPr bwMode="auto">
            <a:xfrm>
              <a:off x="3326" y="3566"/>
              <a:ext cx="243" cy="325"/>
            </a:xfrm>
            <a:prstGeom prst="roundRect">
              <a:avLst>
                <a:gd name="adj" fmla="val 40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9" name="Text Box 65"/>
            <p:cNvSpPr txBox="1">
              <a:spLocks noChangeArrowheads="1"/>
            </p:cNvSpPr>
            <p:nvPr/>
          </p:nvSpPr>
          <p:spPr bwMode="auto">
            <a:xfrm>
              <a:off x="3326" y="3566"/>
              <a:ext cx="24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=</a:t>
              </a:r>
            </a:p>
          </p:txBody>
        </p:sp>
      </p:grpSp>
      <p:grpSp>
        <p:nvGrpSpPr>
          <p:cNvPr id="14365" name="Group 66"/>
          <p:cNvGrpSpPr>
            <a:grpSpLocks/>
          </p:cNvGrpSpPr>
          <p:nvPr/>
        </p:nvGrpSpPr>
        <p:grpSpPr bwMode="auto">
          <a:xfrm>
            <a:off x="774700" y="5651500"/>
            <a:ext cx="377825" cy="515938"/>
            <a:chOff x="488" y="3560"/>
            <a:chExt cx="238" cy="325"/>
          </a:xfrm>
        </p:grpSpPr>
        <p:sp>
          <p:nvSpPr>
            <p:cNvPr id="14366" name="AutoShape 67"/>
            <p:cNvSpPr>
              <a:spLocks noChangeArrowheads="1"/>
            </p:cNvSpPr>
            <p:nvPr/>
          </p:nvSpPr>
          <p:spPr bwMode="auto">
            <a:xfrm>
              <a:off x="488" y="3560"/>
              <a:ext cx="238" cy="325"/>
            </a:xfrm>
            <a:prstGeom prst="roundRect">
              <a:avLst>
                <a:gd name="adj" fmla="val 417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7" name="Text Box 68"/>
            <p:cNvSpPr txBox="1">
              <a:spLocks noChangeArrowheads="1"/>
            </p:cNvSpPr>
            <p:nvPr/>
          </p:nvSpPr>
          <p:spPr bwMode="auto">
            <a:xfrm>
              <a:off x="488" y="3560"/>
              <a:ext cx="238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</a:pPr>
              <a:r>
                <a:rPr lang="ru-RU" sz="2800">
                  <a:solidFill>
                    <a:srgbClr val="00206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14375"/>
            <a:ext cx="7572375" cy="5130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+mn-lt"/>
              </a:rPr>
              <a:t>Сегодня на уроке: 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+mn-lt"/>
              </a:rPr>
              <a:t>. Я узнал   -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+mn-lt"/>
              </a:rPr>
              <a:t>. Я научился- 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+mn-lt"/>
              </a:rPr>
              <a:t>. Я умею-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+mn-lt"/>
              </a:rPr>
              <a:t>. Мне понравилось- </a:t>
            </a:r>
          </a:p>
          <a:p>
            <a:pPr>
              <a:defRPr/>
            </a:pPr>
            <a:r>
              <a:rPr lang="ru-RU" sz="5400" b="1" dirty="0">
                <a:solidFill>
                  <a:srgbClr val="FFFF00"/>
                </a:solidFill>
                <a:latin typeface="+mn-lt"/>
              </a:rPr>
              <a:t>. Я смогу-</a:t>
            </a:r>
          </a:p>
          <a:p>
            <a:pPr>
              <a:defRPr/>
            </a:pP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med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144463" y="925513"/>
            <a:ext cx="8855075" cy="3105150"/>
            <a:chOff x="91" y="583"/>
            <a:chExt cx="5578" cy="1956"/>
          </a:xfrm>
        </p:grpSpPr>
        <p:sp>
          <p:nvSpPr>
            <p:cNvPr id="16388" name="AutoShape 2"/>
            <p:cNvSpPr>
              <a:spLocks noChangeArrowheads="1"/>
            </p:cNvSpPr>
            <p:nvPr/>
          </p:nvSpPr>
          <p:spPr bwMode="auto">
            <a:xfrm>
              <a:off x="91" y="583"/>
              <a:ext cx="5578" cy="1956"/>
            </a:xfrm>
            <a:prstGeom prst="roundRect">
              <a:avLst>
                <a:gd name="adj" fmla="val 5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89" name="Text Box 3"/>
            <p:cNvSpPr txBox="1">
              <a:spLocks noChangeArrowheads="1"/>
            </p:cNvSpPr>
            <p:nvPr/>
          </p:nvSpPr>
          <p:spPr bwMode="auto">
            <a:xfrm>
              <a:off x="91" y="583"/>
              <a:ext cx="5578" cy="19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6600" b="1" i="1">
                  <a:solidFill>
                    <a:srgbClr val="FF0000"/>
                  </a:solidFill>
                  <a:latin typeface="Times New Roman" pitchFamily="16" charset="0"/>
                </a:rPr>
                <a:t>                           Спасибо за внимание!</a:t>
              </a:r>
            </a:p>
          </p:txBody>
        </p:sp>
      </p:grpSp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7316788" y="142875"/>
            <a:ext cx="1673225" cy="363538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http://festival.1september.ru/articles/564689/im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714500"/>
            <a:ext cx="8286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357188" y="714375"/>
            <a:ext cx="8642350" cy="758825"/>
            <a:chOff x="225" y="450"/>
            <a:chExt cx="5444" cy="478"/>
          </a:xfrm>
        </p:grpSpPr>
        <p:sp>
          <p:nvSpPr>
            <p:cNvPr id="5132" name="AutoShape 2"/>
            <p:cNvSpPr>
              <a:spLocks noChangeArrowheads="1"/>
            </p:cNvSpPr>
            <p:nvPr/>
          </p:nvSpPr>
          <p:spPr bwMode="auto">
            <a:xfrm>
              <a:off x="225" y="450"/>
              <a:ext cx="5444" cy="478"/>
            </a:xfrm>
            <a:prstGeom prst="roundRect">
              <a:avLst>
                <a:gd name="adj" fmla="val 20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Text Box 3"/>
            <p:cNvSpPr txBox="1">
              <a:spLocks noChangeArrowheads="1"/>
            </p:cNvSpPr>
            <p:nvPr/>
          </p:nvSpPr>
          <p:spPr bwMode="auto">
            <a:xfrm>
              <a:off x="225" y="450"/>
              <a:ext cx="5444" cy="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ru-RU" sz="2000" i="1">
                  <a:solidFill>
                    <a:srgbClr val="CFE7F5"/>
                  </a:solidFill>
                </a:rPr>
                <a:t>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ru-RU" sz="2400">
                  <a:solidFill>
                    <a:srgbClr val="FF0000"/>
                  </a:solidFill>
                </a:rPr>
                <a:t>Угадайте фигуру.</a:t>
              </a:r>
            </a:p>
          </p:txBody>
        </p:sp>
      </p:grp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428625" y="1714500"/>
            <a:ext cx="3427413" cy="2998788"/>
            <a:chOff x="270" y="1080"/>
            <a:chExt cx="2159" cy="1889"/>
          </a:xfrm>
        </p:grpSpPr>
        <p:sp>
          <p:nvSpPr>
            <p:cNvPr id="5131" name="Freeform 5"/>
            <p:cNvSpPr>
              <a:spLocks noChangeArrowheads="1"/>
            </p:cNvSpPr>
            <p:nvPr/>
          </p:nvSpPr>
          <p:spPr bwMode="auto">
            <a:xfrm>
              <a:off x="270" y="1080"/>
              <a:ext cx="2159" cy="1889"/>
            </a:xfrm>
            <a:custGeom>
              <a:avLst/>
              <a:gdLst>
                <a:gd name="T0" fmla="*/ 3 w 9526"/>
                <a:gd name="T1" fmla="*/ 0 h 8335"/>
                <a:gd name="T2" fmla="*/ 6 w 9526"/>
                <a:gd name="T3" fmla="*/ 5 h 8335"/>
                <a:gd name="T4" fmla="*/ 0 w 9526"/>
                <a:gd name="T5" fmla="*/ 5 h 8335"/>
                <a:gd name="T6" fmla="*/ 3 w 9526"/>
                <a:gd name="T7" fmla="*/ 0 h 8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26"/>
                <a:gd name="T13" fmla="*/ 0 h 8335"/>
                <a:gd name="T14" fmla="*/ 9526 w 9526"/>
                <a:gd name="T15" fmla="*/ 8335 h 8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26" h="8335">
                  <a:moveTo>
                    <a:pt x="4762" y="0"/>
                  </a:moveTo>
                  <a:lnTo>
                    <a:pt x="9525" y="8334"/>
                  </a:lnTo>
                  <a:lnTo>
                    <a:pt x="0" y="8334"/>
                  </a:lnTo>
                  <a:lnTo>
                    <a:pt x="4762" y="0"/>
                  </a:lnTo>
                </a:path>
              </a:pathLst>
            </a:custGeom>
            <a:noFill/>
            <a:ln w="5724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2627313" y="2565400"/>
            <a:ext cx="814387" cy="1435100"/>
          </a:xfrm>
          <a:prstGeom prst="line">
            <a:avLst/>
          </a:prstGeom>
          <a:noFill/>
          <a:ln w="7632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785938" y="4714875"/>
            <a:ext cx="1643062" cy="1588"/>
          </a:xfrm>
          <a:prstGeom prst="line">
            <a:avLst/>
          </a:prstGeom>
          <a:noFill/>
          <a:ln w="7632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H="1">
            <a:off x="998538" y="2997200"/>
            <a:ext cx="406400" cy="717550"/>
          </a:xfrm>
          <a:prstGeom prst="line">
            <a:avLst/>
          </a:prstGeom>
          <a:noFill/>
          <a:ln w="7632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10"/>
          <p:cNvSpPr>
            <a:spLocks noChangeArrowheads="1"/>
          </p:cNvSpPr>
          <p:nvPr/>
        </p:nvSpPr>
        <p:spPr bwMode="auto">
          <a:xfrm>
            <a:off x="7316788" y="115888"/>
            <a:ext cx="1673225" cy="363537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8" name="Group 12"/>
          <p:cNvGrpSpPr>
            <a:grpSpLocks/>
          </p:cNvGrpSpPr>
          <p:nvPr/>
        </p:nvGrpSpPr>
        <p:grpSpPr bwMode="auto">
          <a:xfrm>
            <a:off x="179388" y="115888"/>
            <a:ext cx="4529137" cy="515937"/>
            <a:chOff x="113" y="73"/>
            <a:chExt cx="2853" cy="325"/>
          </a:xfrm>
        </p:grpSpPr>
        <p:sp>
          <p:nvSpPr>
            <p:cNvPr id="5129" name="AutoShape 13"/>
            <p:cNvSpPr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Text Box 14"/>
            <p:cNvSpPr txBox="1"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79388" y="582613"/>
            <a:ext cx="7213600" cy="641350"/>
            <a:chOff x="113" y="367"/>
            <a:chExt cx="4544" cy="404"/>
          </a:xfrm>
        </p:grpSpPr>
        <p:sp>
          <p:nvSpPr>
            <p:cNvPr id="6180" name="AutoShape 2"/>
            <p:cNvSpPr>
              <a:spLocks noChangeArrowheads="1"/>
            </p:cNvSpPr>
            <p:nvPr/>
          </p:nvSpPr>
          <p:spPr bwMode="auto">
            <a:xfrm>
              <a:off x="113" y="367"/>
              <a:ext cx="4544" cy="404"/>
            </a:xfrm>
            <a:prstGeom prst="roundRect">
              <a:avLst>
                <a:gd name="adj" fmla="val 245"/>
              </a:avLst>
            </a:prstGeom>
            <a:noFill/>
            <a:ln w="1152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Text Box 3"/>
            <p:cNvSpPr txBox="1">
              <a:spLocks noChangeArrowheads="1"/>
            </p:cNvSpPr>
            <p:nvPr/>
          </p:nvSpPr>
          <p:spPr bwMode="auto">
            <a:xfrm>
              <a:off x="113" y="367"/>
              <a:ext cx="4544" cy="276"/>
            </a:xfrm>
            <a:prstGeom prst="rect">
              <a:avLst/>
            </a:prstGeom>
            <a:noFill/>
            <a:ln w="11520">
              <a:noFill/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1. </a:t>
              </a:r>
              <a:r>
                <a:rPr lang="ru-RU" sz="2400">
                  <a:solidFill>
                    <a:srgbClr val="AECF00"/>
                  </a:solidFill>
                </a:rPr>
                <a:t>Сколько лучей провел Петя из каждой точки? </a:t>
              </a:r>
            </a:p>
          </p:txBody>
        </p:sp>
      </p:grp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1000125" y="1928813"/>
            <a:ext cx="1714500" cy="158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2714625" y="1928813"/>
            <a:ext cx="928688" cy="1143000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2643188" y="1857375"/>
            <a:ext cx="141287" cy="141288"/>
            <a:chOff x="1665" y="1170"/>
            <a:chExt cx="89" cy="89"/>
          </a:xfrm>
        </p:grpSpPr>
        <p:sp>
          <p:nvSpPr>
            <p:cNvPr id="6179" name="Freeform 7"/>
            <p:cNvSpPr>
              <a:spLocks noChangeArrowheads="1"/>
            </p:cNvSpPr>
            <p:nvPr/>
          </p:nvSpPr>
          <p:spPr bwMode="auto">
            <a:xfrm>
              <a:off x="1665" y="1170"/>
              <a:ext cx="89" cy="89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97"/>
                <a:gd name="T17" fmla="*/ 397 w 39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97">
                  <a:moveTo>
                    <a:pt x="198" y="0"/>
                  </a:moveTo>
                  <a:cubicBezTo>
                    <a:pt x="310" y="0"/>
                    <a:pt x="396" y="86"/>
                    <a:pt x="396" y="198"/>
                  </a:cubicBezTo>
                  <a:cubicBezTo>
                    <a:pt x="396" y="310"/>
                    <a:pt x="310" y="396"/>
                    <a:pt x="198" y="396"/>
                  </a:cubicBezTo>
                  <a:cubicBezTo>
                    <a:pt x="86" y="396"/>
                    <a:pt x="0" y="310"/>
                    <a:pt x="0" y="198"/>
                  </a:cubicBezTo>
                  <a:cubicBezTo>
                    <a:pt x="0" y="86"/>
                    <a:pt x="86" y="0"/>
                    <a:pt x="198" y="0"/>
                  </a:cubicBezTo>
                </a:path>
              </a:pathLst>
            </a:custGeom>
            <a:solidFill>
              <a:srgbClr val="00B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Line 8"/>
          <p:cNvSpPr>
            <a:spLocks noChangeShapeType="1"/>
          </p:cNvSpPr>
          <p:nvPr/>
        </p:nvSpPr>
        <p:spPr bwMode="auto">
          <a:xfrm flipH="1">
            <a:off x="3355975" y="3714750"/>
            <a:ext cx="2146300" cy="7143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5429250" y="3643313"/>
            <a:ext cx="141288" cy="141287"/>
            <a:chOff x="3420" y="2295"/>
            <a:chExt cx="89" cy="89"/>
          </a:xfrm>
        </p:grpSpPr>
        <p:sp>
          <p:nvSpPr>
            <p:cNvPr id="6178" name="Freeform 10"/>
            <p:cNvSpPr>
              <a:spLocks noChangeArrowheads="1"/>
            </p:cNvSpPr>
            <p:nvPr/>
          </p:nvSpPr>
          <p:spPr bwMode="auto">
            <a:xfrm>
              <a:off x="3420" y="2295"/>
              <a:ext cx="89" cy="89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97"/>
                <a:gd name="T17" fmla="*/ 397 w 39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97">
                  <a:moveTo>
                    <a:pt x="198" y="0"/>
                  </a:moveTo>
                  <a:cubicBezTo>
                    <a:pt x="310" y="0"/>
                    <a:pt x="396" y="86"/>
                    <a:pt x="396" y="198"/>
                  </a:cubicBezTo>
                  <a:cubicBezTo>
                    <a:pt x="396" y="310"/>
                    <a:pt x="310" y="396"/>
                    <a:pt x="198" y="396"/>
                  </a:cubicBezTo>
                  <a:cubicBezTo>
                    <a:pt x="86" y="396"/>
                    <a:pt x="0" y="310"/>
                    <a:pt x="0" y="198"/>
                  </a:cubicBezTo>
                  <a:cubicBezTo>
                    <a:pt x="0" y="86"/>
                    <a:pt x="86" y="0"/>
                    <a:pt x="198" y="0"/>
                  </a:cubicBezTo>
                </a:path>
              </a:pathLst>
            </a:custGeom>
            <a:solidFill>
              <a:srgbClr val="00B0F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2" name="Line 11"/>
          <p:cNvSpPr>
            <a:spLocks noChangeShapeType="1"/>
          </p:cNvSpPr>
          <p:nvPr/>
        </p:nvSpPr>
        <p:spPr bwMode="auto">
          <a:xfrm flipH="1">
            <a:off x="6426200" y="2000250"/>
            <a:ext cx="4763" cy="150018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6429375" y="3500438"/>
            <a:ext cx="2143125" cy="158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54" name="Group 13"/>
          <p:cNvGrpSpPr>
            <a:grpSpLocks/>
          </p:cNvGrpSpPr>
          <p:nvPr/>
        </p:nvGrpSpPr>
        <p:grpSpPr bwMode="auto">
          <a:xfrm>
            <a:off x="6357938" y="3429000"/>
            <a:ext cx="141287" cy="141288"/>
            <a:chOff x="4005" y="2160"/>
            <a:chExt cx="89" cy="89"/>
          </a:xfrm>
        </p:grpSpPr>
        <p:sp>
          <p:nvSpPr>
            <p:cNvPr id="6177" name="Freeform 14"/>
            <p:cNvSpPr>
              <a:spLocks noChangeArrowheads="1"/>
            </p:cNvSpPr>
            <p:nvPr/>
          </p:nvSpPr>
          <p:spPr bwMode="auto">
            <a:xfrm>
              <a:off x="4005" y="2160"/>
              <a:ext cx="89" cy="89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97"/>
                <a:gd name="T17" fmla="*/ 397 w 39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97">
                  <a:moveTo>
                    <a:pt x="198" y="0"/>
                  </a:moveTo>
                  <a:cubicBezTo>
                    <a:pt x="310" y="0"/>
                    <a:pt x="396" y="86"/>
                    <a:pt x="396" y="198"/>
                  </a:cubicBezTo>
                  <a:cubicBezTo>
                    <a:pt x="396" y="310"/>
                    <a:pt x="310" y="396"/>
                    <a:pt x="198" y="396"/>
                  </a:cubicBezTo>
                  <a:cubicBezTo>
                    <a:pt x="86" y="396"/>
                    <a:pt x="0" y="310"/>
                    <a:pt x="0" y="198"/>
                  </a:cubicBezTo>
                  <a:cubicBezTo>
                    <a:pt x="0" y="86"/>
                    <a:pt x="86" y="0"/>
                    <a:pt x="198" y="0"/>
                  </a:cubicBezTo>
                </a:path>
              </a:pathLst>
            </a:custGeom>
            <a:solidFill>
              <a:srgbClr val="FF00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7" name="Freeform 15"/>
          <p:cNvSpPr>
            <a:spLocks noChangeArrowheads="1"/>
          </p:cNvSpPr>
          <p:nvPr/>
        </p:nvSpPr>
        <p:spPr bwMode="auto">
          <a:xfrm>
            <a:off x="1000125" y="1928813"/>
            <a:ext cx="1714500" cy="1587"/>
          </a:xfrm>
          <a:custGeom>
            <a:avLst/>
            <a:gdLst>
              <a:gd name="T0" fmla="*/ 0 w 4763"/>
              <a:gd name="T1" fmla="*/ 0 h 6"/>
              <a:gd name="T2" fmla="*/ 2147483647 w 4763"/>
              <a:gd name="T3" fmla="*/ 2147483647 h 6"/>
              <a:gd name="T4" fmla="*/ 0 60000 65536"/>
              <a:gd name="T5" fmla="*/ 0 60000 65536"/>
              <a:gd name="T6" fmla="*/ 0 w 4763"/>
              <a:gd name="T7" fmla="*/ 0 h 6"/>
              <a:gd name="T8" fmla="*/ 4763 w 4763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3" h="6">
                <a:moveTo>
                  <a:pt x="0" y="0"/>
                </a:moveTo>
                <a:lnTo>
                  <a:pt x="4762" y="5"/>
                </a:ln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Freeform 16"/>
          <p:cNvSpPr>
            <a:spLocks noChangeArrowheads="1"/>
          </p:cNvSpPr>
          <p:nvPr/>
        </p:nvSpPr>
        <p:spPr bwMode="auto">
          <a:xfrm>
            <a:off x="2714625" y="1928813"/>
            <a:ext cx="928688" cy="1143000"/>
          </a:xfrm>
          <a:custGeom>
            <a:avLst/>
            <a:gdLst>
              <a:gd name="T0" fmla="*/ 0 w 2581"/>
              <a:gd name="T1" fmla="*/ 0 h 3176"/>
              <a:gd name="T2" fmla="*/ 2147483647 w 2581"/>
              <a:gd name="T3" fmla="*/ 2147483647 h 3176"/>
              <a:gd name="T4" fmla="*/ 0 60000 65536"/>
              <a:gd name="T5" fmla="*/ 0 60000 65536"/>
              <a:gd name="T6" fmla="*/ 0 w 2581"/>
              <a:gd name="T7" fmla="*/ 0 h 3176"/>
              <a:gd name="T8" fmla="*/ 2581 w 2581"/>
              <a:gd name="T9" fmla="*/ 3176 h 3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81" h="3176">
                <a:moveTo>
                  <a:pt x="0" y="0"/>
                </a:moveTo>
                <a:lnTo>
                  <a:pt x="2580" y="3175"/>
                </a:ln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641600" y="1857375"/>
            <a:ext cx="141288" cy="141288"/>
            <a:chOff x="1664" y="1170"/>
            <a:chExt cx="89" cy="89"/>
          </a:xfrm>
        </p:grpSpPr>
        <p:sp>
          <p:nvSpPr>
            <p:cNvPr id="6176" name="Freeform 18"/>
            <p:cNvSpPr>
              <a:spLocks noChangeArrowheads="1"/>
            </p:cNvSpPr>
            <p:nvPr/>
          </p:nvSpPr>
          <p:spPr bwMode="auto">
            <a:xfrm>
              <a:off x="1664" y="1170"/>
              <a:ext cx="89" cy="89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97"/>
                <a:gd name="T17" fmla="*/ 397 w 39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97">
                  <a:moveTo>
                    <a:pt x="198" y="0"/>
                  </a:moveTo>
                  <a:cubicBezTo>
                    <a:pt x="310" y="0"/>
                    <a:pt x="396" y="86"/>
                    <a:pt x="396" y="198"/>
                  </a:cubicBezTo>
                  <a:cubicBezTo>
                    <a:pt x="396" y="310"/>
                    <a:pt x="310" y="396"/>
                    <a:pt x="198" y="396"/>
                  </a:cubicBezTo>
                  <a:cubicBezTo>
                    <a:pt x="86" y="396"/>
                    <a:pt x="0" y="310"/>
                    <a:pt x="0" y="198"/>
                  </a:cubicBezTo>
                  <a:cubicBezTo>
                    <a:pt x="0" y="86"/>
                    <a:pt x="86" y="0"/>
                    <a:pt x="198" y="0"/>
                  </a:cubicBezTo>
                </a:path>
              </a:pathLst>
            </a:custGeom>
            <a:solidFill>
              <a:srgbClr val="00B05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Freeform 19"/>
          <p:cNvSpPr>
            <a:spLocks noChangeArrowheads="1"/>
          </p:cNvSpPr>
          <p:nvPr/>
        </p:nvSpPr>
        <p:spPr bwMode="auto">
          <a:xfrm>
            <a:off x="4543425" y="2714625"/>
            <a:ext cx="1000125" cy="1000125"/>
          </a:xfrm>
          <a:custGeom>
            <a:avLst/>
            <a:gdLst>
              <a:gd name="T0" fmla="*/ 0 w 2779"/>
              <a:gd name="T1" fmla="*/ 0 h 2779"/>
              <a:gd name="T2" fmla="*/ 2147483647 w 2779"/>
              <a:gd name="T3" fmla="*/ 2147483647 h 2779"/>
              <a:gd name="T4" fmla="*/ 0 60000 65536"/>
              <a:gd name="T5" fmla="*/ 0 60000 65536"/>
              <a:gd name="T6" fmla="*/ 0 w 2779"/>
              <a:gd name="T7" fmla="*/ 0 h 2779"/>
              <a:gd name="T8" fmla="*/ 2779 w 2779"/>
              <a:gd name="T9" fmla="*/ 2779 h 27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79" h="2779">
                <a:moveTo>
                  <a:pt x="0" y="0"/>
                </a:moveTo>
                <a:lnTo>
                  <a:pt x="2778" y="2778"/>
                </a:lnTo>
              </a:path>
            </a:pathLst>
          </a:custGeom>
          <a:noFill/>
          <a:ln w="5724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 noChangeArrowheads="1"/>
          </p:cNvSpPr>
          <p:nvPr/>
        </p:nvSpPr>
        <p:spPr bwMode="auto">
          <a:xfrm>
            <a:off x="3357563" y="3714750"/>
            <a:ext cx="2143125" cy="71438"/>
          </a:xfrm>
          <a:custGeom>
            <a:avLst/>
            <a:gdLst>
              <a:gd name="T0" fmla="*/ 2147483647 w 5954"/>
              <a:gd name="T1" fmla="*/ 0 h 200"/>
              <a:gd name="T2" fmla="*/ 0 w 5954"/>
              <a:gd name="T3" fmla="*/ 2147483647 h 200"/>
              <a:gd name="T4" fmla="*/ 0 60000 65536"/>
              <a:gd name="T5" fmla="*/ 0 60000 65536"/>
              <a:gd name="T6" fmla="*/ 0 w 5954"/>
              <a:gd name="T7" fmla="*/ 0 h 200"/>
              <a:gd name="T8" fmla="*/ 5954 w 5954"/>
              <a:gd name="T9" fmla="*/ 200 h 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54" h="200">
                <a:moveTo>
                  <a:pt x="5953" y="0"/>
                </a:moveTo>
                <a:lnTo>
                  <a:pt x="0" y="199"/>
                </a:lnTo>
              </a:path>
            </a:pathLst>
          </a:custGeom>
          <a:noFill/>
          <a:ln w="5724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60" name="Group 21"/>
          <p:cNvGrpSpPr>
            <a:grpSpLocks/>
          </p:cNvGrpSpPr>
          <p:nvPr/>
        </p:nvGrpSpPr>
        <p:grpSpPr bwMode="auto">
          <a:xfrm>
            <a:off x="5427663" y="3643313"/>
            <a:ext cx="141287" cy="141287"/>
            <a:chOff x="3419" y="2295"/>
            <a:chExt cx="89" cy="89"/>
          </a:xfrm>
        </p:grpSpPr>
        <p:sp>
          <p:nvSpPr>
            <p:cNvPr id="6175" name="Freeform 22"/>
            <p:cNvSpPr>
              <a:spLocks noChangeArrowheads="1"/>
            </p:cNvSpPr>
            <p:nvPr/>
          </p:nvSpPr>
          <p:spPr bwMode="auto">
            <a:xfrm>
              <a:off x="3419" y="2295"/>
              <a:ext cx="89" cy="89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97"/>
                <a:gd name="T17" fmla="*/ 397 w 39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97">
                  <a:moveTo>
                    <a:pt x="198" y="0"/>
                  </a:moveTo>
                  <a:cubicBezTo>
                    <a:pt x="310" y="0"/>
                    <a:pt x="396" y="86"/>
                    <a:pt x="396" y="198"/>
                  </a:cubicBezTo>
                  <a:cubicBezTo>
                    <a:pt x="396" y="310"/>
                    <a:pt x="310" y="396"/>
                    <a:pt x="198" y="396"/>
                  </a:cubicBezTo>
                  <a:cubicBezTo>
                    <a:pt x="86" y="396"/>
                    <a:pt x="0" y="310"/>
                    <a:pt x="0" y="198"/>
                  </a:cubicBezTo>
                  <a:cubicBezTo>
                    <a:pt x="0" y="86"/>
                    <a:pt x="86" y="0"/>
                    <a:pt x="198" y="0"/>
                  </a:cubicBezTo>
                </a:path>
              </a:pathLst>
            </a:custGeom>
            <a:solidFill>
              <a:srgbClr val="00B0F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5" name="Freeform 23"/>
          <p:cNvSpPr>
            <a:spLocks noChangeArrowheads="1"/>
          </p:cNvSpPr>
          <p:nvPr/>
        </p:nvSpPr>
        <p:spPr bwMode="auto">
          <a:xfrm>
            <a:off x="6427788" y="2000250"/>
            <a:ext cx="1587" cy="1500188"/>
          </a:xfrm>
          <a:custGeom>
            <a:avLst/>
            <a:gdLst>
              <a:gd name="T0" fmla="*/ 2147483647 w 5"/>
              <a:gd name="T1" fmla="*/ 0 h 4168"/>
              <a:gd name="T2" fmla="*/ 0 w 5"/>
              <a:gd name="T3" fmla="*/ 2147483647 h 4168"/>
              <a:gd name="T4" fmla="*/ 0 60000 65536"/>
              <a:gd name="T5" fmla="*/ 0 60000 65536"/>
              <a:gd name="T6" fmla="*/ 0 w 5"/>
              <a:gd name="T7" fmla="*/ 0 h 4168"/>
              <a:gd name="T8" fmla="*/ 5 w 5"/>
              <a:gd name="T9" fmla="*/ 4168 h 41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168">
                <a:moveTo>
                  <a:pt x="4" y="0"/>
                </a:moveTo>
                <a:lnTo>
                  <a:pt x="0" y="4167"/>
                </a:lnTo>
              </a:path>
            </a:pathLst>
          </a:custGeom>
          <a:noFill/>
          <a:ln w="57240">
            <a:solidFill>
              <a:srgbClr val="998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6" name="Freeform 24"/>
          <p:cNvSpPr>
            <a:spLocks noChangeArrowheads="1"/>
          </p:cNvSpPr>
          <p:nvPr/>
        </p:nvSpPr>
        <p:spPr bwMode="auto">
          <a:xfrm>
            <a:off x="6429375" y="3498850"/>
            <a:ext cx="2143125" cy="1588"/>
          </a:xfrm>
          <a:custGeom>
            <a:avLst/>
            <a:gdLst>
              <a:gd name="T0" fmla="*/ 0 w 5954"/>
              <a:gd name="T1" fmla="*/ 0 h 5"/>
              <a:gd name="T2" fmla="*/ 2147483647 w 5954"/>
              <a:gd name="T3" fmla="*/ 2147483647 h 5"/>
              <a:gd name="T4" fmla="*/ 0 60000 65536"/>
              <a:gd name="T5" fmla="*/ 0 60000 65536"/>
              <a:gd name="T6" fmla="*/ 0 w 5954"/>
              <a:gd name="T7" fmla="*/ 0 h 5"/>
              <a:gd name="T8" fmla="*/ 5954 w 5954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54" h="5">
                <a:moveTo>
                  <a:pt x="0" y="0"/>
                </a:moveTo>
                <a:lnTo>
                  <a:pt x="5953" y="4"/>
                </a:lnTo>
              </a:path>
            </a:pathLst>
          </a:custGeom>
          <a:noFill/>
          <a:ln w="57240">
            <a:solidFill>
              <a:srgbClr val="9987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63" name="Group 25"/>
          <p:cNvGrpSpPr>
            <a:grpSpLocks/>
          </p:cNvGrpSpPr>
          <p:nvPr/>
        </p:nvGrpSpPr>
        <p:grpSpPr bwMode="auto">
          <a:xfrm>
            <a:off x="6361113" y="3429000"/>
            <a:ext cx="141287" cy="141288"/>
            <a:chOff x="4007" y="2160"/>
            <a:chExt cx="89" cy="89"/>
          </a:xfrm>
        </p:grpSpPr>
        <p:sp>
          <p:nvSpPr>
            <p:cNvPr id="6174" name="Freeform 26"/>
            <p:cNvSpPr>
              <a:spLocks noChangeArrowheads="1"/>
            </p:cNvSpPr>
            <p:nvPr/>
          </p:nvSpPr>
          <p:spPr bwMode="auto">
            <a:xfrm>
              <a:off x="4007" y="2160"/>
              <a:ext cx="89" cy="89"/>
            </a:xfrm>
            <a:custGeom>
              <a:avLst/>
              <a:gdLst>
                <a:gd name="T0" fmla="*/ 0 w 397"/>
                <a:gd name="T1" fmla="*/ 0 h 397"/>
                <a:gd name="T2" fmla="*/ 0 w 397"/>
                <a:gd name="T3" fmla="*/ 0 h 397"/>
                <a:gd name="T4" fmla="*/ 0 w 397"/>
                <a:gd name="T5" fmla="*/ 0 h 397"/>
                <a:gd name="T6" fmla="*/ 0 w 397"/>
                <a:gd name="T7" fmla="*/ 0 h 397"/>
                <a:gd name="T8" fmla="*/ 0 w 397"/>
                <a:gd name="T9" fmla="*/ 0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97"/>
                <a:gd name="T17" fmla="*/ 397 w 39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97">
                  <a:moveTo>
                    <a:pt x="198" y="0"/>
                  </a:moveTo>
                  <a:cubicBezTo>
                    <a:pt x="310" y="0"/>
                    <a:pt x="396" y="86"/>
                    <a:pt x="396" y="198"/>
                  </a:cubicBezTo>
                  <a:cubicBezTo>
                    <a:pt x="396" y="310"/>
                    <a:pt x="310" y="396"/>
                    <a:pt x="198" y="396"/>
                  </a:cubicBezTo>
                  <a:cubicBezTo>
                    <a:pt x="86" y="396"/>
                    <a:pt x="0" y="310"/>
                    <a:pt x="0" y="198"/>
                  </a:cubicBezTo>
                  <a:cubicBezTo>
                    <a:pt x="0" y="86"/>
                    <a:pt x="86" y="0"/>
                    <a:pt x="198" y="0"/>
                  </a:cubicBezTo>
                </a:path>
              </a:pathLst>
            </a:custGeom>
            <a:solidFill>
              <a:srgbClr val="FF0000"/>
            </a:solidFill>
            <a:ln w="324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79388" y="4364038"/>
            <a:ext cx="7524750" cy="454025"/>
            <a:chOff x="113" y="2749"/>
            <a:chExt cx="4740" cy="286"/>
          </a:xfrm>
        </p:grpSpPr>
        <p:sp>
          <p:nvSpPr>
            <p:cNvPr id="6172" name="AutoShape 28"/>
            <p:cNvSpPr>
              <a:spLocks noChangeArrowheads="1"/>
            </p:cNvSpPr>
            <p:nvPr/>
          </p:nvSpPr>
          <p:spPr bwMode="auto">
            <a:xfrm>
              <a:off x="113" y="2749"/>
              <a:ext cx="4740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113" y="2749"/>
              <a:ext cx="4740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</a:pPr>
              <a:r>
                <a:rPr lang="ru-RU" sz="2400" b="1">
                  <a:solidFill>
                    <a:srgbClr val="FFC000"/>
                  </a:solidFill>
                </a:rPr>
                <a:t>?</a:t>
              </a:r>
              <a:r>
                <a:rPr lang="ru-RU" sz="2400">
                  <a:solidFill>
                    <a:srgbClr val="FFC000"/>
                  </a:solidFill>
                </a:rPr>
                <a:t> </a:t>
              </a:r>
              <a:r>
                <a:rPr lang="ru-RU" sz="2400">
                  <a:solidFill>
                    <a:srgbClr val="FFCC99"/>
                  </a:solidFill>
                </a:rPr>
                <a:t>Как бы ты назвал фигуры на рисунке?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25450" y="5183188"/>
            <a:ext cx="8285163" cy="820737"/>
            <a:chOff x="268" y="3265"/>
            <a:chExt cx="5219" cy="517"/>
          </a:xfrm>
        </p:grpSpPr>
        <p:sp>
          <p:nvSpPr>
            <p:cNvPr id="6170" name="AutoShape 31"/>
            <p:cNvSpPr>
              <a:spLocks noChangeArrowheads="1"/>
            </p:cNvSpPr>
            <p:nvPr/>
          </p:nvSpPr>
          <p:spPr bwMode="auto">
            <a:xfrm>
              <a:off x="268" y="3265"/>
              <a:ext cx="5219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Text Box 32"/>
            <p:cNvSpPr txBox="1">
              <a:spLocks noChangeArrowheads="1"/>
            </p:cNvSpPr>
            <p:nvPr/>
          </p:nvSpPr>
          <p:spPr bwMode="auto">
            <a:xfrm>
              <a:off x="268" y="3265"/>
              <a:ext cx="5219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ru-RU" sz="2400" b="1">
                  <a:solidFill>
                    <a:srgbClr val="00B050"/>
                  </a:solidFill>
                </a:rPr>
                <a:t>!</a:t>
              </a:r>
              <a:r>
                <a:rPr lang="ru-RU" sz="2400">
                  <a:solidFill>
                    <a:srgbClr val="00B050"/>
                  </a:solidFill>
                </a:rPr>
                <a:t> </a:t>
              </a:r>
              <a:r>
                <a:rPr lang="ru-RU" sz="2400">
                  <a:solidFill>
                    <a:srgbClr val="FFFF99"/>
                  </a:solidFill>
                </a:rPr>
                <a:t>Это</a:t>
              </a:r>
              <a:r>
                <a:rPr lang="ru-RU" sz="2400">
                  <a:solidFill>
                    <a:srgbClr val="002060"/>
                  </a:solidFill>
                </a:rPr>
                <a:t> – </a:t>
              </a:r>
              <a:r>
                <a:rPr lang="ru-RU" sz="2400" b="1">
                  <a:solidFill>
                    <a:srgbClr val="FF0000"/>
                  </a:solidFill>
                </a:rPr>
                <a:t>углы.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</a:pPr>
              <a:r>
                <a:rPr lang="ru-RU" sz="2400">
                  <a:solidFill>
                    <a:srgbClr val="FFFFCC"/>
                  </a:solidFill>
                </a:rPr>
                <a:t>Точки</a:t>
              </a:r>
              <a:r>
                <a:rPr lang="ru-RU" sz="2400">
                  <a:solidFill>
                    <a:srgbClr val="002060"/>
                  </a:solidFill>
                </a:rPr>
                <a:t> – </a:t>
              </a:r>
              <a:r>
                <a:rPr lang="ru-RU" sz="2400" b="1">
                  <a:solidFill>
                    <a:srgbClr val="FF0000"/>
                  </a:solidFill>
                </a:rPr>
                <a:t>вершины</a:t>
              </a:r>
              <a:r>
                <a:rPr lang="ru-RU" sz="2400">
                  <a:solidFill>
                    <a:srgbClr val="DC2300"/>
                  </a:solidFill>
                </a:rPr>
                <a:t> </a:t>
              </a:r>
              <a:r>
                <a:rPr lang="ru-RU" sz="2400">
                  <a:solidFill>
                    <a:srgbClr val="FF0000"/>
                  </a:solidFill>
                </a:rPr>
                <a:t>углов</a:t>
              </a:r>
              <a:r>
                <a:rPr lang="ru-RU" sz="2400">
                  <a:solidFill>
                    <a:srgbClr val="002060"/>
                  </a:solidFill>
                </a:rPr>
                <a:t>.     </a:t>
              </a:r>
              <a:r>
                <a:rPr lang="ru-RU" sz="2400">
                  <a:solidFill>
                    <a:srgbClr val="FFFFCC"/>
                  </a:solidFill>
                </a:rPr>
                <a:t>Лучи</a:t>
              </a:r>
              <a:r>
                <a:rPr lang="ru-RU" sz="2400">
                  <a:solidFill>
                    <a:srgbClr val="002060"/>
                  </a:solidFill>
                </a:rPr>
                <a:t> – </a:t>
              </a:r>
              <a:r>
                <a:rPr lang="ru-RU" sz="2400" b="1">
                  <a:solidFill>
                    <a:srgbClr val="FF0000"/>
                  </a:solidFill>
                </a:rPr>
                <a:t>стороны</a:t>
              </a:r>
              <a:r>
                <a:rPr lang="ru-RU" sz="2400">
                  <a:solidFill>
                    <a:srgbClr val="002060"/>
                  </a:solidFill>
                </a:rPr>
                <a:t> </a:t>
              </a:r>
              <a:r>
                <a:rPr lang="ru-RU" sz="2400">
                  <a:solidFill>
                    <a:srgbClr val="C5000B"/>
                  </a:solidFill>
                </a:rPr>
                <a:t>углов</a:t>
              </a:r>
              <a:r>
                <a:rPr lang="ru-RU" sz="2400">
                  <a:solidFill>
                    <a:srgbClr val="002060"/>
                  </a:solidFill>
                </a:rPr>
                <a:t>.</a:t>
              </a:r>
            </a:p>
          </p:txBody>
        </p:sp>
      </p:grpSp>
      <p:sp>
        <p:nvSpPr>
          <p:cNvPr id="6166" name="AutoShape 34"/>
          <p:cNvSpPr>
            <a:spLocks noChangeArrowheads="1"/>
          </p:cNvSpPr>
          <p:nvPr/>
        </p:nvSpPr>
        <p:spPr bwMode="auto">
          <a:xfrm>
            <a:off x="7316788" y="115888"/>
            <a:ext cx="1673225" cy="363537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67" name="Group 36"/>
          <p:cNvGrpSpPr>
            <a:grpSpLocks/>
          </p:cNvGrpSpPr>
          <p:nvPr/>
        </p:nvGrpSpPr>
        <p:grpSpPr bwMode="auto">
          <a:xfrm>
            <a:off x="431800" y="144463"/>
            <a:ext cx="4529138" cy="515937"/>
            <a:chOff x="272" y="91"/>
            <a:chExt cx="2853" cy="325"/>
          </a:xfrm>
        </p:grpSpPr>
        <p:sp>
          <p:nvSpPr>
            <p:cNvPr id="6168" name="AutoShape 37"/>
            <p:cNvSpPr>
              <a:spLocks noChangeArrowheads="1"/>
            </p:cNvSpPr>
            <p:nvPr/>
          </p:nvSpPr>
          <p:spPr bwMode="auto">
            <a:xfrm>
              <a:off x="272" y="91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Text Box 38"/>
            <p:cNvSpPr txBox="1">
              <a:spLocks noChangeArrowheads="1"/>
            </p:cNvSpPr>
            <p:nvPr/>
          </p:nvSpPr>
          <p:spPr bwMode="auto">
            <a:xfrm>
              <a:off x="272" y="91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B80047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11" grpId="0" animBg="1"/>
      <p:bldP spid="8212" grpId="0" animBg="1"/>
      <p:bldP spid="8215" grpId="0" animBg="1"/>
      <p:bldP spid="82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2875" y="5591175"/>
            <a:ext cx="8778875" cy="454025"/>
            <a:chOff x="90" y="3522"/>
            <a:chExt cx="5530" cy="286"/>
          </a:xfrm>
        </p:grpSpPr>
        <p:sp>
          <p:nvSpPr>
            <p:cNvPr id="7214" name="AutoShape 2"/>
            <p:cNvSpPr>
              <a:spLocks noChangeArrowheads="1"/>
            </p:cNvSpPr>
            <p:nvPr/>
          </p:nvSpPr>
          <p:spPr bwMode="auto">
            <a:xfrm>
              <a:off x="90" y="3522"/>
              <a:ext cx="5530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Text Box 3"/>
            <p:cNvSpPr txBox="1">
              <a:spLocks noChangeArrowheads="1"/>
            </p:cNvSpPr>
            <p:nvPr/>
          </p:nvSpPr>
          <p:spPr bwMode="auto">
            <a:xfrm>
              <a:off x="90" y="3522"/>
              <a:ext cx="5530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C000"/>
                  </a:solidFill>
                </a:rPr>
                <a:t>? </a:t>
              </a:r>
              <a:r>
                <a:rPr lang="ru-RU" sz="2400">
                  <a:solidFill>
                    <a:srgbClr val="002060"/>
                  </a:solidFill>
                </a:rPr>
                <a:t> </a:t>
              </a:r>
              <a:r>
                <a:rPr lang="ru-RU" sz="2400">
                  <a:solidFill>
                    <a:srgbClr val="FF0000"/>
                  </a:solidFill>
                </a:rPr>
                <a:t>Можно ли сказать, что ваши углы равны?</a:t>
              </a:r>
            </a:p>
          </p:txBody>
        </p:sp>
      </p:grp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7316788" y="142875"/>
            <a:ext cx="1673225" cy="363538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179388" y="122238"/>
            <a:ext cx="4529137" cy="515937"/>
            <a:chOff x="113" y="77"/>
            <a:chExt cx="2853" cy="325"/>
          </a:xfrm>
        </p:grpSpPr>
        <p:sp>
          <p:nvSpPr>
            <p:cNvPr id="7212" name="AutoShape 8"/>
            <p:cNvSpPr>
              <a:spLocks noChangeArrowheads="1"/>
            </p:cNvSpPr>
            <p:nvPr/>
          </p:nvSpPr>
          <p:spPr bwMode="auto">
            <a:xfrm>
              <a:off x="113" y="77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3" name="Text Box 9"/>
            <p:cNvSpPr txBox="1">
              <a:spLocks noChangeArrowheads="1"/>
            </p:cNvSpPr>
            <p:nvPr/>
          </p:nvSpPr>
          <p:spPr bwMode="auto">
            <a:xfrm>
              <a:off x="113" y="77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30650" y="2014538"/>
            <a:ext cx="2568575" cy="158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943725" y="2373313"/>
            <a:ext cx="1557338" cy="1522412"/>
            <a:chOff x="4374" y="1495"/>
            <a:chExt cx="981" cy="959"/>
          </a:xfrm>
        </p:grpSpPr>
        <p:pic>
          <p:nvPicPr>
            <p:cNvPr id="7210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79" y="1591"/>
              <a:ext cx="783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211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90" y="1513"/>
              <a:ext cx="783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47650" y="1557338"/>
            <a:ext cx="2378075" cy="1919287"/>
            <a:chOff x="156" y="981"/>
            <a:chExt cx="1498" cy="1209"/>
          </a:xfrm>
        </p:grpSpPr>
        <p:grpSp>
          <p:nvGrpSpPr>
            <p:cNvPr id="7207" name="Group 15"/>
            <p:cNvGrpSpPr>
              <a:grpSpLocks/>
            </p:cNvGrpSpPr>
            <p:nvPr/>
          </p:nvGrpSpPr>
          <p:grpSpPr bwMode="auto">
            <a:xfrm>
              <a:off x="156" y="981"/>
              <a:ext cx="1496" cy="1209"/>
              <a:chOff x="156" y="981"/>
              <a:chExt cx="1496" cy="1209"/>
            </a:xfrm>
          </p:grpSpPr>
          <p:sp>
            <p:nvSpPr>
              <p:cNvPr id="7209" name="Freeform 16"/>
              <p:cNvSpPr>
                <a:spLocks noChangeArrowheads="1"/>
              </p:cNvSpPr>
              <p:nvPr/>
            </p:nvSpPr>
            <p:spPr bwMode="auto">
              <a:xfrm>
                <a:off x="156" y="981"/>
                <a:ext cx="1496" cy="1210"/>
              </a:xfrm>
              <a:custGeom>
                <a:avLst/>
                <a:gdLst>
                  <a:gd name="T0" fmla="*/ 0 w 6602"/>
                  <a:gd name="T1" fmla="*/ 2 h 5338"/>
                  <a:gd name="T2" fmla="*/ 0 w 6602"/>
                  <a:gd name="T3" fmla="*/ 2 h 5338"/>
                  <a:gd name="T4" fmla="*/ 0 w 6602"/>
                  <a:gd name="T5" fmla="*/ 2 h 5338"/>
                  <a:gd name="T6" fmla="*/ 0 w 6602"/>
                  <a:gd name="T7" fmla="*/ 2 h 5338"/>
                  <a:gd name="T8" fmla="*/ 0 w 6602"/>
                  <a:gd name="T9" fmla="*/ 2 h 5338"/>
                  <a:gd name="T10" fmla="*/ 1 w 6602"/>
                  <a:gd name="T11" fmla="*/ 2 h 5338"/>
                  <a:gd name="T12" fmla="*/ 0 w 6602"/>
                  <a:gd name="T13" fmla="*/ 3 h 5338"/>
                  <a:gd name="T14" fmla="*/ 1 w 6602"/>
                  <a:gd name="T15" fmla="*/ 2 h 5338"/>
                  <a:gd name="T16" fmla="*/ 1 w 6602"/>
                  <a:gd name="T17" fmla="*/ 3 h 5338"/>
                  <a:gd name="T18" fmla="*/ 1 w 6602"/>
                  <a:gd name="T19" fmla="*/ 3 h 5338"/>
                  <a:gd name="T20" fmla="*/ 2 w 6602"/>
                  <a:gd name="T21" fmla="*/ 3 h 5338"/>
                  <a:gd name="T22" fmla="*/ 2 w 6602"/>
                  <a:gd name="T23" fmla="*/ 3 h 5338"/>
                  <a:gd name="T24" fmla="*/ 2 w 6602"/>
                  <a:gd name="T25" fmla="*/ 3 h 5338"/>
                  <a:gd name="T26" fmla="*/ 2 w 6602"/>
                  <a:gd name="T27" fmla="*/ 3 h 5338"/>
                  <a:gd name="T28" fmla="*/ 2 w 6602"/>
                  <a:gd name="T29" fmla="*/ 3 h 5338"/>
                  <a:gd name="T30" fmla="*/ 2 w 6602"/>
                  <a:gd name="T31" fmla="*/ 3 h 5338"/>
                  <a:gd name="T32" fmla="*/ 3 w 6602"/>
                  <a:gd name="T33" fmla="*/ 3 h 5338"/>
                  <a:gd name="T34" fmla="*/ 3 w 6602"/>
                  <a:gd name="T35" fmla="*/ 2 h 5338"/>
                  <a:gd name="T36" fmla="*/ 3 w 6602"/>
                  <a:gd name="T37" fmla="*/ 3 h 5338"/>
                  <a:gd name="T38" fmla="*/ 3 w 6602"/>
                  <a:gd name="T39" fmla="*/ 2 h 5338"/>
                  <a:gd name="T40" fmla="*/ 4 w 6602"/>
                  <a:gd name="T41" fmla="*/ 2 h 5338"/>
                  <a:gd name="T42" fmla="*/ 3 w 6602"/>
                  <a:gd name="T43" fmla="*/ 2 h 5338"/>
                  <a:gd name="T44" fmla="*/ 4 w 6602"/>
                  <a:gd name="T45" fmla="*/ 2 h 5338"/>
                  <a:gd name="T46" fmla="*/ 3 w 6602"/>
                  <a:gd name="T47" fmla="*/ 2 h 5338"/>
                  <a:gd name="T48" fmla="*/ 4 w 6602"/>
                  <a:gd name="T49" fmla="*/ 2 h 5338"/>
                  <a:gd name="T50" fmla="*/ 3 w 6602"/>
                  <a:gd name="T51" fmla="*/ 1 h 5338"/>
                  <a:gd name="T52" fmla="*/ 4 w 6602"/>
                  <a:gd name="T53" fmla="*/ 1 h 5338"/>
                  <a:gd name="T54" fmla="*/ 3 w 6602"/>
                  <a:gd name="T55" fmla="*/ 1 h 5338"/>
                  <a:gd name="T56" fmla="*/ 4 w 6602"/>
                  <a:gd name="T57" fmla="*/ 1 h 5338"/>
                  <a:gd name="T58" fmla="*/ 3 w 6602"/>
                  <a:gd name="T59" fmla="*/ 1 h 5338"/>
                  <a:gd name="T60" fmla="*/ 3 w 6602"/>
                  <a:gd name="T61" fmla="*/ 0 h 5338"/>
                  <a:gd name="T62" fmla="*/ 3 w 6602"/>
                  <a:gd name="T63" fmla="*/ 1 h 5338"/>
                  <a:gd name="T64" fmla="*/ 3 w 6602"/>
                  <a:gd name="T65" fmla="*/ 0 h 5338"/>
                  <a:gd name="T66" fmla="*/ 2 w 6602"/>
                  <a:gd name="T67" fmla="*/ 0 h 5338"/>
                  <a:gd name="T68" fmla="*/ 2 w 6602"/>
                  <a:gd name="T69" fmla="*/ 0 h 5338"/>
                  <a:gd name="T70" fmla="*/ 2 w 6602"/>
                  <a:gd name="T71" fmla="*/ 0 h 5338"/>
                  <a:gd name="T72" fmla="*/ 2 w 6602"/>
                  <a:gd name="T73" fmla="*/ 0 h 5338"/>
                  <a:gd name="T74" fmla="*/ 2 w 6602"/>
                  <a:gd name="T75" fmla="*/ 0 h 5338"/>
                  <a:gd name="T76" fmla="*/ 2 w 6602"/>
                  <a:gd name="T77" fmla="*/ 0 h 5338"/>
                  <a:gd name="T78" fmla="*/ 1 w 6602"/>
                  <a:gd name="T79" fmla="*/ 0 h 5338"/>
                  <a:gd name="T80" fmla="*/ 1 w 6602"/>
                  <a:gd name="T81" fmla="*/ 0 h 5338"/>
                  <a:gd name="T82" fmla="*/ 1 w 6602"/>
                  <a:gd name="T83" fmla="*/ 1 h 5338"/>
                  <a:gd name="T84" fmla="*/ 0 w 6602"/>
                  <a:gd name="T85" fmla="*/ 0 h 5338"/>
                  <a:gd name="T86" fmla="*/ 1 w 6602"/>
                  <a:gd name="T87" fmla="*/ 1 h 5338"/>
                  <a:gd name="T88" fmla="*/ 0 w 6602"/>
                  <a:gd name="T89" fmla="*/ 1 h 5338"/>
                  <a:gd name="T90" fmla="*/ 0 w 6602"/>
                  <a:gd name="T91" fmla="*/ 1 h 5338"/>
                  <a:gd name="T92" fmla="*/ 0 w 6602"/>
                  <a:gd name="T93" fmla="*/ 1 h 5338"/>
                  <a:gd name="T94" fmla="*/ 0 w 6602"/>
                  <a:gd name="T95" fmla="*/ 1 h 5338"/>
                  <a:gd name="T96" fmla="*/ 0 w 6602"/>
                  <a:gd name="T97" fmla="*/ 2 h 53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02"/>
                  <a:gd name="T148" fmla="*/ 0 h 5338"/>
                  <a:gd name="T149" fmla="*/ 6602 w 6602"/>
                  <a:gd name="T150" fmla="*/ 5338 h 53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02" h="5338">
                    <a:moveTo>
                      <a:pt x="0" y="2668"/>
                    </a:moveTo>
                    <a:lnTo>
                      <a:pt x="782" y="2918"/>
                    </a:lnTo>
                    <a:lnTo>
                      <a:pt x="112" y="3359"/>
                    </a:lnTo>
                    <a:lnTo>
                      <a:pt x="948" y="3436"/>
                    </a:lnTo>
                    <a:lnTo>
                      <a:pt x="442" y="4002"/>
                    </a:lnTo>
                    <a:lnTo>
                      <a:pt x="1274" y="3902"/>
                    </a:lnTo>
                    <a:lnTo>
                      <a:pt x="966" y="4555"/>
                    </a:lnTo>
                    <a:lnTo>
                      <a:pt x="1738" y="4284"/>
                    </a:lnTo>
                    <a:lnTo>
                      <a:pt x="1650" y="4979"/>
                    </a:lnTo>
                    <a:lnTo>
                      <a:pt x="2309" y="4556"/>
                    </a:lnTo>
                    <a:lnTo>
                      <a:pt x="2446" y="5246"/>
                    </a:lnTo>
                    <a:lnTo>
                      <a:pt x="2947" y="4699"/>
                    </a:lnTo>
                    <a:lnTo>
                      <a:pt x="3300" y="5337"/>
                    </a:lnTo>
                    <a:lnTo>
                      <a:pt x="3609" y="4704"/>
                    </a:lnTo>
                    <a:lnTo>
                      <a:pt x="4154" y="5246"/>
                    </a:lnTo>
                    <a:lnTo>
                      <a:pt x="4250" y="4569"/>
                    </a:lnTo>
                    <a:lnTo>
                      <a:pt x="4950" y="4979"/>
                    </a:lnTo>
                    <a:lnTo>
                      <a:pt x="4827" y="4306"/>
                    </a:lnTo>
                    <a:lnTo>
                      <a:pt x="5634" y="4555"/>
                    </a:lnTo>
                    <a:lnTo>
                      <a:pt x="5299" y="3931"/>
                    </a:lnTo>
                    <a:lnTo>
                      <a:pt x="6158" y="4002"/>
                    </a:lnTo>
                    <a:lnTo>
                      <a:pt x="5635" y="3469"/>
                    </a:lnTo>
                    <a:lnTo>
                      <a:pt x="6488" y="3359"/>
                    </a:lnTo>
                    <a:lnTo>
                      <a:pt x="5812" y="2953"/>
                    </a:lnTo>
                    <a:lnTo>
                      <a:pt x="6601" y="2668"/>
                    </a:lnTo>
                    <a:lnTo>
                      <a:pt x="5818" y="2418"/>
                    </a:lnTo>
                    <a:lnTo>
                      <a:pt x="6488" y="1977"/>
                    </a:lnTo>
                    <a:lnTo>
                      <a:pt x="5652" y="1900"/>
                    </a:lnTo>
                    <a:lnTo>
                      <a:pt x="6158" y="1334"/>
                    </a:lnTo>
                    <a:lnTo>
                      <a:pt x="5326" y="1434"/>
                    </a:lnTo>
                    <a:lnTo>
                      <a:pt x="5634" y="781"/>
                    </a:lnTo>
                    <a:lnTo>
                      <a:pt x="4862" y="1052"/>
                    </a:lnTo>
                    <a:lnTo>
                      <a:pt x="4950" y="357"/>
                    </a:lnTo>
                    <a:lnTo>
                      <a:pt x="4291" y="780"/>
                    </a:lnTo>
                    <a:lnTo>
                      <a:pt x="4154" y="90"/>
                    </a:lnTo>
                    <a:lnTo>
                      <a:pt x="3653" y="637"/>
                    </a:lnTo>
                    <a:lnTo>
                      <a:pt x="3300" y="0"/>
                    </a:lnTo>
                    <a:lnTo>
                      <a:pt x="2991" y="632"/>
                    </a:lnTo>
                    <a:lnTo>
                      <a:pt x="2446" y="90"/>
                    </a:lnTo>
                    <a:lnTo>
                      <a:pt x="2350" y="767"/>
                    </a:lnTo>
                    <a:lnTo>
                      <a:pt x="1650" y="357"/>
                    </a:lnTo>
                    <a:lnTo>
                      <a:pt x="1773" y="1030"/>
                    </a:lnTo>
                    <a:lnTo>
                      <a:pt x="966" y="781"/>
                    </a:lnTo>
                    <a:lnTo>
                      <a:pt x="1301" y="1405"/>
                    </a:lnTo>
                    <a:lnTo>
                      <a:pt x="442" y="1334"/>
                    </a:lnTo>
                    <a:lnTo>
                      <a:pt x="965" y="1867"/>
                    </a:lnTo>
                    <a:lnTo>
                      <a:pt x="112" y="1977"/>
                    </a:lnTo>
                    <a:lnTo>
                      <a:pt x="788" y="2383"/>
                    </a:lnTo>
                    <a:lnTo>
                      <a:pt x="0" y="2668"/>
                    </a:lnTo>
                  </a:path>
                </a:pathLst>
              </a:custGeom>
              <a:solidFill>
                <a:srgbClr val="A0A5B8"/>
              </a:solidFill>
              <a:ln w="1152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208" name="Line 17"/>
            <p:cNvSpPr>
              <a:spLocks noChangeShapeType="1"/>
            </p:cNvSpPr>
            <p:nvPr/>
          </p:nvSpPr>
          <p:spPr bwMode="auto">
            <a:xfrm>
              <a:off x="158" y="1586"/>
              <a:ext cx="1496" cy="0"/>
            </a:xfrm>
            <a:prstGeom prst="line">
              <a:avLst/>
            </a:prstGeom>
            <a:noFill/>
            <a:ln w="3240">
              <a:solidFill>
                <a:srgbClr val="595959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4130675"/>
            <a:ext cx="2568575" cy="158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49250" y="4148138"/>
            <a:ext cx="1557338" cy="1522412"/>
            <a:chOff x="220" y="2613"/>
            <a:chExt cx="981" cy="959"/>
          </a:xfrm>
        </p:grpSpPr>
        <p:pic>
          <p:nvPicPr>
            <p:cNvPr id="7205" name="Picture 2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6" y="2709"/>
              <a:ext cx="783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206" name="Picture 2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36" y="2631"/>
              <a:ext cx="783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415088" y="3789363"/>
            <a:ext cx="2378075" cy="1919287"/>
            <a:chOff x="4041" y="2387"/>
            <a:chExt cx="1498" cy="1209"/>
          </a:xfrm>
        </p:grpSpPr>
        <p:grpSp>
          <p:nvGrpSpPr>
            <p:cNvPr id="7200" name="Group 23"/>
            <p:cNvGrpSpPr>
              <a:grpSpLocks/>
            </p:cNvGrpSpPr>
            <p:nvPr/>
          </p:nvGrpSpPr>
          <p:grpSpPr bwMode="auto">
            <a:xfrm>
              <a:off x="4041" y="2387"/>
              <a:ext cx="1498" cy="1209"/>
              <a:chOff x="4041" y="2387"/>
              <a:chExt cx="1498" cy="1209"/>
            </a:xfrm>
          </p:grpSpPr>
          <p:grpSp>
            <p:nvGrpSpPr>
              <p:cNvPr id="7202" name="Group 24"/>
              <p:cNvGrpSpPr>
                <a:grpSpLocks/>
              </p:cNvGrpSpPr>
              <p:nvPr/>
            </p:nvGrpSpPr>
            <p:grpSpPr bwMode="auto">
              <a:xfrm>
                <a:off x="4041" y="2387"/>
                <a:ext cx="1496" cy="1209"/>
                <a:chOff x="4041" y="2387"/>
                <a:chExt cx="1496" cy="1209"/>
              </a:xfrm>
            </p:grpSpPr>
            <p:sp>
              <p:nvSpPr>
                <p:cNvPr id="7204" name="Freeform 25"/>
                <p:cNvSpPr>
                  <a:spLocks noChangeArrowheads="1"/>
                </p:cNvSpPr>
                <p:nvPr/>
              </p:nvSpPr>
              <p:spPr bwMode="auto">
                <a:xfrm>
                  <a:off x="4041" y="2387"/>
                  <a:ext cx="1496" cy="1210"/>
                </a:xfrm>
                <a:custGeom>
                  <a:avLst/>
                  <a:gdLst>
                    <a:gd name="T0" fmla="*/ 0 w 6602"/>
                    <a:gd name="T1" fmla="*/ 2 h 5338"/>
                    <a:gd name="T2" fmla="*/ 0 w 6602"/>
                    <a:gd name="T3" fmla="*/ 2 h 5338"/>
                    <a:gd name="T4" fmla="*/ 0 w 6602"/>
                    <a:gd name="T5" fmla="*/ 2 h 5338"/>
                    <a:gd name="T6" fmla="*/ 0 w 6602"/>
                    <a:gd name="T7" fmla="*/ 2 h 5338"/>
                    <a:gd name="T8" fmla="*/ 0 w 6602"/>
                    <a:gd name="T9" fmla="*/ 2 h 5338"/>
                    <a:gd name="T10" fmla="*/ 1 w 6602"/>
                    <a:gd name="T11" fmla="*/ 2 h 5338"/>
                    <a:gd name="T12" fmla="*/ 0 w 6602"/>
                    <a:gd name="T13" fmla="*/ 3 h 5338"/>
                    <a:gd name="T14" fmla="*/ 1 w 6602"/>
                    <a:gd name="T15" fmla="*/ 2 h 5338"/>
                    <a:gd name="T16" fmla="*/ 1 w 6602"/>
                    <a:gd name="T17" fmla="*/ 3 h 5338"/>
                    <a:gd name="T18" fmla="*/ 1 w 6602"/>
                    <a:gd name="T19" fmla="*/ 3 h 5338"/>
                    <a:gd name="T20" fmla="*/ 2 w 6602"/>
                    <a:gd name="T21" fmla="*/ 3 h 5338"/>
                    <a:gd name="T22" fmla="*/ 2 w 6602"/>
                    <a:gd name="T23" fmla="*/ 3 h 5338"/>
                    <a:gd name="T24" fmla="*/ 2 w 6602"/>
                    <a:gd name="T25" fmla="*/ 3 h 5338"/>
                    <a:gd name="T26" fmla="*/ 2 w 6602"/>
                    <a:gd name="T27" fmla="*/ 3 h 5338"/>
                    <a:gd name="T28" fmla="*/ 2 w 6602"/>
                    <a:gd name="T29" fmla="*/ 3 h 5338"/>
                    <a:gd name="T30" fmla="*/ 2 w 6602"/>
                    <a:gd name="T31" fmla="*/ 3 h 5338"/>
                    <a:gd name="T32" fmla="*/ 3 w 6602"/>
                    <a:gd name="T33" fmla="*/ 3 h 5338"/>
                    <a:gd name="T34" fmla="*/ 3 w 6602"/>
                    <a:gd name="T35" fmla="*/ 2 h 5338"/>
                    <a:gd name="T36" fmla="*/ 3 w 6602"/>
                    <a:gd name="T37" fmla="*/ 3 h 5338"/>
                    <a:gd name="T38" fmla="*/ 3 w 6602"/>
                    <a:gd name="T39" fmla="*/ 2 h 5338"/>
                    <a:gd name="T40" fmla="*/ 4 w 6602"/>
                    <a:gd name="T41" fmla="*/ 2 h 5338"/>
                    <a:gd name="T42" fmla="*/ 3 w 6602"/>
                    <a:gd name="T43" fmla="*/ 2 h 5338"/>
                    <a:gd name="T44" fmla="*/ 4 w 6602"/>
                    <a:gd name="T45" fmla="*/ 2 h 5338"/>
                    <a:gd name="T46" fmla="*/ 3 w 6602"/>
                    <a:gd name="T47" fmla="*/ 2 h 5338"/>
                    <a:gd name="T48" fmla="*/ 4 w 6602"/>
                    <a:gd name="T49" fmla="*/ 2 h 5338"/>
                    <a:gd name="T50" fmla="*/ 3 w 6602"/>
                    <a:gd name="T51" fmla="*/ 1 h 5338"/>
                    <a:gd name="T52" fmla="*/ 4 w 6602"/>
                    <a:gd name="T53" fmla="*/ 1 h 5338"/>
                    <a:gd name="T54" fmla="*/ 3 w 6602"/>
                    <a:gd name="T55" fmla="*/ 1 h 5338"/>
                    <a:gd name="T56" fmla="*/ 4 w 6602"/>
                    <a:gd name="T57" fmla="*/ 1 h 5338"/>
                    <a:gd name="T58" fmla="*/ 3 w 6602"/>
                    <a:gd name="T59" fmla="*/ 1 h 5338"/>
                    <a:gd name="T60" fmla="*/ 3 w 6602"/>
                    <a:gd name="T61" fmla="*/ 0 h 5338"/>
                    <a:gd name="T62" fmla="*/ 3 w 6602"/>
                    <a:gd name="T63" fmla="*/ 1 h 5338"/>
                    <a:gd name="T64" fmla="*/ 3 w 6602"/>
                    <a:gd name="T65" fmla="*/ 0 h 5338"/>
                    <a:gd name="T66" fmla="*/ 2 w 6602"/>
                    <a:gd name="T67" fmla="*/ 0 h 5338"/>
                    <a:gd name="T68" fmla="*/ 2 w 6602"/>
                    <a:gd name="T69" fmla="*/ 0 h 5338"/>
                    <a:gd name="T70" fmla="*/ 2 w 6602"/>
                    <a:gd name="T71" fmla="*/ 0 h 5338"/>
                    <a:gd name="T72" fmla="*/ 2 w 6602"/>
                    <a:gd name="T73" fmla="*/ 0 h 5338"/>
                    <a:gd name="T74" fmla="*/ 2 w 6602"/>
                    <a:gd name="T75" fmla="*/ 0 h 5338"/>
                    <a:gd name="T76" fmla="*/ 2 w 6602"/>
                    <a:gd name="T77" fmla="*/ 0 h 5338"/>
                    <a:gd name="T78" fmla="*/ 1 w 6602"/>
                    <a:gd name="T79" fmla="*/ 0 h 5338"/>
                    <a:gd name="T80" fmla="*/ 1 w 6602"/>
                    <a:gd name="T81" fmla="*/ 0 h 5338"/>
                    <a:gd name="T82" fmla="*/ 1 w 6602"/>
                    <a:gd name="T83" fmla="*/ 1 h 5338"/>
                    <a:gd name="T84" fmla="*/ 0 w 6602"/>
                    <a:gd name="T85" fmla="*/ 0 h 5338"/>
                    <a:gd name="T86" fmla="*/ 1 w 6602"/>
                    <a:gd name="T87" fmla="*/ 1 h 5338"/>
                    <a:gd name="T88" fmla="*/ 0 w 6602"/>
                    <a:gd name="T89" fmla="*/ 1 h 5338"/>
                    <a:gd name="T90" fmla="*/ 0 w 6602"/>
                    <a:gd name="T91" fmla="*/ 1 h 5338"/>
                    <a:gd name="T92" fmla="*/ 0 w 6602"/>
                    <a:gd name="T93" fmla="*/ 1 h 5338"/>
                    <a:gd name="T94" fmla="*/ 0 w 6602"/>
                    <a:gd name="T95" fmla="*/ 1 h 5338"/>
                    <a:gd name="T96" fmla="*/ 0 w 6602"/>
                    <a:gd name="T97" fmla="*/ 2 h 533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602"/>
                    <a:gd name="T148" fmla="*/ 0 h 5338"/>
                    <a:gd name="T149" fmla="*/ 6602 w 6602"/>
                    <a:gd name="T150" fmla="*/ 5338 h 533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602" h="5338">
                      <a:moveTo>
                        <a:pt x="0" y="2668"/>
                      </a:moveTo>
                      <a:lnTo>
                        <a:pt x="782" y="2918"/>
                      </a:lnTo>
                      <a:lnTo>
                        <a:pt x="112" y="3359"/>
                      </a:lnTo>
                      <a:lnTo>
                        <a:pt x="948" y="3436"/>
                      </a:lnTo>
                      <a:lnTo>
                        <a:pt x="442" y="4002"/>
                      </a:lnTo>
                      <a:lnTo>
                        <a:pt x="1274" y="3902"/>
                      </a:lnTo>
                      <a:lnTo>
                        <a:pt x="966" y="4555"/>
                      </a:lnTo>
                      <a:lnTo>
                        <a:pt x="1738" y="4284"/>
                      </a:lnTo>
                      <a:lnTo>
                        <a:pt x="1650" y="4979"/>
                      </a:lnTo>
                      <a:lnTo>
                        <a:pt x="2309" y="4556"/>
                      </a:lnTo>
                      <a:lnTo>
                        <a:pt x="2446" y="5246"/>
                      </a:lnTo>
                      <a:lnTo>
                        <a:pt x="2947" y="4699"/>
                      </a:lnTo>
                      <a:lnTo>
                        <a:pt x="3300" y="5337"/>
                      </a:lnTo>
                      <a:lnTo>
                        <a:pt x="3609" y="4704"/>
                      </a:lnTo>
                      <a:lnTo>
                        <a:pt x="4154" y="5246"/>
                      </a:lnTo>
                      <a:lnTo>
                        <a:pt x="4250" y="4569"/>
                      </a:lnTo>
                      <a:lnTo>
                        <a:pt x="4950" y="4979"/>
                      </a:lnTo>
                      <a:lnTo>
                        <a:pt x="4827" y="4306"/>
                      </a:lnTo>
                      <a:lnTo>
                        <a:pt x="5634" y="4555"/>
                      </a:lnTo>
                      <a:lnTo>
                        <a:pt x="5299" y="3931"/>
                      </a:lnTo>
                      <a:lnTo>
                        <a:pt x="6158" y="4002"/>
                      </a:lnTo>
                      <a:lnTo>
                        <a:pt x="5635" y="3469"/>
                      </a:lnTo>
                      <a:lnTo>
                        <a:pt x="6488" y="3359"/>
                      </a:lnTo>
                      <a:lnTo>
                        <a:pt x="5812" y="2953"/>
                      </a:lnTo>
                      <a:lnTo>
                        <a:pt x="6601" y="2668"/>
                      </a:lnTo>
                      <a:lnTo>
                        <a:pt x="5818" y="2418"/>
                      </a:lnTo>
                      <a:lnTo>
                        <a:pt x="6488" y="1977"/>
                      </a:lnTo>
                      <a:lnTo>
                        <a:pt x="5652" y="1900"/>
                      </a:lnTo>
                      <a:lnTo>
                        <a:pt x="6158" y="1334"/>
                      </a:lnTo>
                      <a:lnTo>
                        <a:pt x="5326" y="1434"/>
                      </a:lnTo>
                      <a:lnTo>
                        <a:pt x="5634" y="781"/>
                      </a:lnTo>
                      <a:lnTo>
                        <a:pt x="4862" y="1052"/>
                      </a:lnTo>
                      <a:lnTo>
                        <a:pt x="4950" y="357"/>
                      </a:lnTo>
                      <a:lnTo>
                        <a:pt x="4291" y="780"/>
                      </a:lnTo>
                      <a:lnTo>
                        <a:pt x="4154" y="90"/>
                      </a:lnTo>
                      <a:lnTo>
                        <a:pt x="3653" y="637"/>
                      </a:lnTo>
                      <a:lnTo>
                        <a:pt x="3300" y="0"/>
                      </a:lnTo>
                      <a:lnTo>
                        <a:pt x="2991" y="632"/>
                      </a:lnTo>
                      <a:lnTo>
                        <a:pt x="2446" y="90"/>
                      </a:lnTo>
                      <a:lnTo>
                        <a:pt x="2350" y="767"/>
                      </a:lnTo>
                      <a:lnTo>
                        <a:pt x="1650" y="357"/>
                      </a:lnTo>
                      <a:lnTo>
                        <a:pt x="1773" y="1030"/>
                      </a:lnTo>
                      <a:lnTo>
                        <a:pt x="966" y="781"/>
                      </a:lnTo>
                      <a:lnTo>
                        <a:pt x="1301" y="1405"/>
                      </a:lnTo>
                      <a:lnTo>
                        <a:pt x="442" y="1334"/>
                      </a:lnTo>
                      <a:lnTo>
                        <a:pt x="965" y="1867"/>
                      </a:lnTo>
                      <a:lnTo>
                        <a:pt x="112" y="1977"/>
                      </a:lnTo>
                      <a:lnTo>
                        <a:pt x="788" y="2383"/>
                      </a:lnTo>
                      <a:lnTo>
                        <a:pt x="0" y="2668"/>
                      </a:lnTo>
                    </a:path>
                  </a:pathLst>
                </a:custGeom>
                <a:solidFill>
                  <a:srgbClr val="A0A5B8"/>
                </a:solidFill>
                <a:ln w="1152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203" name="Line 26"/>
              <p:cNvSpPr>
                <a:spLocks noChangeShapeType="1"/>
              </p:cNvSpPr>
              <p:nvPr/>
            </p:nvSpPr>
            <p:spPr bwMode="auto">
              <a:xfrm>
                <a:off x="4043" y="2992"/>
                <a:ext cx="1496" cy="0"/>
              </a:xfrm>
              <a:prstGeom prst="line">
                <a:avLst/>
              </a:prstGeom>
              <a:noFill/>
              <a:ln w="3240">
                <a:solidFill>
                  <a:srgbClr val="595959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1" name="Line 27"/>
            <p:cNvSpPr>
              <a:spLocks noChangeShapeType="1"/>
            </p:cNvSpPr>
            <p:nvPr/>
          </p:nvSpPr>
          <p:spPr bwMode="auto">
            <a:xfrm>
              <a:off x="4792" y="2387"/>
              <a:ext cx="0" cy="1209"/>
            </a:xfrm>
            <a:prstGeom prst="line">
              <a:avLst/>
            </a:prstGeom>
            <a:noFill/>
            <a:ln w="3240">
              <a:solidFill>
                <a:srgbClr val="595959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4" name="Freeform 28"/>
          <p:cNvSpPr>
            <a:spLocks noChangeArrowheads="1"/>
          </p:cNvSpPr>
          <p:nvPr/>
        </p:nvSpPr>
        <p:spPr bwMode="auto">
          <a:xfrm>
            <a:off x="7602538" y="3789363"/>
            <a:ext cx="3175" cy="949325"/>
          </a:xfrm>
          <a:custGeom>
            <a:avLst/>
            <a:gdLst>
              <a:gd name="T0" fmla="*/ 0 w 11"/>
              <a:gd name="T1" fmla="*/ 0 h 2637"/>
              <a:gd name="T2" fmla="*/ 2147483647 w 11"/>
              <a:gd name="T3" fmla="*/ 2147483647 h 2637"/>
              <a:gd name="T4" fmla="*/ 0 60000 65536"/>
              <a:gd name="T5" fmla="*/ 0 60000 65536"/>
              <a:gd name="T6" fmla="*/ 0 w 11"/>
              <a:gd name="T7" fmla="*/ 0 h 2637"/>
              <a:gd name="T8" fmla="*/ 11 w 11"/>
              <a:gd name="T9" fmla="*/ 2637 h 26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" h="2637">
                <a:moveTo>
                  <a:pt x="0" y="0"/>
                </a:moveTo>
                <a:lnTo>
                  <a:pt x="10" y="2636"/>
                </a:lnTo>
              </a:path>
            </a:pathLst>
          </a:custGeom>
          <a:noFill/>
          <a:ln w="28440">
            <a:solidFill>
              <a:srgbClr val="D1634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Freeform 29"/>
          <p:cNvSpPr>
            <a:spLocks noChangeArrowheads="1"/>
          </p:cNvSpPr>
          <p:nvPr/>
        </p:nvSpPr>
        <p:spPr bwMode="auto">
          <a:xfrm>
            <a:off x="7600950" y="4749800"/>
            <a:ext cx="1190625" cy="1588"/>
          </a:xfrm>
          <a:custGeom>
            <a:avLst/>
            <a:gdLst>
              <a:gd name="T0" fmla="*/ 0 w 3307"/>
              <a:gd name="T1" fmla="*/ 0 h 1"/>
              <a:gd name="T2" fmla="*/ 2147483647 w 3307"/>
              <a:gd name="T3" fmla="*/ 0 h 1"/>
              <a:gd name="T4" fmla="*/ 0 60000 65536"/>
              <a:gd name="T5" fmla="*/ 0 60000 65536"/>
              <a:gd name="T6" fmla="*/ 0 w 3307"/>
              <a:gd name="T7" fmla="*/ 0 h 1"/>
              <a:gd name="T8" fmla="*/ 3307 w 330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7" h="1">
                <a:moveTo>
                  <a:pt x="0" y="0"/>
                </a:moveTo>
                <a:lnTo>
                  <a:pt x="3306" y="0"/>
                </a:lnTo>
              </a:path>
            </a:pathLst>
          </a:custGeom>
          <a:noFill/>
          <a:ln w="28440">
            <a:solidFill>
              <a:srgbClr val="D1634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81" name="Group 30"/>
          <p:cNvGrpSpPr>
            <a:grpSpLocks/>
          </p:cNvGrpSpPr>
          <p:nvPr/>
        </p:nvGrpSpPr>
        <p:grpSpPr bwMode="auto">
          <a:xfrm>
            <a:off x="203200" y="639763"/>
            <a:ext cx="8820150" cy="820737"/>
            <a:chOff x="128" y="403"/>
            <a:chExt cx="5556" cy="517"/>
          </a:xfrm>
        </p:grpSpPr>
        <p:sp>
          <p:nvSpPr>
            <p:cNvPr id="7198" name="AutoShape 31"/>
            <p:cNvSpPr>
              <a:spLocks noChangeArrowheads="1"/>
            </p:cNvSpPr>
            <p:nvPr/>
          </p:nvSpPr>
          <p:spPr bwMode="auto">
            <a:xfrm>
              <a:off x="128" y="403"/>
              <a:ext cx="5556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Text Box 32"/>
            <p:cNvSpPr txBox="1">
              <a:spLocks noChangeArrowheads="1"/>
            </p:cNvSpPr>
            <p:nvPr/>
          </p:nvSpPr>
          <p:spPr bwMode="auto">
            <a:xfrm>
              <a:off x="128" y="403"/>
              <a:ext cx="5556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2. </a:t>
              </a:r>
              <a:r>
                <a:rPr lang="ru-RU" sz="2400">
                  <a:solidFill>
                    <a:srgbClr val="E6FF00"/>
                  </a:solidFill>
                </a:rPr>
                <a:t>Катя сделала из листа бумаги модель угла. Сделайте похожую фигуру из листа бумаги.</a:t>
              </a:r>
            </a:p>
          </p:txBody>
        </p:sp>
      </p:grpSp>
      <p:sp>
        <p:nvSpPr>
          <p:cNvPr id="7182" name="Line 33"/>
          <p:cNvSpPr>
            <a:spLocks noChangeShapeType="1"/>
          </p:cNvSpPr>
          <p:nvPr/>
        </p:nvSpPr>
        <p:spPr bwMode="auto">
          <a:xfrm>
            <a:off x="179388" y="3500438"/>
            <a:ext cx="8821737" cy="1587"/>
          </a:xfrm>
          <a:prstGeom prst="line">
            <a:avLst/>
          </a:prstGeom>
          <a:noFill/>
          <a:ln w="1908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203200" y="3500438"/>
            <a:ext cx="5735638" cy="454025"/>
            <a:chOff x="128" y="2205"/>
            <a:chExt cx="3613" cy="286"/>
          </a:xfrm>
        </p:grpSpPr>
        <p:grpSp>
          <p:nvGrpSpPr>
            <p:cNvPr id="7193" name="Group 35"/>
            <p:cNvGrpSpPr>
              <a:grpSpLocks/>
            </p:cNvGrpSpPr>
            <p:nvPr/>
          </p:nvGrpSpPr>
          <p:grpSpPr bwMode="auto">
            <a:xfrm>
              <a:off x="128" y="2205"/>
              <a:ext cx="3613" cy="286"/>
              <a:chOff x="128" y="2205"/>
              <a:chExt cx="3613" cy="286"/>
            </a:xfrm>
          </p:grpSpPr>
          <p:sp>
            <p:nvSpPr>
              <p:cNvPr id="7196" name="AutoShape 36"/>
              <p:cNvSpPr>
                <a:spLocks noChangeArrowheads="1"/>
              </p:cNvSpPr>
              <p:nvPr/>
            </p:nvSpPr>
            <p:spPr bwMode="auto">
              <a:xfrm>
                <a:off x="128" y="2205"/>
                <a:ext cx="3613" cy="286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7" name="Text Box 37"/>
              <p:cNvSpPr txBox="1">
                <a:spLocks noChangeArrowheads="1"/>
              </p:cNvSpPr>
              <p:nvPr/>
            </p:nvSpPr>
            <p:spPr bwMode="auto">
              <a:xfrm>
                <a:off x="128" y="2205"/>
                <a:ext cx="3613" cy="2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</a:tabLst>
                </a:pPr>
                <a:r>
                  <a:rPr lang="ru-RU" sz="2400">
                    <a:solidFill>
                      <a:srgbClr val="002060"/>
                    </a:solidFill>
                  </a:rPr>
                  <a:t> </a:t>
                </a:r>
                <a:r>
                  <a:rPr lang="ru-RU" sz="2400">
                    <a:solidFill>
                      <a:srgbClr val="FFFF00"/>
                    </a:solidFill>
                  </a:rPr>
                  <a:t>Разверни лист и обведи линии сгиба.</a:t>
                </a:r>
              </a:p>
            </p:txBody>
          </p:sp>
        </p:grpSp>
        <p:grpSp>
          <p:nvGrpSpPr>
            <p:cNvPr id="7194" name="Group 38"/>
            <p:cNvGrpSpPr>
              <a:grpSpLocks/>
            </p:cNvGrpSpPr>
            <p:nvPr/>
          </p:nvGrpSpPr>
          <p:grpSpPr bwMode="auto">
            <a:xfrm>
              <a:off x="158" y="2341"/>
              <a:ext cx="41" cy="41"/>
              <a:chOff x="158" y="2341"/>
              <a:chExt cx="41" cy="41"/>
            </a:xfrm>
          </p:grpSpPr>
          <p:sp>
            <p:nvSpPr>
              <p:cNvPr id="7195" name="Freeform 39"/>
              <p:cNvSpPr>
                <a:spLocks noChangeArrowheads="1"/>
              </p:cNvSpPr>
              <p:nvPr/>
            </p:nvSpPr>
            <p:spPr bwMode="auto">
              <a:xfrm>
                <a:off x="158" y="2341"/>
                <a:ext cx="42" cy="42"/>
              </a:xfrm>
              <a:custGeom>
                <a:avLst/>
                <a:gdLst>
                  <a:gd name="T0" fmla="*/ 0 w 188"/>
                  <a:gd name="T1" fmla="*/ 0 h 188"/>
                  <a:gd name="T2" fmla="*/ 0 w 188"/>
                  <a:gd name="T3" fmla="*/ 0 h 188"/>
                  <a:gd name="T4" fmla="*/ 0 w 188"/>
                  <a:gd name="T5" fmla="*/ 0 h 188"/>
                  <a:gd name="T6" fmla="*/ 0 w 188"/>
                  <a:gd name="T7" fmla="*/ 0 h 188"/>
                  <a:gd name="T8" fmla="*/ 0 w 188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8"/>
                  <a:gd name="T16" fmla="*/ 0 h 188"/>
                  <a:gd name="T17" fmla="*/ 188 w 188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8" h="188">
                    <a:moveTo>
                      <a:pt x="93" y="0"/>
                    </a:moveTo>
                    <a:cubicBezTo>
                      <a:pt x="146" y="0"/>
                      <a:pt x="187" y="40"/>
                      <a:pt x="187" y="93"/>
                    </a:cubicBezTo>
                    <a:cubicBezTo>
                      <a:pt x="187" y="146"/>
                      <a:pt x="146" y="187"/>
                      <a:pt x="93" y="187"/>
                    </a:cubicBezTo>
                    <a:cubicBezTo>
                      <a:pt x="40" y="187"/>
                      <a:pt x="0" y="146"/>
                      <a:pt x="0" y="93"/>
                    </a:cubicBezTo>
                    <a:cubicBezTo>
                      <a:pt x="0" y="40"/>
                      <a:pt x="40" y="0"/>
                      <a:pt x="93" y="0"/>
                    </a:cubicBezTo>
                  </a:path>
                </a:pathLst>
              </a:custGeom>
              <a:solidFill>
                <a:srgbClr val="FF0000"/>
              </a:solidFill>
              <a:ln w="1152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360363" y="5183188"/>
            <a:ext cx="3502025" cy="454025"/>
            <a:chOff x="227" y="3265"/>
            <a:chExt cx="2206" cy="286"/>
          </a:xfrm>
        </p:grpSpPr>
        <p:sp>
          <p:nvSpPr>
            <p:cNvPr id="7191" name="AutoShape 41"/>
            <p:cNvSpPr>
              <a:spLocks noChangeArrowheads="1"/>
            </p:cNvSpPr>
            <p:nvPr/>
          </p:nvSpPr>
          <p:spPr bwMode="auto">
            <a:xfrm>
              <a:off x="227" y="3265"/>
              <a:ext cx="2206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Text Box 42"/>
            <p:cNvSpPr txBox="1">
              <a:spLocks noChangeArrowheads="1"/>
            </p:cNvSpPr>
            <p:nvPr/>
          </p:nvSpPr>
          <p:spPr bwMode="auto">
            <a:xfrm>
              <a:off x="227" y="3265"/>
              <a:ext cx="2206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2400" b="1">
                  <a:solidFill>
                    <a:srgbClr val="00B050"/>
                  </a:solidFill>
                </a:rPr>
                <a:t>!  </a:t>
              </a:r>
              <a:r>
                <a:rPr lang="ru-RU" sz="2400">
                  <a:solidFill>
                    <a:srgbClr val="FF0000"/>
                  </a:solidFill>
                </a:rPr>
                <a:t>Это – прямой угол.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76200" y="6048375"/>
            <a:ext cx="8778875" cy="454025"/>
            <a:chOff x="48" y="3810"/>
            <a:chExt cx="5530" cy="286"/>
          </a:xfrm>
        </p:grpSpPr>
        <p:sp>
          <p:nvSpPr>
            <p:cNvPr id="7189" name="AutoShape 44"/>
            <p:cNvSpPr>
              <a:spLocks noChangeArrowheads="1"/>
            </p:cNvSpPr>
            <p:nvPr/>
          </p:nvSpPr>
          <p:spPr bwMode="auto">
            <a:xfrm>
              <a:off x="48" y="3810"/>
              <a:ext cx="5530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Text Box 45"/>
            <p:cNvSpPr txBox="1">
              <a:spLocks noChangeArrowheads="1"/>
            </p:cNvSpPr>
            <p:nvPr/>
          </p:nvSpPr>
          <p:spPr bwMode="auto">
            <a:xfrm>
              <a:off x="48" y="3810"/>
              <a:ext cx="5530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3. </a:t>
              </a:r>
              <a:r>
                <a:rPr lang="ru-RU" sz="2400">
                  <a:solidFill>
                    <a:srgbClr val="FF0000"/>
                  </a:solidFill>
                </a:rPr>
                <a:t>Сравните свою модель с моделями других ребят.</a:t>
              </a:r>
            </a:p>
          </p:txBody>
        </p:sp>
      </p:grpSp>
      <p:grpSp>
        <p:nvGrpSpPr>
          <p:cNvPr id="7186" name="Group 46"/>
          <p:cNvGrpSpPr>
            <a:grpSpLocks/>
          </p:cNvGrpSpPr>
          <p:nvPr/>
        </p:nvGrpSpPr>
        <p:grpSpPr bwMode="auto">
          <a:xfrm>
            <a:off x="6942138" y="2373313"/>
            <a:ext cx="1557337" cy="1522412"/>
            <a:chOff x="4373" y="1495"/>
            <a:chExt cx="981" cy="959"/>
          </a:xfrm>
        </p:grpSpPr>
        <p:pic>
          <p:nvPicPr>
            <p:cNvPr id="7187" name="Picture 4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79" y="1591"/>
              <a:ext cx="783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88" name="Picture 4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89" y="1513"/>
              <a:ext cx="783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 animBg="1"/>
      <p:bldP spid="9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142875"/>
            <a:ext cx="5214937" cy="779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FFC000"/>
                </a:solidFill>
                <a:latin typeface="+mn-lt"/>
              </a:rPr>
              <a:t>Физкультминутка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75" y="1071563"/>
            <a:ext cx="7572375" cy="467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i="1" dirty="0">
                <a:solidFill>
                  <a:srgbClr val="FF3300"/>
                </a:solidFill>
                <a:latin typeface="+mn-lt"/>
              </a:rPr>
              <a:t>У оленя дом большой, 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Он глядит в свое окошко. 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Зайка по лесу бежит, 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В дверь к нему стучится: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Тук, тук, дверь открой, 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Там в лесу охотник злой! 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Зайка, зайка, забегай, </a:t>
            </a:r>
            <a:br>
              <a:rPr lang="ru-RU" sz="4000" i="1" dirty="0">
                <a:solidFill>
                  <a:srgbClr val="FF3300"/>
                </a:solidFill>
                <a:latin typeface="+mn-lt"/>
              </a:rPr>
            </a:br>
            <a:r>
              <a:rPr lang="ru-RU" sz="4000" i="1" dirty="0">
                <a:solidFill>
                  <a:srgbClr val="FF3300"/>
                </a:solidFill>
                <a:latin typeface="+mn-lt"/>
              </a:rPr>
              <a:t>Лапу мне давай.</a:t>
            </a:r>
            <a:endParaRPr lang="ru-RU" sz="4000" dirty="0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ransition spd="med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4075" y="3206750"/>
            <a:ext cx="1566863" cy="160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16250" y="3271838"/>
            <a:ext cx="1597025" cy="164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142875" y="661988"/>
            <a:ext cx="8967788" cy="820737"/>
            <a:chOff x="90" y="417"/>
            <a:chExt cx="5649" cy="517"/>
          </a:xfrm>
        </p:grpSpPr>
        <p:sp>
          <p:nvSpPr>
            <p:cNvPr id="9273" name="AutoShape 4"/>
            <p:cNvSpPr>
              <a:spLocks noChangeArrowheads="1"/>
            </p:cNvSpPr>
            <p:nvPr/>
          </p:nvSpPr>
          <p:spPr bwMode="auto">
            <a:xfrm>
              <a:off x="90" y="417"/>
              <a:ext cx="5649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4" name="Text Box 5"/>
            <p:cNvSpPr txBox="1">
              <a:spLocks noChangeArrowheads="1"/>
            </p:cNvSpPr>
            <p:nvPr/>
          </p:nvSpPr>
          <p:spPr bwMode="auto">
            <a:xfrm>
              <a:off x="90" y="417"/>
              <a:ext cx="5649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00B050"/>
                  </a:solidFill>
                </a:rPr>
                <a:t>!</a:t>
              </a:r>
              <a:r>
                <a:rPr lang="ru-RU" sz="2400">
                  <a:solidFill>
                    <a:srgbClr val="000000"/>
                  </a:solidFill>
                </a:rPr>
                <a:t> Углы </a:t>
              </a:r>
              <a:r>
                <a:rPr lang="ru-RU" sz="2400" b="1">
                  <a:solidFill>
                    <a:srgbClr val="FF0000"/>
                  </a:solidFill>
                </a:rPr>
                <a:t>равны</a:t>
              </a:r>
              <a:r>
                <a:rPr lang="ru-RU" sz="2400">
                  <a:solidFill>
                    <a:srgbClr val="000000"/>
                  </a:solidFill>
                </a:rPr>
                <a:t>, если при наложении </a:t>
              </a:r>
              <a:r>
                <a:rPr lang="ru-RU" sz="2400" b="1">
                  <a:solidFill>
                    <a:srgbClr val="FF0000"/>
                  </a:solidFill>
                </a:rPr>
                <a:t>их стороны </a:t>
              </a:r>
              <a:r>
                <a:rPr lang="ru-RU" sz="2400">
                  <a:solidFill>
                    <a:srgbClr val="000000"/>
                  </a:solidFill>
                </a:rPr>
                <a:t>и </a:t>
              </a:r>
              <a:r>
                <a:rPr lang="ru-RU" sz="2400" b="1">
                  <a:solidFill>
                    <a:srgbClr val="FF0000"/>
                  </a:solidFill>
                </a:rPr>
                <a:t>вершины совпадают</a:t>
              </a:r>
              <a:r>
                <a:rPr lang="ru-RU" sz="240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935038" y="2947988"/>
            <a:ext cx="1287462" cy="1628775"/>
            <a:chOff x="589" y="1857"/>
            <a:chExt cx="811" cy="1026"/>
          </a:xfrm>
        </p:grpSpPr>
        <p:sp>
          <p:nvSpPr>
            <p:cNvPr id="9265" name="Line 7"/>
            <p:cNvSpPr>
              <a:spLocks noChangeShapeType="1"/>
            </p:cNvSpPr>
            <p:nvPr/>
          </p:nvSpPr>
          <p:spPr bwMode="auto">
            <a:xfrm flipH="1">
              <a:off x="613" y="1858"/>
              <a:ext cx="3" cy="549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6" name="Line 8"/>
            <p:cNvSpPr>
              <a:spLocks noChangeShapeType="1"/>
            </p:cNvSpPr>
            <p:nvPr/>
          </p:nvSpPr>
          <p:spPr bwMode="auto">
            <a:xfrm>
              <a:off x="615" y="2819"/>
              <a:ext cx="785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67" name="Group 9"/>
            <p:cNvGrpSpPr>
              <a:grpSpLocks/>
            </p:cNvGrpSpPr>
            <p:nvPr/>
          </p:nvGrpSpPr>
          <p:grpSpPr bwMode="auto">
            <a:xfrm>
              <a:off x="589" y="2754"/>
              <a:ext cx="51" cy="130"/>
              <a:chOff x="589" y="2754"/>
              <a:chExt cx="51" cy="130"/>
            </a:xfrm>
          </p:grpSpPr>
          <p:sp>
            <p:nvSpPr>
              <p:cNvPr id="9272" name="Freeform 10"/>
              <p:cNvSpPr>
                <a:spLocks noChangeArrowheads="1"/>
              </p:cNvSpPr>
              <p:nvPr/>
            </p:nvSpPr>
            <p:spPr bwMode="auto">
              <a:xfrm>
                <a:off x="589" y="2754"/>
                <a:ext cx="51" cy="130"/>
              </a:xfrm>
              <a:custGeom>
                <a:avLst/>
                <a:gdLst>
                  <a:gd name="T0" fmla="*/ 0 w 231"/>
                  <a:gd name="T1" fmla="*/ 0 h 577"/>
                  <a:gd name="T2" fmla="*/ 0 w 231"/>
                  <a:gd name="T3" fmla="*/ 0 h 577"/>
                  <a:gd name="T4" fmla="*/ 0 w 231"/>
                  <a:gd name="T5" fmla="*/ 0 h 577"/>
                  <a:gd name="T6" fmla="*/ 0 w 231"/>
                  <a:gd name="T7" fmla="*/ 0 h 577"/>
                  <a:gd name="T8" fmla="*/ 0 w 231"/>
                  <a:gd name="T9" fmla="*/ 0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577"/>
                  <a:gd name="T17" fmla="*/ 231 w 231"/>
                  <a:gd name="T18" fmla="*/ 577 h 5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577">
                    <a:moveTo>
                      <a:pt x="115" y="0"/>
                    </a:moveTo>
                    <a:cubicBezTo>
                      <a:pt x="180" y="0"/>
                      <a:pt x="230" y="125"/>
                      <a:pt x="230" y="288"/>
                    </a:cubicBezTo>
                    <a:cubicBezTo>
                      <a:pt x="230" y="451"/>
                      <a:pt x="180" y="576"/>
                      <a:pt x="115" y="576"/>
                    </a:cubicBezTo>
                    <a:cubicBezTo>
                      <a:pt x="50" y="576"/>
                      <a:pt x="0" y="451"/>
                      <a:pt x="0" y="288"/>
                    </a:cubicBezTo>
                    <a:cubicBezTo>
                      <a:pt x="0" y="125"/>
                      <a:pt x="50" y="0"/>
                      <a:pt x="115" y="0"/>
                    </a:cubicBezTo>
                  </a:path>
                </a:pathLst>
              </a:custGeom>
              <a:solidFill>
                <a:srgbClr val="FF0000"/>
              </a:solidFill>
              <a:ln w="11520">
                <a:solidFill>
                  <a:srgbClr val="9A4936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68" name="Line 11"/>
            <p:cNvSpPr>
              <a:spLocks noChangeShapeType="1"/>
            </p:cNvSpPr>
            <p:nvPr/>
          </p:nvSpPr>
          <p:spPr bwMode="auto">
            <a:xfrm flipH="1">
              <a:off x="613" y="1857"/>
              <a:ext cx="3" cy="549"/>
            </a:xfrm>
            <a:prstGeom prst="line">
              <a:avLst/>
            </a:prstGeom>
            <a:noFill/>
            <a:ln w="57240">
              <a:solidFill>
                <a:srgbClr val="9987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12"/>
            <p:cNvSpPr>
              <a:spLocks noChangeShapeType="1"/>
            </p:cNvSpPr>
            <p:nvPr/>
          </p:nvSpPr>
          <p:spPr bwMode="auto">
            <a:xfrm>
              <a:off x="615" y="2819"/>
              <a:ext cx="785" cy="0"/>
            </a:xfrm>
            <a:prstGeom prst="line">
              <a:avLst/>
            </a:prstGeom>
            <a:noFill/>
            <a:ln w="57240">
              <a:solidFill>
                <a:srgbClr val="9987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70" name="Group 13"/>
            <p:cNvGrpSpPr>
              <a:grpSpLocks/>
            </p:cNvGrpSpPr>
            <p:nvPr/>
          </p:nvGrpSpPr>
          <p:grpSpPr bwMode="auto">
            <a:xfrm>
              <a:off x="589" y="2753"/>
              <a:ext cx="51" cy="130"/>
              <a:chOff x="589" y="2753"/>
              <a:chExt cx="51" cy="130"/>
            </a:xfrm>
          </p:grpSpPr>
          <p:sp>
            <p:nvSpPr>
              <p:cNvPr id="9271" name="Freeform 14"/>
              <p:cNvSpPr>
                <a:spLocks noChangeArrowheads="1"/>
              </p:cNvSpPr>
              <p:nvPr/>
            </p:nvSpPr>
            <p:spPr bwMode="auto">
              <a:xfrm>
                <a:off x="589" y="2753"/>
                <a:ext cx="51" cy="130"/>
              </a:xfrm>
              <a:custGeom>
                <a:avLst/>
                <a:gdLst>
                  <a:gd name="T0" fmla="*/ 0 w 231"/>
                  <a:gd name="T1" fmla="*/ 0 h 577"/>
                  <a:gd name="T2" fmla="*/ 0 w 231"/>
                  <a:gd name="T3" fmla="*/ 0 h 577"/>
                  <a:gd name="T4" fmla="*/ 0 w 231"/>
                  <a:gd name="T5" fmla="*/ 0 h 577"/>
                  <a:gd name="T6" fmla="*/ 0 w 231"/>
                  <a:gd name="T7" fmla="*/ 0 h 577"/>
                  <a:gd name="T8" fmla="*/ 0 w 231"/>
                  <a:gd name="T9" fmla="*/ 0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577"/>
                  <a:gd name="T17" fmla="*/ 231 w 231"/>
                  <a:gd name="T18" fmla="*/ 577 h 5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577">
                    <a:moveTo>
                      <a:pt x="115" y="0"/>
                    </a:moveTo>
                    <a:cubicBezTo>
                      <a:pt x="180" y="0"/>
                      <a:pt x="230" y="125"/>
                      <a:pt x="230" y="288"/>
                    </a:cubicBezTo>
                    <a:cubicBezTo>
                      <a:pt x="230" y="451"/>
                      <a:pt x="180" y="576"/>
                      <a:pt x="115" y="576"/>
                    </a:cubicBezTo>
                    <a:cubicBezTo>
                      <a:pt x="50" y="576"/>
                      <a:pt x="0" y="451"/>
                      <a:pt x="0" y="288"/>
                    </a:cubicBezTo>
                    <a:cubicBezTo>
                      <a:pt x="0" y="125"/>
                      <a:pt x="50" y="0"/>
                      <a:pt x="115" y="0"/>
                    </a:cubicBezTo>
                  </a:path>
                </a:pathLst>
              </a:custGeom>
              <a:solidFill>
                <a:srgbClr val="FF0000"/>
              </a:solidFill>
              <a:ln w="11520">
                <a:solidFill>
                  <a:srgbClr val="9987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2895600" y="3192463"/>
            <a:ext cx="661988" cy="1673225"/>
            <a:chOff x="1824" y="2011"/>
            <a:chExt cx="417" cy="1054"/>
          </a:xfrm>
        </p:grpSpPr>
        <p:sp>
          <p:nvSpPr>
            <p:cNvPr id="9258" name="Line 16"/>
            <p:cNvSpPr>
              <a:spLocks noChangeShapeType="1"/>
            </p:cNvSpPr>
            <p:nvPr/>
          </p:nvSpPr>
          <p:spPr bwMode="auto">
            <a:xfrm>
              <a:off x="1996" y="2258"/>
              <a:ext cx="244" cy="49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59" name="Group 17"/>
            <p:cNvGrpSpPr>
              <a:grpSpLocks/>
            </p:cNvGrpSpPr>
            <p:nvPr/>
          </p:nvGrpSpPr>
          <p:grpSpPr bwMode="auto">
            <a:xfrm>
              <a:off x="1971" y="2011"/>
              <a:ext cx="65" cy="42"/>
              <a:chOff x="1971" y="2011"/>
              <a:chExt cx="65" cy="42"/>
            </a:xfrm>
          </p:grpSpPr>
          <p:sp>
            <p:nvSpPr>
              <p:cNvPr id="9264" name="Freeform 18"/>
              <p:cNvSpPr>
                <a:spLocks noChangeArrowheads="1"/>
              </p:cNvSpPr>
              <p:nvPr/>
            </p:nvSpPr>
            <p:spPr bwMode="auto">
              <a:xfrm>
                <a:off x="1968" y="2008"/>
                <a:ext cx="71" cy="48"/>
              </a:xfrm>
              <a:custGeom>
                <a:avLst/>
                <a:gdLst>
                  <a:gd name="T0" fmla="*/ 0 w 317"/>
                  <a:gd name="T1" fmla="*/ 0 h 216"/>
                  <a:gd name="T2" fmla="*/ 0 w 317"/>
                  <a:gd name="T3" fmla="*/ 0 h 216"/>
                  <a:gd name="T4" fmla="*/ 0 w 317"/>
                  <a:gd name="T5" fmla="*/ 0 h 216"/>
                  <a:gd name="T6" fmla="*/ 0 w 317"/>
                  <a:gd name="T7" fmla="*/ 0 h 216"/>
                  <a:gd name="T8" fmla="*/ 0 w 317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216"/>
                  <a:gd name="T17" fmla="*/ 317 w 31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216">
                    <a:moveTo>
                      <a:pt x="17" y="166"/>
                    </a:moveTo>
                    <a:cubicBezTo>
                      <a:pt x="0" y="125"/>
                      <a:pt x="47" y="67"/>
                      <a:pt x="126" y="34"/>
                    </a:cubicBezTo>
                    <a:cubicBezTo>
                      <a:pt x="205" y="0"/>
                      <a:pt x="281" y="6"/>
                      <a:pt x="298" y="48"/>
                    </a:cubicBezTo>
                    <a:cubicBezTo>
                      <a:pt x="316" y="89"/>
                      <a:pt x="267" y="148"/>
                      <a:pt x="188" y="181"/>
                    </a:cubicBezTo>
                    <a:cubicBezTo>
                      <a:pt x="109" y="215"/>
                      <a:pt x="35" y="208"/>
                      <a:pt x="17" y="166"/>
                    </a:cubicBezTo>
                  </a:path>
                </a:pathLst>
              </a:custGeom>
              <a:solidFill>
                <a:srgbClr val="00B0F0"/>
              </a:solidFill>
              <a:ln w="11520">
                <a:solidFill>
                  <a:srgbClr val="9A4936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60" name="Line 19"/>
            <p:cNvSpPr>
              <a:spLocks noChangeShapeType="1"/>
            </p:cNvSpPr>
            <p:nvPr/>
          </p:nvSpPr>
          <p:spPr bwMode="auto">
            <a:xfrm>
              <a:off x="1996" y="2258"/>
              <a:ext cx="244" cy="491"/>
            </a:xfrm>
            <a:prstGeom prst="line">
              <a:avLst/>
            </a:prstGeom>
            <a:noFill/>
            <a:ln w="5724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61" name="Group 20"/>
            <p:cNvGrpSpPr>
              <a:grpSpLocks/>
            </p:cNvGrpSpPr>
            <p:nvPr/>
          </p:nvGrpSpPr>
          <p:grpSpPr bwMode="auto">
            <a:xfrm>
              <a:off x="1971" y="2011"/>
              <a:ext cx="65" cy="42"/>
              <a:chOff x="1971" y="2011"/>
              <a:chExt cx="65" cy="42"/>
            </a:xfrm>
          </p:grpSpPr>
          <p:sp>
            <p:nvSpPr>
              <p:cNvPr id="9263" name="Freeform 21"/>
              <p:cNvSpPr>
                <a:spLocks noChangeArrowheads="1"/>
              </p:cNvSpPr>
              <p:nvPr/>
            </p:nvSpPr>
            <p:spPr bwMode="auto">
              <a:xfrm>
                <a:off x="1968" y="2008"/>
                <a:ext cx="71" cy="48"/>
              </a:xfrm>
              <a:custGeom>
                <a:avLst/>
                <a:gdLst>
                  <a:gd name="T0" fmla="*/ 0 w 317"/>
                  <a:gd name="T1" fmla="*/ 0 h 216"/>
                  <a:gd name="T2" fmla="*/ 0 w 317"/>
                  <a:gd name="T3" fmla="*/ 0 h 216"/>
                  <a:gd name="T4" fmla="*/ 0 w 317"/>
                  <a:gd name="T5" fmla="*/ 0 h 216"/>
                  <a:gd name="T6" fmla="*/ 0 w 317"/>
                  <a:gd name="T7" fmla="*/ 0 h 216"/>
                  <a:gd name="T8" fmla="*/ 0 w 317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"/>
                  <a:gd name="T16" fmla="*/ 0 h 216"/>
                  <a:gd name="T17" fmla="*/ 317 w 31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" h="216">
                    <a:moveTo>
                      <a:pt x="17" y="166"/>
                    </a:moveTo>
                    <a:cubicBezTo>
                      <a:pt x="0" y="125"/>
                      <a:pt x="47" y="67"/>
                      <a:pt x="126" y="34"/>
                    </a:cubicBezTo>
                    <a:cubicBezTo>
                      <a:pt x="205" y="0"/>
                      <a:pt x="281" y="6"/>
                      <a:pt x="298" y="48"/>
                    </a:cubicBezTo>
                    <a:cubicBezTo>
                      <a:pt x="316" y="89"/>
                      <a:pt x="267" y="148"/>
                      <a:pt x="188" y="181"/>
                    </a:cubicBezTo>
                    <a:cubicBezTo>
                      <a:pt x="109" y="215"/>
                      <a:pt x="35" y="208"/>
                      <a:pt x="17" y="166"/>
                    </a:cubicBezTo>
                  </a:path>
                </a:pathLst>
              </a:custGeom>
              <a:solidFill>
                <a:srgbClr val="00B0F0"/>
              </a:solidFill>
              <a:ln w="11520">
                <a:solidFill>
                  <a:srgbClr val="9A493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62" name="Line 22"/>
            <p:cNvSpPr>
              <a:spLocks noChangeShapeType="1"/>
            </p:cNvSpPr>
            <p:nvPr/>
          </p:nvSpPr>
          <p:spPr bwMode="auto">
            <a:xfrm flipH="1">
              <a:off x="1823" y="2046"/>
              <a:ext cx="174" cy="1020"/>
            </a:xfrm>
            <a:prstGeom prst="line">
              <a:avLst/>
            </a:prstGeom>
            <a:noFill/>
            <a:ln w="5724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3" name="Group 23"/>
          <p:cNvGrpSpPr>
            <a:grpSpLocks/>
          </p:cNvGrpSpPr>
          <p:nvPr/>
        </p:nvGrpSpPr>
        <p:grpSpPr bwMode="auto">
          <a:xfrm>
            <a:off x="7388225" y="3063875"/>
            <a:ext cx="1287463" cy="1630363"/>
            <a:chOff x="4654" y="1930"/>
            <a:chExt cx="811" cy="1027"/>
          </a:xfrm>
        </p:grpSpPr>
        <p:sp>
          <p:nvSpPr>
            <p:cNvPr id="9250" name="Line 24"/>
            <p:cNvSpPr>
              <a:spLocks noChangeShapeType="1"/>
            </p:cNvSpPr>
            <p:nvPr/>
          </p:nvSpPr>
          <p:spPr bwMode="auto">
            <a:xfrm flipH="1">
              <a:off x="4677" y="1931"/>
              <a:ext cx="3" cy="549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25"/>
            <p:cNvSpPr>
              <a:spLocks noChangeShapeType="1"/>
            </p:cNvSpPr>
            <p:nvPr/>
          </p:nvSpPr>
          <p:spPr bwMode="auto">
            <a:xfrm>
              <a:off x="4680" y="2892"/>
              <a:ext cx="785" cy="0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52" name="Group 26"/>
            <p:cNvGrpSpPr>
              <a:grpSpLocks/>
            </p:cNvGrpSpPr>
            <p:nvPr/>
          </p:nvGrpSpPr>
          <p:grpSpPr bwMode="auto">
            <a:xfrm>
              <a:off x="4654" y="2827"/>
              <a:ext cx="51" cy="130"/>
              <a:chOff x="4654" y="2827"/>
              <a:chExt cx="51" cy="130"/>
            </a:xfrm>
          </p:grpSpPr>
          <p:sp>
            <p:nvSpPr>
              <p:cNvPr id="9257" name="Freeform 27"/>
              <p:cNvSpPr>
                <a:spLocks noChangeArrowheads="1"/>
              </p:cNvSpPr>
              <p:nvPr/>
            </p:nvSpPr>
            <p:spPr bwMode="auto">
              <a:xfrm>
                <a:off x="4654" y="2827"/>
                <a:ext cx="51" cy="130"/>
              </a:xfrm>
              <a:custGeom>
                <a:avLst/>
                <a:gdLst>
                  <a:gd name="T0" fmla="*/ 0 w 231"/>
                  <a:gd name="T1" fmla="*/ 0 h 577"/>
                  <a:gd name="T2" fmla="*/ 0 w 231"/>
                  <a:gd name="T3" fmla="*/ 0 h 577"/>
                  <a:gd name="T4" fmla="*/ 0 w 231"/>
                  <a:gd name="T5" fmla="*/ 0 h 577"/>
                  <a:gd name="T6" fmla="*/ 0 w 231"/>
                  <a:gd name="T7" fmla="*/ 0 h 577"/>
                  <a:gd name="T8" fmla="*/ 0 w 231"/>
                  <a:gd name="T9" fmla="*/ 0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577"/>
                  <a:gd name="T17" fmla="*/ 231 w 231"/>
                  <a:gd name="T18" fmla="*/ 577 h 5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577">
                    <a:moveTo>
                      <a:pt x="115" y="0"/>
                    </a:moveTo>
                    <a:cubicBezTo>
                      <a:pt x="180" y="0"/>
                      <a:pt x="230" y="125"/>
                      <a:pt x="230" y="288"/>
                    </a:cubicBezTo>
                    <a:cubicBezTo>
                      <a:pt x="230" y="451"/>
                      <a:pt x="180" y="576"/>
                      <a:pt x="115" y="576"/>
                    </a:cubicBezTo>
                    <a:cubicBezTo>
                      <a:pt x="50" y="576"/>
                      <a:pt x="0" y="451"/>
                      <a:pt x="0" y="288"/>
                    </a:cubicBezTo>
                    <a:cubicBezTo>
                      <a:pt x="0" y="125"/>
                      <a:pt x="50" y="0"/>
                      <a:pt x="115" y="0"/>
                    </a:cubicBezTo>
                  </a:path>
                </a:pathLst>
              </a:custGeom>
              <a:noFill/>
              <a:ln w="11520">
                <a:solidFill>
                  <a:srgbClr val="9A4936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53" name="Line 28"/>
            <p:cNvSpPr>
              <a:spLocks noChangeShapeType="1"/>
            </p:cNvSpPr>
            <p:nvPr/>
          </p:nvSpPr>
          <p:spPr bwMode="auto">
            <a:xfrm flipH="1">
              <a:off x="4677" y="1930"/>
              <a:ext cx="3" cy="549"/>
            </a:xfrm>
            <a:prstGeom prst="line">
              <a:avLst/>
            </a:prstGeom>
            <a:noFill/>
            <a:ln w="5724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Line 29"/>
            <p:cNvSpPr>
              <a:spLocks noChangeShapeType="1"/>
            </p:cNvSpPr>
            <p:nvPr/>
          </p:nvSpPr>
          <p:spPr bwMode="auto">
            <a:xfrm>
              <a:off x="4680" y="2891"/>
              <a:ext cx="785" cy="1"/>
            </a:xfrm>
            <a:prstGeom prst="line">
              <a:avLst/>
            </a:prstGeom>
            <a:noFill/>
            <a:ln w="5724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55" name="Group 30"/>
            <p:cNvGrpSpPr>
              <a:grpSpLocks/>
            </p:cNvGrpSpPr>
            <p:nvPr/>
          </p:nvGrpSpPr>
          <p:grpSpPr bwMode="auto">
            <a:xfrm>
              <a:off x="4654" y="2826"/>
              <a:ext cx="51" cy="130"/>
              <a:chOff x="4654" y="2826"/>
              <a:chExt cx="51" cy="130"/>
            </a:xfrm>
          </p:grpSpPr>
          <p:sp>
            <p:nvSpPr>
              <p:cNvPr id="9256" name="Freeform 31"/>
              <p:cNvSpPr>
                <a:spLocks noChangeArrowheads="1"/>
              </p:cNvSpPr>
              <p:nvPr/>
            </p:nvSpPr>
            <p:spPr bwMode="auto">
              <a:xfrm>
                <a:off x="4654" y="2826"/>
                <a:ext cx="51" cy="130"/>
              </a:xfrm>
              <a:custGeom>
                <a:avLst/>
                <a:gdLst>
                  <a:gd name="T0" fmla="*/ 0 w 231"/>
                  <a:gd name="T1" fmla="*/ 0 h 577"/>
                  <a:gd name="T2" fmla="*/ 0 w 231"/>
                  <a:gd name="T3" fmla="*/ 0 h 577"/>
                  <a:gd name="T4" fmla="*/ 0 w 231"/>
                  <a:gd name="T5" fmla="*/ 0 h 577"/>
                  <a:gd name="T6" fmla="*/ 0 w 231"/>
                  <a:gd name="T7" fmla="*/ 0 h 577"/>
                  <a:gd name="T8" fmla="*/ 0 w 231"/>
                  <a:gd name="T9" fmla="*/ 0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"/>
                  <a:gd name="T16" fmla="*/ 0 h 577"/>
                  <a:gd name="T17" fmla="*/ 231 w 231"/>
                  <a:gd name="T18" fmla="*/ 577 h 5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" h="577">
                    <a:moveTo>
                      <a:pt x="115" y="0"/>
                    </a:moveTo>
                    <a:cubicBezTo>
                      <a:pt x="180" y="0"/>
                      <a:pt x="230" y="125"/>
                      <a:pt x="230" y="288"/>
                    </a:cubicBezTo>
                    <a:cubicBezTo>
                      <a:pt x="230" y="451"/>
                      <a:pt x="180" y="576"/>
                      <a:pt x="115" y="576"/>
                    </a:cubicBezTo>
                    <a:cubicBezTo>
                      <a:pt x="50" y="576"/>
                      <a:pt x="0" y="451"/>
                      <a:pt x="0" y="288"/>
                    </a:cubicBezTo>
                    <a:cubicBezTo>
                      <a:pt x="0" y="125"/>
                      <a:pt x="50" y="0"/>
                      <a:pt x="115" y="0"/>
                    </a:cubicBezTo>
                  </a:path>
                </a:pathLst>
              </a:custGeom>
              <a:noFill/>
              <a:ln w="11520">
                <a:solidFill>
                  <a:srgbClr val="9987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4521200" y="3822700"/>
            <a:ext cx="1978025" cy="952500"/>
            <a:chOff x="2848" y="2408"/>
            <a:chExt cx="1246" cy="600"/>
          </a:xfrm>
        </p:grpSpPr>
        <p:sp>
          <p:nvSpPr>
            <p:cNvPr id="9242" name="Line 33"/>
            <p:cNvSpPr>
              <a:spLocks noChangeShapeType="1"/>
            </p:cNvSpPr>
            <p:nvPr/>
          </p:nvSpPr>
          <p:spPr bwMode="auto">
            <a:xfrm>
              <a:off x="2848" y="2445"/>
              <a:ext cx="788" cy="0"/>
            </a:xfrm>
            <a:prstGeom prst="line">
              <a:avLst/>
            </a:prstGeom>
            <a:noFill/>
            <a:ln w="5724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34"/>
            <p:cNvSpPr>
              <a:spLocks noChangeShapeType="1"/>
            </p:cNvSpPr>
            <p:nvPr/>
          </p:nvSpPr>
          <p:spPr bwMode="auto">
            <a:xfrm>
              <a:off x="3607" y="2482"/>
              <a:ext cx="487" cy="525"/>
            </a:xfrm>
            <a:prstGeom prst="line">
              <a:avLst/>
            </a:prstGeom>
            <a:noFill/>
            <a:ln w="5724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44" name="Group 35"/>
            <p:cNvGrpSpPr>
              <a:grpSpLocks/>
            </p:cNvGrpSpPr>
            <p:nvPr/>
          </p:nvGrpSpPr>
          <p:grpSpPr bwMode="auto">
            <a:xfrm>
              <a:off x="3605" y="2408"/>
              <a:ext cx="65" cy="74"/>
              <a:chOff x="3605" y="2408"/>
              <a:chExt cx="65" cy="74"/>
            </a:xfrm>
          </p:grpSpPr>
          <p:sp>
            <p:nvSpPr>
              <p:cNvPr id="9249" name="Freeform 36"/>
              <p:cNvSpPr>
                <a:spLocks noChangeArrowheads="1"/>
              </p:cNvSpPr>
              <p:nvPr/>
            </p:nvSpPr>
            <p:spPr bwMode="auto">
              <a:xfrm>
                <a:off x="3605" y="2408"/>
                <a:ext cx="65" cy="74"/>
              </a:xfrm>
              <a:custGeom>
                <a:avLst/>
                <a:gdLst>
                  <a:gd name="T0" fmla="*/ 0 w 290"/>
                  <a:gd name="T1" fmla="*/ 0 h 331"/>
                  <a:gd name="T2" fmla="*/ 0 w 290"/>
                  <a:gd name="T3" fmla="*/ 0 h 331"/>
                  <a:gd name="T4" fmla="*/ 0 w 290"/>
                  <a:gd name="T5" fmla="*/ 0 h 331"/>
                  <a:gd name="T6" fmla="*/ 0 w 290"/>
                  <a:gd name="T7" fmla="*/ 0 h 331"/>
                  <a:gd name="T8" fmla="*/ 0 w 290"/>
                  <a:gd name="T9" fmla="*/ 0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31"/>
                  <a:gd name="T17" fmla="*/ 290 w 290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31">
                    <a:moveTo>
                      <a:pt x="144" y="0"/>
                    </a:moveTo>
                    <a:cubicBezTo>
                      <a:pt x="226" y="0"/>
                      <a:pt x="289" y="72"/>
                      <a:pt x="289" y="165"/>
                    </a:cubicBezTo>
                    <a:cubicBezTo>
                      <a:pt x="289" y="258"/>
                      <a:pt x="226" y="330"/>
                      <a:pt x="144" y="330"/>
                    </a:cubicBezTo>
                    <a:cubicBezTo>
                      <a:pt x="62" y="330"/>
                      <a:pt x="0" y="258"/>
                      <a:pt x="0" y="165"/>
                    </a:cubicBezTo>
                    <a:cubicBezTo>
                      <a:pt x="0" y="72"/>
                      <a:pt x="62" y="0"/>
                      <a:pt x="144" y="0"/>
                    </a:cubicBezTo>
                  </a:path>
                </a:pathLst>
              </a:custGeom>
              <a:solidFill>
                <a:srgbClr val="00B050"/>
              </a:solidFill>
              <a:ln w="1152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45" name="Line 37"/>
            <p:cNvSpPr>
              <a:spLocks noChangeShapeType="1"/>
            </p:cNvSpPr>
            <p:nvPr/>
          </p:nvSpPr>
          <p:spPr bwMode="auto">
            <a:xfrm>
              <a:off x="2848" y="2445"/>
              <a:ext cx="788" cy="0"/>
            </a:xfrm>
            <a:prstGeom prst="line">
              <a:avLst/>
            </a:prstGeom>
            <a:noFill/>
            <a:ln w="5724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8"/>
            <p:cNvSpPr>
              <a:spLocks noChangeShapeType="1"/>
            </p:cNvSpPr>
            <p:nvPr/>
          </p:nvSpPr>
          <p:spPr bwMode="auto">
            <a:xfrm>
              <a:off x="3607" y="2482"/>
              <a:ext cx="487" cy="525"/>
            </a:xfrm>
            <a:prstGeom prst="line">
              <a:avLst/>
            </a:prstGeom>
            <a:noFill/>
            <a:ln w="5724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47" name="Group 39"/>
            <p:cNvGrpSpPr>
              <a:grpSpLocks/>
            </p:cNvGrpSpPr>
            <p:nvPr/>
          </p:nvGrpSpPr>
          <p:grpSpPr bwMode="auto">
            <a:xfrm>
              <a:off x="3605" y="2408"/>
              <a:ext cx="65" cy="74"/>
              <a:chOff x="3605" y="2408"/>
              <a:chExt cx="65" cy="74"/>
            </a:xfrm>
          </p:grpSpPr>
          <p:sp>
            <p:nvSpPr>
              <p:cNvPr id="9248" name="Freeform 40"/>
              <p:cNvSpPr>
                <a:spLocks noChangeArrowheads="1"/>
              </p:cNvSpPr>
              <p:nvPr/>
            </p:nvSpPr>
            <p:spPr bwMode="auto">
              <a:xfrm>
                <a:off x="3605" y="2408"/>
                <a:ext cx="65" cy="74"/>
              </a:xfrm>
              <a:custGeom>
                <a:avLst/>
                <a:gdLst>
                  <a:gd name="T0" fmla="*/ 0 w 290"/>
                  <a:gd name="T1" fmla="*/ 0 h 331"/>
                  <a:gd name="T2" fmla="*/ 0 w 290"/>
                  <a:gd name="T3" fmla="*/ 0 h 331"/>
                  <a:gd name="T4" fmla="*/ 0 w 290"/>
                  <a:gd name="T5" fmla="*/ 0 h 331"/>
                  <a:gd name="T6" fmla="*/ 0 w 290"/>
                  <a:gd name="T7" fmla="*/ 0 h 331"/>
                  <a:gd name="T8" fmla="*/ 0 w 290"/>
                  <a:gd name="T9" fmla="*/ 0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331"/>
                  <a:gd name="T17" fmla="*/ 290 w 290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331">
                    <a:moveTo>
                      <a:pt x="144" y="0"/>
                    </a:moveTo>
                    <a:cubicBezTo>
                      <a:pt x="226" y="0"/>
                      <a:pt x="289" y="72"/>
                      <a:pt x="289" y="165"/>
                    </a:cubicBezTo>
                    <a:cubicBezTo>
                      <a:pt x="289" y="258"/>
                      <a:pt x="226" y="330"/>
                      <a:pt x="144" y="330"/>
                    </a:cubicBezTo>
                    <a:cubicBezTo>
                      <a:pt x="62" y="330"/>
                      <a:pt x="0" y="258"/>
                      <a:pt x="0" y="165"/>
                    </a:cubicBezTo>
                    <a:cubicBezTo>
                      <a:pt x="0" y="72"/>
                      <a:pt x="62" y="0"/>
                      <a:pt x="144" y="0"/>
                    </a:cubicBezTo>
                  </a:path>
                </a:pathLst>
              </a:custGeom>
              <a:solidFill>
                <a:srgbClr val="FF0000"/>
              </a:solidFill>
              <a:ln w="1152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225" name="Group 41"/>
          <p:cNvGrpSpPr>
            <a:grpSpLocks/>
          </p:cNvGrpSpPr>
          <p:nvPr/>
        </p:nvGrpSpPr>
        <p:grpSpPr bwMode="auto">
          <a:xfrm>
            <a:off x="7316788" y="142875"/>
            <a:ext cx="1673225" cy="363538"/>
            <a:chOff x="4609" y="90"/>
            <a:chExt cx="1054" cy="229"/>
          </a:xfrm>
        </p:grpSpPr>
        <p:sp>
          <p:nvSpPr>
            <p:cNvPr id="9240" name="AutoShape 42"/>
            <p:cNvSpPr>
              <a:spLocks noChangeArrowheads="1"/>
            </p:cNvSpPr>
            <p:nvPr/>
          </p:nvSpPr>
          <p:spPr bwMode="auto">
            <a:xfrm>
              <a:off x="4609" y="90"/>
              <a:ext cx="1054" cy="229"/>
            </a:xfrm>
            <a:prstGeom prst="roundRect">
              <a:avLst>
                <a:gd name="adj" fmla="val 43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Text Box 43"/>
            <p:cNvSpPr txBox="1">
              <a:spLocks noChangeArrowheads="1"/>
            </p:cNvSpPr>
            <p:nvPr/>
          </p:nvSpPr>
          <p:spPr bwMode="auto">
            <a:xfrm>
              <a:off x="4609" y="90"/>
              <a:ext cx="1054" cy="2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ru-RU" i="1">
                  <a:solidFill>
                    <a:srgbClr val="7030A0"/>
                  </a:solidFill>
                  <a:latin typeface="Times New Roman" pitchFamily="16" charset="0"/>
                </a:rPr>
                <a:t>МАТЕМАТИКА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179388" y="115888"/>
            <a:ext cx="4529137" cy="515937"/>
            <a:chOff x="113" y="73"/>
            <a:chExt cx="2853" cy="325"/>
          </a:xfrm>
        </p:grpSpPr>
        <p:sp>
          <p:nvSpPr>
            <p:cNvPr id="9238" name="AutoShape 45"/>
            <p:cNvSpPr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Text Box 46"/>
            <p:cNvSpPr txBox="1"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  <p:grpSp>
        <p:nvGrpSpPr>
          <p:cNvPr id="9227" name="Group 47"/>
          <p:cNvGrpSpPr>
            <a:grpSpLocks/>
          </p:cNvGrpSpPr>
          <p:nvPr/>
        </p:nvGrpSpPr>
        <p:grpSpPr bwMode="auto">
          <a:xfrm>
            <a:off x="323850" y="1527175"/>
            <a:ext cx="4713288" cy="454025"/>
            <a:chOff x="204" y="962"/>
            <a:chExt cx="2969" cy="286"/>
          </a:xfrm>
        </p:grpSpPr>
        <p:sp>
          <p:nvSpPr>
            <p:cNvPr id="9236" name="AutoShape 48"/>
            <p:cNvSpPr>
              <a:spLocks noChangeArrowheads="1"/>
            </p:cNvSpPr>
            <p:nvPr/>
          </p:nvSpPr>
          <p:spPr bwMode="auto">
            <a:xfrm>
              <a:off x="204" y="962"/>
              <a:ext cx="2969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Text Box 49"/>
            <p:cNvSpPr txBox="1">
              <a:spLocks noChangeArrowheads="1"/>
            </p:cNvSpPr>
            <p:nvPr/>
          </p:nvSpPr>
          <p:spPr bwMode="auto">
            <a:xfrm>
              <a:off x="204" y="962"/>
              <a:ext cx="296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400">
                  <a:solidFill>
                    <a:srgbClr val="000000"/>
                  </a:solidFill>
                </a:rPr>
                <a:t>Все прямые углы </a:t>
              </a:r>
              <a:r>
                <a:rPr lang="ru-RU" sz="2400" b="1">
                  <a:solidFill>
                    <a:srgbClr val="FF0000"/>
                  </a:solidFill>
                </a:rPr>
                <a:t>равны.</a:t>
              </a:r>
            </a:p>
          </p:txBody>
        </p:sp>
      </p:grpSp>
      <p:grpSp>
        <p:nvGrpSpPr>
          <p:cNvPr id="9228" name="Group 50"/>
          <p:cNvGrpSpPr>
            <a:grpSpLocks/>
          </p:cNvGrpSpPr>
          <p:nvPr/>
        </p:nvGrpSpPr>
        <p:grpSpPr bwMode="auto">
          <a:xfrm>
            <a:off x="173038" y="2060575"/>
            <a:ext cx="8716962" cy="820738"/>
            <a:chOff x="109" y="1298"/>
            <a:chExt cx="5491" cy="517"/>
          </a:xfrm>
        </p:grpSpPr>
        <p:sp>
          <p:nvSpPr>
            <p:cNvPr id="9234" name="AutoShape 51"/>
            <p:cNvSpPr>
              <a:spLocks noChangeArrowheads="1"/>
            </p:cNvSpPr>
            <p:nvPr/>
          </p:nvSpPr>
          <p:spPr bwMode="auto">
            <a:xfrm>
              <a:off x="109" y="1298"/>
              <a:ext cx="5491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Text Box 52"/>
            <p:cNvSpPr txBox="1">
              <a:spLocks noChangeArrowheads="1"/>
            </p:cNvSpPr>
            <p:nvPr/>
          </p:nvSpPr>
          <p:spPr bwMode="auto">
            <a:xfrm>
              <a:off x="109" y="1298"/>
              <a:ext cx="5491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4.</a:t>
              </a:r>
              <a:r>
                <a:rPr lang="ru-RU" sz="2400">
                  <a:solidFill>
                    <a:srgbClr val="002060"/>
                  </a:solidFill>
                </a:rPr>
                <a:t>  </a:t>
              </a:r>
              <a:r>
                <a:rPr lang="ru-RU" sz="2400">
                  <a:solidFill>
                    <a:srgbClr val="FFFF00"/>
                  </a:solidFill>
                </a:rPr>
                <a:t>Катя, Петя, Лена и Вова начертили углы. Кто из них начертил прямой угол?</a:t>
              </a:r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5459413" y="6178550"/>
            <a:ext cx="2674937" cy="515938"/>
            <a:chOff x="3439" y="3892"/>
            <a:chExt cx="1685" cy="325"/>
          </a:xfrm>
        </p:grpSpPr>
        <p:sp>
          <p:nvSpPr>
            <p:cNvPr id="9232" name="AutoShape 54"/>
            <p:cNvSpPr>
              <a:spLocks noChangeArrowheads="1"/>
            </p:cNvSpPr>
            <p:nvPr/>
          </p:nvSpPr>
          <p:spPr bwMode="auto">
            <a:xfrm>
              <a:off x="3439" y="3892"/>
              <a:ext cx="1685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Text Box 55"/>
            <p:cNvSpPr txBox="1">
              <a:spLocks noChangeArrowheads="1"/>
            </p:cNvSpPr>
            <p:nvPr/>
          </p:nvSpPr>
          <p:spPr bwMode="auto">
            <a:xfrm>
              <a:off x="3439" y="3892"/>
              <a:ext cx="1685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800" b="1">
                  <a:solidFill>
                    <a:srgbClr val="FF0000"/>
                  </a:solidFill>
                </a:rPr>
                <a:t>ПРОВЕРЬ!</a:t>
              </a:r>
            </a:p>
          </p:txBody>
        </p:sp>
      </p:grpSp>
      <p:pic>
        <p:nvPicPr>
          <p:cNvPr id="11320" name="Picture 5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0713" y="3006725"/>
            <a:ext cx="1487487" cy="151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321" name="Picture 5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24350" y="3178175"/>
            <a:ext cx="1517650" cy="148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30163" y="590550"/>
            <a:ext cx="8967787" cy="820738"/>
            <a:chOff x="19" y="372"/>
            <a:chExt cx="5649" cy="517"/>
          </a:xfrm>
        </p:grpSpPr>
        <p:sp>
          <p:nvSpPr>
            <p:cNvPr id="10269" name="AutoShape 2"/>
            <p:cNvSpPr>
              <a:spLocks noChangeArrowheads="1"/>
            </p:cNvSpPr>
            <p:nvPr/>
          </p:nvSpPr>
          <p:spPr bwMode="auto">
            <a:xfrm>
              <a:off x="19" y="372"/>
              <a:ext cx="5649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Text Box 3"/>
            <p:cNvSpPr txBox="1">
              <a:spLocks noChangeArrowheads="1"/>
            </p:cNvSpPr>
            <p:nvPr/>
          </p:nvSpPr>
          <p:spPr bwMode="auto">
            <a:xfrm>
              <a:off x="19" y="372"/>
              <a:ext cx="5649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00B050"/>
                  </a:solidFill>
                </a:rPr>
                <a:t>!</a:t>
              </a:r>
              <a:r>
                <a:rPr lang="ru-RU" sz="2400">
                  <a:solidFill>
                    <a:srgbClr val="000000"/>
                  </a:solidFill>
                </a:rPr>
                <a:t> Углы </a:t>
              </a:r>
              <a:r>
                <a:rPr lang="ru-RU" sz="2400" b="1">
                  <a:solidFill>
                    <a:srgbClr val="FF0000"/>
                  </a:solidFill>
                </a:rPr>
                <a:t>равны</a:t>
              </a:r>
              <a:r>
                <a:rPr lang="ru-RU" sz="2400">
                  <a:solidFill>
                    <a:srgbClr val="000000"/>
                  </a:solidFill>
                </a:rPr>
                <a:t>, если при наложении </a:t>
              </a:r>
              <a:r>
                <a:rPr lang="ru-RU" sz="2400" b="1">
                  <a:solidFill>
                    <a:srgbClr val="FF0000"/>
                  </a:solidFill>
                </a:rPr>
                <a:t>их стороны </a:t>
              </a:r>
              <a:r>
                <a:rPr lang="ru-RU" sz="2400">
                  <a:solidFill>
                    <a:srgbClr val="000000"/>
                  </a:solidFill>
                </a:rPr>
                <a:t>и </a:t>
              </a:r>
              <a:r>
                <a:rPr lang="ru-RU" sz="2400" b="1">
                  <a:solidFill>
                    <a:srgbClr val="FF0000"/>
                  </a:solidFill>
                </a:rPr>
                <a:t>вершины совпадают</a:t>
              </a:r>
              <a:r>
                <a:rPr lang="ru-RU" sz="2400">
                  <a:solidFill>
                    <a:srgbClr val="000000"/>
                  </a:solidFill>
                </a:rPr>
                <a:t>.</a:t>
              </a:r>
            </a:p>
          </p:txBody>
        </p:sp>
      </p:grpSp>
      <p:sp>
        <p:nvSpPr>
          <p:cNvPr id="10243" name="AutoShape 40"/>
          <p:cNvSpPr>
            <a:spLocks noChangeArrowheads="1"/>
          </p:cNvSpPr>
          <p:nvPr/>
        </p:nvSpPr>
        <p:spPr bwMode="auto">
          <a:xfrm>
            <a:off x="7316788" y="142875"/>
            <a:ext cx="1673225" cy="363538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179388" y="115888"/>
            <a:ext cx="4529137" cy="515937"/>
            <a:chOff x="113" y="73"/>
            <a:chExt cx="2853" cy="325"/>
          </a:xfrm>
        </p:grpSpPr>
        <p:sp>
          <p:nvSpPr>
            <p:cNvPr id="10267" name="AutoShape 43"/>
            <p:cNvSpPr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oundRect">
              <a:avLst>
                <a:gd name="adj" fmla="val 3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Text Box 44"/>
            <p:cNvSpPr txBox="1">
              <a:spLocks noChangeArrowheads="1"/>
            </p:cNvSpPr>
            <p:nvPr/>
          </p:nvSpPr>
          <p:spPr bwMode="auto">
            <a:xfrm>
              <a:off x="113" y="73"/>
              <a:ext cx="2853" cy="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800">
                  <a:solidFill>
                    <a:srgbClr val="FF0000"/>
                  </a:solidFill>
                  <a:latin typeface="Times New Roman" pitchFamily="16" charset="0"/>
                </a:rPr>
                <a:t>Урок 27. Угол. Прямой угол</a:t>
              </a:r>
            </a:p>
          </p:txBody>
        </p:sp>
      </p:grpSp>
      <p:grpSp>
        <p:nvGrpSpPr>
          <p:cNvPr id="10245" name="Group 45"/>
          <p:cNvGrpSpPr>
            <a:grpSpLocks/>
          </p:cNvGrpSpPr>
          <p:nvPr/>
        </p:nvGrpSpPr>
        <p:grpSpPr bwMode="auto">
          <a:xfrm>
            <a:off x="360363" y="1412875"/>
            <a:ext cx="4713287" cy="454025"/>
            <a:chOff x="227" y="890"/>
            <a:chExt cx="2969" cy="286"/>
          </a:xfrm>
        </p:grpSpPr>
        <p:sp>
          <p:nvSpPr>
            <p:cNvPr id="10265" name="AutoShape 46"/>
            <p:cNvSpPr>
              <a:spLocks noChangeArrowheads="1"/>
            </p:cNvSpPr>
            <p:nvPr/>
          </p:nvSpPr>
          <p:spPr bwMode="auto">
            <a:xfrm>
              <a:off x="227" y="890"/>
              <a:ext cx="2969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Text Box 47"/>
            <p:cNvSpPr txBox="1">
              <a:spLocks noChangeArrowheads="1"/>
            </p:cNvSpPr>
            <p:nvPr/>
          </p:nvSpPr>
          <p:spPr bwMode="auto">
            <a:xfrm>
              <a:off x="227" y="890"/>
              <a:ext cx="296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400">
                  <a:solidFill>
                    <a:srgbClr val="000000"/>
                  </a:solidFill>
                </a:rPr>
                <a:t>Все прямые углы </a:t>
              </a:r>
              <a:r>
                <a:rPr lang="ru-RU" sz="2400" b="1">
                  <a:solidFill>
                    <a:srgbClr val="FF0000"/>
                  </a:solidFill>
                </a:rPr>
                <a:t>равны.</a:t>
              </a:r>
            </a:p>
          </p:txBody>
        </p:sp>
      </p:grpSp>
      <p:grpSp>
        <p:nvGrpSpPr>
          <p:cNvPr id="10246" name="Group 48"/>
          <p:cNvGrpSpPr>
            <a:grpSpLocks/>
          </p:cNvGrpSpPr>
          <p:nvPr/>
        </p:nvGrpSpPr>
        <p:grpSpPr bwMode="auto">
          <a:xfrm>
            <a:off x="173038" y="2060575"/>
            <a:ext cx="8716962" cy="820738"/>
            <a:chOff x="109" y="1298"/>
            <a:chExt cx="5491" cy="517"/>
          </a:xfrm>
        </p:grpSpPr>
        <p:sp>
          <p:nvSpPr>
            <p:cNvPr id="10263" name="AutoShape 49"/>
            <p:cNvSpPr>
              <a:spLocks noChangeArrowheads="1"/>
            </p:cNvSpPr>
            <p:nvPr/>
          </p:nvSpPr>
          <p:spPr bwMode="auto">
            <a:xfrm>
              <a:off x="109" y="1298"/>
              <a:ext cx="5491" cy="517"/>
            </a:xfrm>
            <a:prstGeom prst="roundRect">
              <a:avLst>
                <a:gd name="adj" fmla="val 19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Text Box 50"/>
            <p:cNvSpPr txBox="1">
              <a:spLocks noChangeArrowheads="1"/>
            </p:cNvSpPr>
            <p:nvPr/>
          </p:nvSpPr>
          <p:spPr bwMode="auto">
            <a:xfrm>
              <a:off x="109" y="1298"/>
              <a:ext cx="5491" cy="5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ru-RU" sz="2400" b="1">
                  <a:solidFill>
                    <a:srgbClr val="FF0000"/>
                  </a:solidFill>
                </a:rPr>
                <a:t>4.</a:t>
              </a:r>
              <a:r>
                <a:rPr lang="ru-RU" sz="2400">
                  <a:solidFill>
                    <a:srgbClr val="002060"/>
                  </a:solidFill>
                </a:rPr>
                <a:t>  </a:t>
              </a:r>
              <a:r>
                <a:rPr lang="ru-RU" sz="2400">
                  <a:solidFill>
                    <a:srgbClr val="FFFF00"/>
                  </a:solidFill>
                </a:rPr>
                <a:t>Катя, Петя, Лена и Вова начертили углы. Кто из них начертил прямой угол?</a:t>
              </a:r>
            </a:p>
          </p:txBody>
        </p:sp>
      </p:grpSp>
      <p:sp>
        <p:nvSpPr>
          <p:cNvPr id="10247" name="AutoShape 52"/>
          <p:cNvSpPr>
            <a:spLocks noChangeArrowheads="1"/>
          </p:cNvSpPr>
          <p:nvPr/>
        </p:nvSpPr>
        <p:spPr bwMode="auto">
          <a:xfrm>
            <a:off x="395288" y="5327650"/>
            <a:ext cx="6875462" cy="1185863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8" name="Group 54"/>
          <p:cNvGrpSpPr>
            <a:grpSpLocks/>
          </p:cNvGrpSpPr>
          <p:nvPr/>
        </p:nvGrpSpPr>
        <p:grpSpPr bwMode="auto">
          <a:xfrm>
            <a:off x="360363" y="1412875"/>
            <a:ext cx="4713287" cy="454025"/>
            <a:chOff x="227" y="890"/>
            <a:chExt cx="2969" cy="286"/>
          </a:xfrm>
        </p:grpSpPr>
        <p:sp>
          <p:nvSpPr>
            <p:cNvPr id="10261" name="AutoShape 55"/>
            <p:cNvSpPr>
              <a:spLocks noChangeArrowheads="1"/>
            </p:cNvSpPr>
            <p:nvPr/>
          </p:nvSpPr>
          <p:spPr bwMode="auto">
            <a:xfrm>
              <a:off x="227" y="890"/>
              <a:ext cx="2969" cy="286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Text Box 56"/>
            <p:cNvSpPr txBox="1">
              <a:spLocks noChangeArrowheads="1"/>
            </p:cNvSpPr>
            <p:nvPr/>
          </p:nvSpPr>
          <p:spPr bwMode="auto">
            <a:xfrm>
              <a:off x="227" y="890"/>
              <a:ext cx="2969" cy="2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sz="2400">
                  <a:solidFill>
                    <a:srgbClr val="000000"/>
                  </a:solidFill>
                </a:rPr>
                <a:t>Все прямые углы </a:t>
              </a:r>
              <a:r>
                <a:rPr lang="ru-RU" sz="2400" b="1">
                  <a:solidFill>
                    <a:srgbClr val="FF0000"/>
                  </a:solidFill>
                </a:rPr>
                <a:t>равны.</a:t>
              </a: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 rot="5400000">
            <a:off x="-284956" y="4285456"/>
            <a:ext cx="17145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 bwMode="auto">
          <a:xfrm rot="10800000" flipV="1">
            <a:off x="571500" y="5072063"/>
            <a:ext cx="1776413" cy="11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51" name="TextBox 57"/>
          <p:cNvSpPr txBox="1">
            <a:spLocks noChangeArrowheads="1"/>
          </p:cNvSpPr>
          <p:nvPr/>
        </p:nvSpPr>
        <p:spPr bwMode="auto">
          <a:xfrm>
            <a:off x="714375" y="5143500"/>
            <a:ext cx="7143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к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86063" y="5143500"/>
            <a:ext cx="1214437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Л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 bwMode="auto">
          <a:xfrm>
            <a:off x="6143625" y="2857500"/>
            <a:ext cx="1212850" cy="1143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 rot="5400000">
            <a:off x="4929981" y="2928144"/>
            <a:ext cx="1285875" cy="1144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 rot="10800000">
            <a:off x="2928938" y="4929188"/>
            <a:ext cx="1785937" cy="13573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 rot="5400000">
            <a:off x="2072482" y="4071144"/>
            <a:ext cx="17145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29125" y="3143250"/>
            <a:ext cx="1214438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</a:rPr>
              <a:t>В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 bwMode="auto">
          <a:xfrm rot="5400000" flipH="1" flipV="1">
            <a:off x="5749925" y="5037138"/>
            <a:ext cx="1571625" cy="641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 bwMode="auto">
          <a:xfrm rot="16200000" flipH="1">
            <a:off x="6286500" y="5143500"/>
            <a:ext cx="1571625" cy="428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429500" y="4714875"/>
            <a:ext cx="1071563" cy="55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П</a:t>
            </a:r>
          </a:p>
        </p:txBody>
      </p:sp>
    </p:spTree>
  </p:cSld>
  <p:clrMapOvr>
    <a:masterClrMapping/>
  </p:clrMapOvr>
  <p:transition spd="med">
    <p:strips dir="ru"/>
    <p:sndAc>
      <p:stSnd>
        <p:snd r:embed="rId3" name="applause.wav"/>
      </p:stSnd>
    </p:sndAc>
  </p:transition>
  <p:timing>
    <p:tnLst>
      <p:par>
        <p:cTn id="1" dur="indefinite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ru-RU" smtClean="0"/>
          </a:p>
        </p:txBody>
      </p:sp>
      <p:pic>
        <p:nvPicPr>
          <p:cNvPr id="11267" name="Picture 2" descr="F:\т.26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eorgia"/>
        <a:ea typeface="Microsoft YaHei"/>
        <a:cs typeface=""/>
      </a:majorFont>
      <a:minorFont>
        <a:latin typeface="Georg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444</Words>
  <Application>Microsoft Office PowerPoint</Application>
  <PresentationFormat>Экран (4:3)</PresentationFormat>
  <Paragraphs>94</Paragraphs>
  <Slides>14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Microsoft YaHei</vt:lpstr>
      <vt:lpstr>Times New Roman</vt:lpstr>
      <vt:lpstr>Georgia</vt:lpstr>
      <vt:lpstr>Lucida Sans Unicode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20</cp:revision>
  <cp:lastPrinted>1601-01-01T00:00:00Z</cp:lastPrinted>
  <dcterms:created xsi:type="dcterms:W3CDTF">1601-01-01T00:00:00Z</dcterms:created>
  <dcterms:modified xsi:type="dcterms:W3CDTF">2013-04-19T11:29:05Z</dcterms:modified>
</cp:coreProperties>
</file>